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doc" ContentType="application/msword"/>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tags/tag1.xml" ContentType="application/vnd.openxmlformats-officedocument.presentationml.tags+xml"/>
  <Override PartName="/ppt/notesSlides/notesSlide29.xml" ContentType="application/vnd.openxmlformats-officedocument.presentationml.notesSlide+xml"/>
  <Override PartName="/ppt/tags/tag2.xml" ContentType="application/vnd.openxmlformats-officedocument.presentationml.tags+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tags/tag3.xml" ContentType="application/vnd.openxmlformats-officedocument.presentationml.tags+xml"/>
  <Override PartName="/ppt/notesSlides/notesSlide32.xml" ContentType="application/vnd.openxmlformats-officedocument.presentationml.notesSlide+xml"/>
  <Override PartName="/ppt/tags/tag4.xml" ContentType="application/vnd.openxmlformats-officedocument.presentationml.tags+xml"/>
  <Override PartName="/ppt/notesSlides/notesSlide33.xml" ContentType="application/vnd.openxmlformats-officedocument.presentationml.notesSlide+xml"/>
  <Override PartName="/ppt/tags/tag5.xml" ContentType="application/vnd.openxmlformats-officedocument.presentationml.tags+xml"/>
  <Override PartName="/ppt/notesSlides/notesSlide34.xml" ContentType="application/vnd.openxmlformats-officedocument.presentationml.notesSlide+xml"/>
  <Override PartName="/ppt/tags/tag6.xml" ContentType="application/vnd.openxmlformats-officedocument.presentationml.tags+xml"/>
  <Override PartName="/ppt/notesSlides/notesSlide35.xml" ContentType="application/vnd.openxmlformats-officedocument.presentationml.notesSlide+xml"/>
  <Override PartName="/ppt/tags/tag7.xml" ContentType="application/vnd.openxmlformats-officedocument.presentationml.tags+xml"/>
  <Override PartName="/ppt/notesSlides/notesSlide36.xml" ContentType="application/vnd.openxmlformats-officedocument.presentationml.notesSlide+xml"/>
  <Override PartName="/ppt/tags/tag8.xml" ContentType="application/vnd.openxmlformats-officedocument.presentationml.tags+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tags/tag9.xml" ContentType="application/vnd.openxmlformats-officedocument.presentationml.tags+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tags/tag10.xml" ContentType="application/vnd.openxmlformats-officedocument.presentationml.tags+xml"/>
  <Override PartName="/ppt/notesSlides/notesSlide41.xml" ContentType="application/vnd.openxmlformats-officedocument.presentationml.notesSlide+xml"/>
  <Override PartName="/ppt/tags/tag11.xml" ContentType="application/vnd.openxmlformats-officedocument.presentationml.tags+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0" r:id="rId1"/>
  </p:sldMasterIdLst>
  <p:notesMasterIdLst>
    <p:notesMasterId r:id="rId50"/>
  </p:notesMasterIdLst>
  <p:handoutMasterIdLst>
    <p:handoutMasterId r:id="rId51"/>
  </p:handoutMasterIdLst>
  <p:sldIdLst>
    <p:sldId id="283" r:id="rId2"/>
    <p:sldId id="407" r:id="rId3"/>
    <p:sldId id="457" r:id="rId4"/>
    <p:sldId id="458" r:id="rId5"/>
    <p:sldId id="459" r:id="rId6"/>
    <p:sldId id="408" r:id="rId7"/>
    <p:sldId id="409" r:id="rId8"/>
    <p:sldId id="460" r:id="rId9"/>
    <p:sldId id="385" r:id="rId10"/>
    <p:sldId id="410" r:id="rId11"/>
    <p:sldId id="387" r:id="rId12"/>
    <p:sldId id="461" r:id="rId13"/>
    <p:sldId id="389" r:id="rId14"/>
    <p:sldId id="411" r:id="rId15"/>
    <p:sldId id="391" r:id="rId16"/>
    <p:sldId id="444" r:id="rId17"/>
    <p:sldId id="462" r:id="rId18"/>
    <p:sldId id="416" r:id="rId19"/>
    <p:sldId id="419" r:id="rId20"/>
    <p:sldId id="422" r:id="rId21"/>
    <p:sldId id="445" r:id="rId22"/>
    <p:sldId id="454" r:id="rId23"/>
    <p:sldId id="447" r:id="rId24"/>
    <p:sldId id="448" r:id="rId25"/>
    <p:sldId id="405" r:id="rId26"/>
    <p:sldId id="339" r:id="rId27"/>
    <p:sldId id="455" r:id="rId28"/>
    <p:sldId id="456" r:id="rId29"/>
    <p:sldId id="424" r:id="rId30"/>
    <p:sldId id="449" r:id="rId31"/>
    <p:sldId id="426" r:id="rId32"/>
    <p:sldId id="427" r:id="rId33"/>
    <p:sldId id="428" r:id="rId34"/>
    <p:sldId id="429" r:id="rId35"/>
    <p:sldId id="450" r:id="rId36"/>
    <p:sldId id="451" r:id="rId37"/>
    <p:sldId id="452" r:id="rId38"/>
    <p:sldId id="453" r:id="rId39"/>
    <p:sldId id="434" r:id="rId40"/>
    <p:sldId id="435" r:id="rId41"/>
    <p:sldId id="436" r:id="rId42"/>
    <p:sldId id="463" r:id="rId43"/>
    <p:sldId id="464" r:id="rId44"/>
    <p:sldId id="439" r:id="rId45"/>
    <p:sldId id="440" r:id="rId46"/>
    <p:sldId id="441" r:id="rId47"/>
    <p:sldId id="442" r:id="rId48"/>
    <p:sldId id="443" r:id="rId49"/>
  </p:sldIdLst>
  <p:sldSz cx="9144000" cy="6858000" type="screen4x3"/>
  <p:notesSz cx="6797675" cy="9928225"/>
  <p:defaultTextStyle>
    <a:defPPr>
      <a:defRPr lang="nl-NL"/>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99"/>
    <a:srgbClr val="FF0000"/>
    <a:srgbClr val="FFCC00"/>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Stijl, gemiddeld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D7AC3CCA-C797-4891-BE02-D94E43425B78}" styleName="Stijl, gemiddeld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8A107856-5554-42FB-B03E-39F5DBC370BA}" styleName="Stijl, gemiddeld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061" autoAdjust="0"/>
    <p:restoredTop sz="76679" autoAdjust="0"/>
  </p:normalViewPr>
  <p:slideViewPr>
    <p:cSldViewPr>
      <p:cViewPr>
        <p:scale>
          <a:sx n="100" d="100"/>
          <a:sy n="100" d="100"/>
        </p:scale>
        <p:origin x="-1992" y="-462"/>
      </p:cViewPr>
      <p:guideLst>
        <p:guide orient="horz" pos="624"/>
        <p:guide pos="5376"/>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Lst>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handoutMaster" Target="handoutMasters/handoutMaster1.xml"/><Relationship Id="rId3" Type="http://schemas.openxmlformats.org/officeDocument/2006/relationships/slide" Target="slides/slide2.xml"/></Relationships>
</file>

<file path=ppt/_rels/viewProps.xml.rels><?xml version="1.0" encoding="UTF-8" standalone="yes"?>
<Relationships xmlns="http://schemas.openxmlformats.org/package/2006/relationships"><Relationship Id="rId8" Type="http://schemas.openxmlformats.org/officeDocument/2006/relationships/slide" Target="slides/slide20.xml"/><Relationship Id="rId3" Type="http://schemas.openxmlformats.org/officeDocument/2006/relationships/slide" Target="slides/slide8.xml"/><Relationship Id="rId7" Type="http://schemas.openxmlformats.org/officeDocument/2006/relationships/slide" Target="slides/slide17.xml"/><Relationship Id="rId12" Type="http://schemas.openxmlformats.org/officeDocument/2006/relationships/slide" Target="slides/slide24.xml"/><Relationship Id="rId2" Type="http://schemas.openxmlformats.org/officeDocument/2006/relationships/slide" Target="slides/slide4.xml"/><Relationship Id="rId1" Type="http://schemas.openxmlformats.org/officeDocument/2006/relationships/slide" Target="slides/slide3.xml"/><Relationship Id="rId6" Type="http://schemas.openxmlformats.org/officeDocument/2006/relationships/slide" Target="slides/slide14.xml"/><Relationship Id="rId11" Type="http://schemas.openxmlformats.org/officeDocument/2006/relationships/slide" Target="slides/slide23.xml"/><Relationship Id="rId5" Type="http://schemas.openxmlformats.org/officeDocument/2006/relationships/slide" Target="slides/slide12.xml"/><Relationship Id="rId10" Type="http://schemas.openxmlformats.org/officeDocument/2006/relationships/slide" Target="slides/slide22.xml"/><Relationship Id="rId4" Type="http://schemas.openxmlformats.org/officeDocument/2006/relationships/slide" Target="slides/slide10.xml"/><Relationship Id="rId9" Type="http://schemas.openxmlformats.org/officeDocument/2006/relationships/slide" Target="slides/slide2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9.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3010" name="Rectangle 2"/>
          <p:cNvSpPr>
            <a:spLocks noGrp="1" noChangeArrowheads="1"/>
          </p:cNvSpPr>
          <p:nvPr>
            <p:ph type="hdr" sz="quarter"/>
          </p:nvPr>
        </p:nvSpPr>
        <p:spPr bwMode="auto">
          <a:xfrm>
            <a:off x="0" y="1"/>
            <a:ext cx="2946925" cy="4958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72" tIns="45787" rIns="91572" bIns="45787" numCol="1" anchor="t" anchorCtr="0" compatLnSpc="1">
            <a:prstTxWarp prst="textNoShape">
              <a:avLst/>
            </a:prstTxWarp>
          </a:bodyPr>
          <a:lstStyle>
            <a:lvl1pPr>
              <a:defRPr sz="1200">
                <a:latin typeface="Times New Roman" pitchFamily="18" charset="0"/>
              </a:defRPr>
            </a:lvl1pPr>
          </a:lstStyle>
          <a:p>
            <a:pPr>
              <a:defRPr/>
            </a:pPr>
            <a:endParaRPr lang="nl-NL"/>
          </a:p>
        </p:txBody>
      </p:sp>
      <p:sp>
        <p:nvSpPr>
          <p:cNvPr id="43011" name="Rectangle 3"/>
          <p:cNvSpPr>
            <a:spLocks noGrp="1" noChangeArrowheads="1"/>
          </p:cNvSpPr>
          <p:nvPr>
            <p:ph type="dt" sz="quarter" idx="1"/>
          </p:nvPr>
        </p:nvSpPr>
        <p:spPr bwMode="auto">
          <a:xfrm>
            <a:off x="3850750" y="1"/>
            <a:ext cx="2946925" cy="4958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72" tIns="45787" rIns="91572" bIns="45787" numCol="1" anchor="t" anchorCtr="0" compatLnSpc="1">
            <a:prstTxWarp prst="textNoShape">
              <a:avLst/>
            </a:prstTxWarp>
          </a:bodyPr>
          <a:lstStyle>
            <a:lvl1pPr algn="r">
              <a:defRPr sz="1200">
                <a:latin typeface="Times New Roman" pitchFamily="18" charset="0"/>
              </a:defRPr>
            </a:lvl1pPr>
          </a:lstStyle>
          <a:p>
            <a:pPr>
              <a:defRPr/>
            </a:pPr>
            <a:endParaRPr lang="nl-NL"/>
          </a:p>
        </p:txBody>
      </p:sp>
      <p:sp>
        <p:nvSpPr>
          <p:cNvPr id="43012" name="Rectangle 4"/>
          <p:cNvSpPr>
            <a:spLocks noGrp="1" noChangeArrowheads="1"/>
          </p:cNvSpPr>
          <p:nvPr>
            <p:ph type="ftr" sz="quarter" idx="2"/>
          </p:nvPr>
        </p:nvSpPr>
        <p:spPr bwMode="auto">
          <a:xfrm>
            <a:off x="0" y="9432353"/>
            <a:ext cx="2946925" cy="4958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72" tIns="45787" rIns="91572" bIns="45787" numCol="1" anchor="b" anchorCtr="0" compatLnSpc="1">
            <a:prstTxWarp prst="textNoShape">
              <a:avLst/>
            </a:prstTxWarp>
          </a:bodyPr>
          <a:lstStyle>
            <a:lvl1pPr>
              <a:defRPr sz="1200">
                <a:latin typeface="Times New Roman" pitchFamily="18" charset="0"/>
              </a:defRPr>
            </a:lvl1pPr>
          </a:lstStyle>
          <a:p>
            <a:pPr>
              <a:defRPr/>
            </a:pPr>
            <a:endParaRPr lang="nl-NL"/>
          </a:p>
        </p:txBody>
      </p:sp>
      <p:sp>
        <p:nvSpPr>
          <p:cNvPr id="43013" name="Rectangle 5"/>
          <p:cNvSpPr>
            <a:spLocks noGrp="1" noChangeArrowheads="1"/>
          </p:cNvSpPr>
          <p:nvPr>
            <p:ph type="sldNum" sz="quarter" idx="3"/>
          </p:nvPr>
        </p:nvSpPr>
        <p:spPr bwMode="auto">
          <a:xfrm>
            <a:off x="3850750" y="9432353"/>
            <a:ext cx="2946925" cy="4958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72" tIns="45787" rIns="91572" bIns="45787" numCol="1" anchor="b" anchorCtr="0" compatLnSpc="1">
            <a:prstTxWarp prst="textNoShape">
              <a:avLst/>
            </a:prstTxWarp>
          </a:bodyPr>
          <a:lstStyle>
            <a:lvl1pPr algn="r">
              <a:defRPr sz="1200">
                <a:latin typeface="Times New Roman" pitchFamily="18" charset="0"/>
              </a:defRPr>
            </a:lvl1pPr>
          </a:lstStyle>
          <a:p>
            <a:pPr>
              <a:defRPr/>
            </a:pPr>
            <a:fld id="{33295906-5079-48E0-B22E-F305DDE84A3D}" type="slidenum">
              <a:rPr lang="nl-NL"/>
              <a:pPr>
                <a:defRPr/>
              </a:pPr>
              <a:t>‹#›</a:t>
            </a:fld>
            <a:endParaRPr lang="nl-NL"/>
          </a:p>
        </p:txBody>
      </p:sp>
    </p:spTree>
    <p:extLst>
      <p:ext uri="{BB962C8B-B14F-4D97-AF65-F5344CB8AC3E}">
        <p14:creationId xmlns:p14="http://schemas.microsoft.com/office/powerpoint/2010/main" val="24210566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1"/>
            <a:ext cx="2946925" cy="4958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72" tIns="45787" rIns="91572" bIns="45787" numCol="1" anchor="t" anchorCtr="0" compatLnSpc="1">
            <a:prstTxWarp prst="textNoShape">
              <a:avLst/>
            </a:prstTxWarp>
          </a:bodyPr>
          <a:lstStyle>
            <a:lvl1pPr>
              <a:defRPr sz="1200">
                <a:latin typeface="Times New Roman" pitchFamily="18" charset="0"/>
              </a:defRPr>
            </a:lvl1pPr>
          </a:lstStyle>
          <a:p>
            <a:pPr>
              <a:defRPr/>
            </a:pPr>
            <a:endParaRPr lang="nl-NL"/>
          </a:p>
        </p:txBody>
      </p:sp>
      <p:sp>
        <p:nvSpPr>
          <p:cNvPr id="4099" name="Rectangle 3"/>
          <p:cNvSpPr>
            <a:spLocks noGrp="1" noChangeArrowheads="1"/>
          </p:cNvSpPr>
          <p:nvPr>
            <p:ph type="dt" idx="1"/>
          </p:nvPr>
        </p:nvSpPr>
        <p:spPr bwMode="auto">
          <a:xfrm>
            <a:off x="3850750" y="1"/>
            <a:ext cx="2946925" cy="4958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72" tIns="45787" rIns="91572" bIns="45787" numCol="1" anchor="t" anchorCtr="0" compatLnSpc="1">
            <a:prstTxWarp prst="textNoShape">
              <a:avLst/>
            </a:prstTxWarp>
          </a:bodyPr>
          <a:lstStyle>
            <a:lvl1pPr algn="r">
              <a:defRPr sz="1200">
                <a:latin typeface="Times New Roman" pitchFamily="18" charset="0"/>
              </a:defRPr>
            </a:lvl1pPr>
          </a:lstStyle>
          <a:p>
            <a:pPr>
              <a:defRPr/>
            </a:pPr>
            <a:endParaRPr lang="nl-NL"/>
          </a:p>
        </p:txBody>
      </p:sp>
      <p:sp>
        <p:nvSpPr>
          <p:cNvPr id="18436" name="Rectangle 4"/>
          <p:cNvSpPr>
            <a:spLocks noGrp="1" noRot="1" noChangeAspect="1" noChangeArrowheads="1" noTextEdit="1"/>
          </p:cNvSpPr>
          <p:nvPr>
            <p:ph type="sldImg" idx="2"/>
          </p:nvPr>
        </p:nvSpPr>
        <p:spPr bwMode="auto">
          <a:xfrm>
            <a:off x="919163" y="746125"/>
            <a:ext cx="4959350" cy="37211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p:cNvSpPr>
            <a:spLocks noGrp="1" noChangeArrowheads="1"/>
          </p:cNvSpPr>
          <p:nvPr>
            <p:ph type="body" sz="quarter" idx="3"/>
          </p:nvPr>
        </p:nvSpPr>
        <p:spPr bwMode="auto">
          <a:xfrm>
            <a:off x="906864" y="4715406"/>
            <a:ext cx="4983948" cy="44674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72" tIns="45787" rIns="91572" bIns="45787" numCol="1" anchor="t" anchorCtr="0" compatLnSpc="1">
            <a:prstTxWarp prst="textNoShape">
              <a:avLst/>
            </a:prstTxWarp>
          </a:bodyPr>
          <a:lstStyle/>
          <a:p>
            <a:pPr lvl="0"/>
            <a:r>
              <a:rPr lang="nl-NL" noProof="0" smtClean="0"/>
              <a:t>Klik om de opmaakprofielen van de modeltekst te bewerken</a:t>
            </a:r>
          </a:p>
          <a:p>
            <a:pPr lvl="1"/>
            <a:r>
              <a:rPr lang="nl-NL" noProof="0" smtClean="0"/>
              <a:t>Tweede niveau</a:t>
            </a:r>
          </a:p>
          <a:p>
            <a:pPr lvl="2"/>
            <a:r>
              <a:rPr lang="nl-NL" noProof="0" smtClean="0"/>
              <a:t>Derde niveau</a:t>
            </a:r>
          </a:p>
          <a:p>
            <a:pPr lvl="3"/>
            <a:r>
              <a:rPr lang="nl-NL" noProof="0" smtClean="0"/>
              <a:t>Vierde niveau</a:t>
            </a:r>
          </a:p>
          <a:p>
            <a:pPr lvl="4"/>
            <a:r>
              <a:rPr lang="nl-NL" noProof="0" smtClean="0"/>
              <a:t>Vijfde niveau</a:t>
            </a:r>
          </a:p>
        </p:txBody>
      </p:sp>
      <p:sp>
        <p:nvSpPr>
          <p:cNvPr id="4102" name="Rectangle 6"/>
          <p:cNvSpPr>
            <a:spLocks noGrp="1" noChangeArrowheads="1"/>
          </p:cNvSpPr>
          <p:nvPr>
            <p:ph type="ftr" sz="quarter" idx="4"/>
          </p:nvPr>
        </p:nvSpPr>
        <p:spPr bwMode="auto">
          <a:xfrm>
            <a:off x="0" y="9432353"/>
            <a:ext cx="2946925" cy="4958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72" tIns="45787" rIns="91572" bIns="45787" numCol="1" anchor="b" anchorCtr="0" compatLnSpc="1">
            <a:prstTxWarp prst="textNoShape">
              <a:avLst/>
            </a:prstTxWarp>
          </a:bodyPr>
          <a:lstStyle>
            <a:lvl1pPr>
              <a:defRPr sz="1200">
                <a:latin typeface="Times New Roman" pitchFamily="18" charset="0"/>
              </a:defRPr>
            </a:lvl1pPr>
          </a:lstStyle>
          <a:p>
            <a:pPr>
              <a:defRPr/>
            </a:pPr>
            <a:endParaRPr lang="nl-NL"/>
          </a:p>
        </p:txBody>
      </p:sp>
      <p:sp>
        <p:nvSpPr>
          <p:cNvPr id="4103" name="Rectangle 7"/>
          <p:cNvSpPr>
            <a:spLocks noGrp="1" noChangeArrowheads="1"/>
          </p:cNvSpPr>
          <p:nvPr>
            <p:ph type="sldNum" sz="quarter" idx="5"/>
          </p:nvPr>
        </p:nvSpPr>
        <p:spPr bwMode="auto">
          <a:xfrm>
            <a:off x="3850750" y="9432353"/>
            <a:ext cx="2946925" cy="4958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72" tIns="45787" rIns="91572" bIns="45787" numCol="1" anchor="b" anchorCtr="0" compatLnSpc="1">
            <a:prstTxWarp prst="textNoShape">
              <a:avLst/>
            </a:prstTxWarp>
          </a:bodyPr>
          <a:lstStyle>
            <a:lvl1pPr algn="r">
              <a:defRPr sz="1200">
                <a:latin typeface="Times New Roman" pitchFamily="18" charset="0"/>
              </a:defRPr>
            </a:lvl1pPr>
          </a:lstStyle>
          <a:p>
            <a:pPr>
              <a:defRPr/>
            </a:pPr>
            <a:fld id="{3D801F32-EC39-40CC-8C1D-BB0261925CC1}" type="slidenum">
              <a:rPr lang="nl-NL"/>
              <a:pPr>
                <a:defRPr/>
              </a:pPr>
              <a:t>‹#›</a:t>
            </a:fld>
            <a:endParaRPr lang="nl-NL"/>
          </a:p>
        </p:txBody>
      </p:sp>
    </p:spTree>
    <p:extLst>
      <p:ext uri="{BB962C8B-B14F-4D97-AF65-F5344CB8AC3E}">
        <p14:creationId xmlns:p14="http://schemas.microsoft.com/office/powerpoint/2010/main" val="34834685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en-GB"/>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1</a:t>
            </a:fld>
            <a:endParaRPr lang="nl-NL"/>
          </a:p>
        </p:txBody>
      </p:sp>
    </p:spTree>
    <p:extLst>
      <p:ext uri="{BB962C8B-B14F-4D97-AF65-F5344CB8AC3E}">
        <p14:creationId xmlns:p14="http://schemas.microsoft.com/office/powerpoint/2010/main" val="34358904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smtClean="0"/>
              <a:t>Product training</a:t>
            </a:r>
          </a:p>
          <a:p>
            <a:r>
              <a:rPr lang="nl-NL" dirty="0" err="1" smtClean="0"/>
              <a:t>Bring</a:t>
            </a:r>
            <a:r>
              <a:rPr lang="nl-NL" baseline="0" dirty="0" smtClean="0"/>
              <a:t> in </a:t>
            </a:r>
            <a:r>
              <a:rPr lang="nl-NL" baseline="0" dirty="0" err="1" smtClean="0"/>
              <a:t>practice</a:t>
            </a:r>
            <a:endParaRPr lang="nl-NL" baseline="0" dirty="0" smtClean="0"/>
          </a:p>
          <a:p>
            <a:r>
              <a:rPr lang="nl-NL" baseline="0" dirty="0" smtClean="0"/>
              <a:t>Rap up </a:t>
            </a:r>
            <a:r>
              <a:rPr lang="nl-NL" baseline="0" dirty="0" err="1" smtClean="0"/>
              <a:t>and</a:t>
            </a:r>
            <a:r>
              <a:rPr lang="nl-NL" baseline="0" dirty="0" smtClean="0"/>
              <a:t> </a:t>
            </a:r>
            <a:r>
              <a:rPr lang="nl-NL" baseline="0" dirty="0" err="1" smtClean="0"/>
              <a:t>distribution</a:t>
            </a:r>
            <a:r>
              <a:rPr lang="nl-NL" baseline="0" dirty="0" smtClean="0"/>
              <a:t> of </a:t>
            </a:r>
            <a:r>
              <a:rPr lang="nl-NL" baseline="0" dirty="0" err="1" smtClean="0"/>
              <a:t>booklet</a:t>
            </a:r>
            <a:r>
              <a:rPr lang="nl-NL" baseline="0" dirty="0" smtClean="0"/>
              <a:t> </a:t>
            </a:r>
            <a:r>
              <a:rPr lang="nl-NL" baseline="0" dirty="0" err="1" smtClean="0"/>
              <a:t>and</a:t>
            </a:r>
            <a:r>
              <a:rPr lang="nl-NL" baseline="0" dirty="0" smtClean="0"/>
              <a:t> flyer</a:t>
            </a:r>
            <a:endParaRPr lang="en-GB" dirty="0"/>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2</a:t>
            </a:fld>
            <a:endParaRPr lang="nl-NL"/>
          </a:p>
        </p:txBody>
      </p:sp>
    </p:spTree>
    <p:extLst>
      <p:ext uri="{BB962C8B-B14F-4D97-AF65-F5344CB8AC3E}">
        <p14:creationId xmlns:p14="http://schemas.microsoft.com/office/powerpoint/2010/main" val="39517895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171450" indent="-171450">
              <a:buFont typeface="Arial" panose="020B0604020202020204" pitchFamily="34" charset="0"/>
              <a:buChar char="•"/>
            </a:pPr>
            <a:r>
              <a:rPr lang="nl-NL" b="0" baseline="0" dirty="0" smtClean="0"/>
              <a:t>Different </a:t>
            </a:r>
            <a:r>
              <a:rPr lang="nl-NL" b="0" baseline="0" dirty="0" err="1" smtClean="0"/>
              <a:t>products</a:t>
            </a:r>
            <a:r>
              <a:rPr lang="nl-NL" b="0" baseline="0" dirty="0" smtClean="0"/>
              <a:t> but in </a:t>
            </a:r>
            <a:r>
              <a:rPr lang="nl-NL" b="0" baseline="0" dirty="0" err="1" smtClean="0"/>
              <a:t>some</a:t>
            </a:r>
            <a:r>
              <a:rPr lang="nl-NL" b="0" baseline="0" dirty="0" smtClean="0"/>
              <a:t> </a:t>
            </a:r>
            <a:r>
              <a:rPr lang="nl-NL" b="0" baseline="0" dirty="0" err="1" smtClean="0"/>
              <a:t>aspects</a:t>
            </a:r>
            <a:r>
              <a:rPr lang="nl-NL" b="0" baseline="0" dirty="0" smtClean="0"/>
              <a:t> </a:t>
            </a:r>
            <a:r>
              <a:rPr lang="nl-NL" b="0" baseline="0" dirty="0" err="1" smtClean="0"/>
              <a:t>comparable</a:t>
            </a:r>
            <a:endParaRPr lang="nl-NL" b="0" baseline="0" dirty="0" smtClean="0"/>
          </a:p>
          <a:p>
            <a:pPr marL="171450" indent="-171450">
              <a:buFont typeface="Arial" panose="020B0604020202020204" pitchFamily="34" charset="0"/>
              <a:buChar char="•"/>
            </a:pPr>
            <a:r>
              <a:rPr lang="nl-NL" b="0" baseline="0" dirty="0" smtClean="0"/>
              <a:t>100% </a:t>
            </a:r>
            <a:r>
              <a:rPr lang="nl-NL" b="0" baseline="0" dirty="0" err="1" smtClean="0"/>
              <a:t>refers</a:t>
            </a:r>
            <a:r>
              <a:rPr lang="nl-NL" b="0" baseline="0" dirty="0" smtClean="0"/>
              <a:t> </a:t>
            </a:r>
            <a:r>
              <a:rPr lang="nl-NL" b="0" baseline="0" dirty="0" err="1" smtClean="0"/>
              <a:t>to</a:t>
            </a:r>
            <a:r>
              <a:rPr lang="nl-NL" b="0" baseline="0" dirty="0" smtClean="0"/>
              <a:t> </a:t>
            </a:r>
            <a:r>
              <a:rPr lang="nl-NL" b="0" baseline="0" dirty="0" err="1" smtClean="0"/>
              <a:t>doxycyline</a:t>
            </a:r>
            <a:r>
              <a:rPr lang="nl-NL" b="0" baseline="0" dirty="0" smtClean="0"/>
              <a:t> </a:t>
            </a:r>
            <a:r>
              <a:rPr lang="nl-NL" b="0" baseline="0" dirty="0" err="1" smtClean="0"/>
              <a:t>hyclate</a:t>
            </a:r>
            <a:endParaRPr lang="nl-NL" b="0" baseline="0" dirty="0" smtClean="0"/>
          </a:p>
          <a:p>
            <a:pPr marL="171450" indent="-171450">
              <a:buFont typeface="Arial" panose="020B0604020202020204" pitchFamily="34" charset="0"/>
              <a:buChar char="•"/>
            </a:pPr>
            <a:r>
              <a:rPr lang="nl-NL" b="0" baseline="0" dirty="0" smtClean="0"/>
              <a:t>697 </a:t>
            </a:r>
            <a:r>
              <a:rPr lang="nl-NL" b="0" baseline="0" dirty="0" err="1" smtClean="0"/>
              <a:t>refers</a:t>
            </a:r>
            <a:r>
              <a:rPr lang="nl-NL" b="0" baseline="0" dirty="0" smtClean="0"/>
              <a:t> </a:t>
            </a:r>
            <a:r>
              <a:rPr lang="nl-NL" b="0" baseline="0" dirty="0" err="1" smtClean="0"/>
              <a:t>to</a:t>
            </a:r>
            <a:r>
              <a:rPr lang="nl-NL" b="0" baseline="0" dirty="0" smtClean="0"/>
              <a:t> </a:t>
            </a:r>
            <a:r>
              <a:rPr lang="nl-NL" b="0" baseline="0" dirty="0" err="1" smtClean="0"/>
              <a:t>amoxicillin</a:t>
            </a:r>
            <a:endParaRPr lang="nl-NL" b="0" baseline="0" dirty="0" smtClean="0"/>
          </a:p>
          <a:p>
            <a:pPr marL="171450" indent="-171450">
              <a:buFont typeface="Arial" panose="020B0604020202020204" pitchFamily="34" charset="0"/>
              <a:buChar char="•"/>
            </a:pPr>
            <a:r>
              <a:rPr lang="nl-NL" b="0" baseline="0" dirty="0" smtClean="0"/>
              <a:t>Topdressing </a:t>
            </a:r>
            <a:r>
              <a:rPr lang="nl-NL" b="0" baseline="0" dirty="0" err="1" smtClean="0"/>
              <a:t>restricted</a:t>
            </a:r>
            <a:r>
              <a:rPr lang="nl-NL" b="0" baseline="0" dirty="0" smtClean="0"/>
              <a:t> </a:t>
            </a:r>
            <a:r>
              <a:rPr lang="nl-NL" b="0" baseline="0" dirty="0" err="1" smtClean="0"/>
              <a:t>to</a:t>
            </a:r>
            <a:r>
              <a:rPr lang="nl-NL" b="0" baseline="0" dirty="0" smtClean="0"/>
              <a:t> </a:t>
            </a:r>
            <a:r>
              <a:rPr lang="nl-NL" b="0" baseline="0" dirty="0" err="1" smtClean="0"/>
              <a:t>pigs</a:t>
            </a:r>
            <a:r>
              <a:rPr lang="nl-NL" b="0" baseline="0" dirty="0" smtClean="0"/>
              <a:t> </a:t>
            </a:r>
            <a:r>
              <a:rPr lang="nl-NL" b="0" baseline="0" dirty="0" err="1" smtClean="0"/>
              <a:t>and</a:t>
            </a:r>
            <a:r>
              <a:rPr lang="nl-NL" b="0" baseline="0" dirty="0" smtClean="0"/>
              <a:t> 100 g package</a:t>
            </a:r>
          </a:p>
          <a:p>
            <a:pPr marL="0" indent="0">
              <a:buNone/>
            </a:pPr>
            <a:endParaRPr lang="nl-NL" b="0" baseline="0" dirty="0" smtClean="0"/>
          </a:p>
          <a:p>
            <a:pPr marL="220487" indent="-220487">
              <a:buAutoNum type="arabicPeriod"/>
            </a:pPr>
            <a:r>
              <a:rPr lang="nl-NL" b="0" baseline="0" dirty="0" err="1" smtClean="0"/>
              <a:t>Indications</a:t>
            </a:r>
            <a:endParaRPr lang="nl-NL" b="0" baseline="0" dirty="0" smtClean="0"/>
          </a:p>
          <a:p>
            <a:r>
              <a:rPr lang="nl-NL" b="1" dirty="0" err="1" smtClean="0"/>
              <a:t>Doxy</a:t>
            </a:r>
            <a:r>
              <a:rPr lang="nl-NL" b="1" dirty="0" smtClean="0"/>
              <a:t> </a:t>
            </a:r>
            <a:r>
              <a:rPr lang="nl-NL" b="1" dirty="0" err="1" smtClean="0"/>
              <a:t>calf</a:t>
            </a:r>
            <a:endParaRPr lang="nl-NL" b="1" dirty="0" smtClean="0"/>
          </a:p>
          <a:p>
            <a:r>
              <a:rPr lang="nl-NL" i="1" dirty="0" err="1"/>
              <a:t>Pasteurella</a:t>
            </a:r>
            <a:r>
              <a:rPr lang="nl-NL" dirty="0"/>
              <a:t> </a:t>
            </a:r>
            <a:r>
              <a:rPr lang="nl-NL" dirty="0" err="1"/>
              <a:t>spp</a:t>
            </a:r>
            <a:r>
              <a:rPr lang="nl-NL" dirty="0"/>
              <a:t>, </a:t>
            </a:r>
            <a:r>
              <a:rPr lang="nl-NL" i="1" dirty="0"/>
              <a:t>Streptococcus</a:t>
            </a:r>
            <a:r>
              <a:rPr lang="nl-NL" dirty="0"/>
              <a:t> </a:t>
            </a:r>
            <a:r>
              <a:rPr lang="nl-NL" dirty="0" err="1"/>
              <a:t>spp</a:t>
            </a:r>
            <a:r>
              <a:rPr lang="nl-NL" dirty="0"/>
              <a:t>, </a:t>
            </a:r>
            <a:r>
              <a:rPr lang="nl-NL" i="1" dirty="0"/>
              <a:t>A. </a:t>
            </a:r>
            <a:r>
              <a:rPr lang="nl-NL" i="1" dirty="0" err="1"/>
              <a:t>pyogenes</a:t>
            </a:r>
            <a:r>
              <a:rPr lang="nl-NL" dirty="0"/>
              <a:t>, </a:t>
            </a:r>
            <a:r>
              <a:rPr lang="nl-NL" i="1" dirty="0"/>
              <a:t>H. </a:t>
            </a:r>
            <a:r>
              <a:rPr lang="nl-NL" i="1" dirty="0" err="1"/>
              <a:t>Somnus</a:t>
            </a:r>
            <a:r>
              <a:rPr lang="nl-NL" i="1" dirty="0"/>
              <a:t> </a:t>
            </a:r>
            <a:r>
              <a:rPr lang="nl-NL" dirty="0" err="1"/>
              <a:t>and</a:t>
            </a:r>
            <a:r>
              <a:rPr lang="nl-NL" dirty="0"/>
              <a:t> </a:t>
            </a:r>
            <a:r>
              <a:rPr lang="nl-NL" i="1" dirty="0"/>
              <a:t>Mycoplasma</a:t>
            </a:r>
            <a:r>
              <a:rPr lang="nl-NL" dirty="0"/>
              <a:t> </a:t>
            </a:r>
            <a:r>
              <a:rPr lang="nl-NL" dirty="0" err="1"/>
              <a:t>spp</a:t>
            </a:r>
            <a:endParaRPr lang="en-GB" dirty="0"/>
          </a:p>
          <a:p>
            <a:r>
              <a:rPr lang="nl-NL" b="1" dirty="0" err="1" smtClean="0"/>
              <a:t>Doxy</a:t>
            </a:r>
            <a:r>
              <a:rPr lang="nl-NL" b="1" dirty="0" smtClean="0"/>
              <a:t> </a:t>
            </a:r>
            <a:r>
              <a:rPr lang="nl-NL" b="1" dirty="0" err="1" smtClean="0"/>
              <a:t>Pig</a:t>
            </a:r>
            <a:endParaRPr lang="nl-NL" b="1" dirty="0" smtClean="0"/>
          </a:p>
          <a:p>
            <a:r>
              <a:rPr lang="nl-NL" i="1" dirty="0" smtClean="0"/>
              <a:t>P. </a:t>
            </a:r>
            <a:r>
              <a:rPr lang="nl-NL" i="1" dirty="0" err="1" smtClean="0"/>
              <a:t>Multocida</a:t>
            </a:r>
            <a:r>
              <a:rPr lang="nl-NL" i="1" dirty="0" smtClean="0"/>
              <a:t> </a:t>
            </a:r>
            <a:r>
              <a:rPr lang="nl-NL" dirty="0" err="1" smtClean="0"/>
              <a:t>and</a:t>
            </a:r>
            <a:r>
              <a:rPr lang="nl-NL" dirty="0" smtClean="0"/>
              <a:t> </a:t>
            </a:r>
            <a:r>
              <a:rPr lang="nl-NL" i="1" dirty="0" smtClean="0"/>
              <a:t>B. </a:t>
            </a:r>
            <a:r>
              <a:rPr lang="nl-NL" i="1" dirty="0" err="1" smtClean="0"/>
              <a:t>bronchiseptica</a:t>
            </a:r>
            <a:endParaRPr lang="nl-NL" i="1" dirty="0" smtClean="0"/>
          </a:p>
          <a:p>
            <a:r>
              <a:rPr lang="nl-NL" i="1" dirty="0" smtClean="0"/>
              <a:t>P. </a:t>
            </a:r>
            <a:r>
              <a:rPr lang="nl-NL" i="1" dirty="0" err="1" smtClean="0"/>
              <a:t>multocida</a:t>
            </a:r>
            <a:r>
              <a:rPr lang="nl-NL" dirty="0" smtClean="0"/>
              <a:t>, </a:t>
            </a:r>
            <a:r>
              <a:rPr lang="nl-NL" i="1" dirty="0" smtClean="0"/>
              <a:t>S. suis</a:t>
            </a:r>
            <a:r>
              <a:rPr lang="nl-NL" dirty="0" smtClean="0"/>
              <a:t>, </a:t>
            </a:r>
            <a:r>
              <a:rPr lang="nl-NL" i="1" dirty="0" smtClean="0"/>
              <a:t>M. </a:t>
            </a:r>
            <a:r>
              <a:rPr lang="nl-NL" i="1" dirty="0" err="1" smtClean="0"/>
              <a:t>hyorhinis</a:t>
            </a:r>
            <a:endParaRPr lang="nl-NL" i="1" dirty="0" smtClean="0"/>
          </a:p>
          <a:p>
            <a:r>
              <a:rPr lang="nl-NL" i="1" dirty="0" smtClean="0"/>
              <a:t>A. </a:t>
            </a:r>
            <a:r>
              <a:rPr lang="nl-NL" i="1" dirty="0" err="1" smtClean="0"/>
              <a:t>pleuropneumonia</a:t>
            </a:r>
            <a:endParaRPr lang="en-GB" i="1" dirty="0"/>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solidFill>
                  <a:prstClr val="black"/>
                </a:solidFill>
              </a:rPr>
              <a:pPr>
                <a:defRPr/>
              </a:pPr>
              <a:t>3</a:t>
            </a:fld>
            <a:endParaRPr lang="nl-NL">
              <a:solidFill>
                <a:prstClr val="black"/>
              </a:solidFill>
            </a:endParaRPr>
          </a:p>
        </p:txBody>
      </p:sp>
    </p:spTree>
    <p:extLst>
      <p:ext uri="{BB962C8B-B14F-4D97-AF65-F5344CB8AC3E}">
        <p14:creationId xmlns:p14="http://schemas.microsoft.com/office/powerpoint/2010/main" val="14909716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indent="0">
              <a:buNone/>
            </a:pPr>
            <a:endParaRPr lang="nl-NL" b="0" i="0" baseline="0" dirty="0" smtClean="0"/>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solidFill>
                  <a:prstClr val="black"/>
                </a:solidFill>
              </a:rPr>
              <a:pPr>
                <a:defRPr/>
              </a:pPr>
              <a:t>4</a:t>
            </a:fld>
            <a:endParaRPr lang="nl-NL">
              <a:solidFill>
                <a:prstClr val="black"/>
              </a:solidFill>
            </a:endParaRPr>
          </a:p>
        </p:txBody>
      </p:sp>
    </p:spTree>
    <p:extLst>
      <p:ext uri="{BB962C8B-B14F-4D97-AF65-F5344CB8AC3E}">
        <p14:creationId xmlns:p14="http://schemas.microsoft.com/office/powerpoint/2010/main" val="14909716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en-GB"/>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solidFill>
                  <a:prstClr val="black"/>
                </a:solidFill>
              </a:rPr>
              <a:pPr>
                <a:defRPr/>
              </a:pPr>
              <a:t>5</a:t>
            </a:fld>
            <a:endParaRPr lang="nl-NL">
              <a:solidFill>
                <a:prstClr val="black"/>
              </a:solidFill>
            </a:endParaRPr>
          </a:p>
        </p:txBody>
      </p:sp>
    </p:spTree>
    <p:extLst>
      <p:ext uri="{BB962C8B-B14F-4D97-AF65-F5344CB8AC3E}">
        <p14:creationId xmlns:p14="http://schemas.microsoft.com/office/powerpoint/2010/main" val="36224325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171450" indent="-171450">
              <a:buFontTx/>
              <a:buChar char="-"/>
            </a:pPr>
            <a:r>
              <a:rPr lang="nl-NL" dirty="0" smtClean="0"/>
              <a:t>Is </a:t>
            </a:r>
            <a:r>
              <a:rPr lang="nl-NL" dirty="0" err="1" smtClean="0"/>
              <a:t>it</a:t>
            </a:r>
            <a:r>
              <a:rPr lang="nl-NL" dirty="0" smtClean="0"/>
              <a:t> </a:t>
            </a:r>
            <a:r>
              <a:rPr lang="nl-NL" dirty="0" err="1" smtClean="0"/>
              <a:t>possible</a:t>
            </a:r>
            <a:r>
              <a:rPr lang="nl-NL" dirty="0" smtClean="0"/>
              <a:t> </a:t>
            </a:r>
            <a:r>
              <a:rPr lang="nl-NL" dirty="0" err="1" smtClean="0"/>
              <a:t>to</a:t>
            </a:r>
            <a:r>
              <a:rPr lang="nl-NL" dirty="0" smtClean="0"/>
              <a:t> </a:t>
            </a:r>
            <a:r>
              <a:rPr lang="nl-NL" dirty="0" err="1" smtClean="0"/>
              <a:t>dissolve</a:t>
            </a:r>
            <a:r>
              <a:rPr lang="nl-NL" dirty="0" smtClean="0"/>
              <a:t> a </a:t>
            </a:r>
            <a:r>
              <a:rPr lang="nl-NL" dirty="0" err="1" smtClean="0"/>
              <a:t>certain</a:t>
            </a:r>
            <a:r>
              <a:rPr lang="nl-NL" dirty="0" smtClean="0"/>
              <a:t> </a:t>
            </a:r>
            <a:r>
              <a:rPr lang="nl-NL" dirty="0" err="1" smtClean="0"/>
              <a:t>amount</a:t>
            </a:r>
            <a:r>
              <a:rPr lang="nl-NL" dirty="0" smtClean="0"/>
              <a:t> of product in water</a:t>
            </a:r>
          </a:p>
          <a:p>
            <a:pPr marL="171450" indent="-171450">
              <a:buFontTx/>
              <a:buChar char="-"/>
            </a:pPr>
            <a:r>
              <a:rPr lang="nl-NL" dirty="0" err="1" smtClean="0"/>
              <a:t>What</a:t>
            </a:r>
            <a:r>
              <a:rPr lang="nl-NL" baseline="0" dirty="0" smtClean="0"/>
              <a:t> </a:t>
            </a:r>
            <a:r>
              <a:rPr lang="nl-NL" baseline="0" dirty="0" err="1" smtClean="0"/>
              <a:t>happens</a:t>
            </a:r>
            <a:r>
              <a:rPr lang="nl-NL" baseline="0" dirty="0" smtClean="0"/>
              <a:t> </a:t>
            </a:r>
            <a:r>
              <a:rPr lang="nl-NL" baseline="0" dirty="0" err="1" smtClean="0"/>
              <a:t>with</a:t>
            </a:r>
            <a:r>
              <a:rPr lang="nl-NL" baseline="0" dirty="0" smtClean="0"/>
              <a:t> the Active </a:t>
            </a:r>
            <a:r>
              <a:rPr lang="nl-NL" baseline="0" dirty="0" err="1" smtClean="0"/>
              <a:t>Ingredient</a:t>
            </a:r>
            <a:r>
              <a:rPr lang="nl-NL" baseline="0" dirty="0" smtClean="0"/>
              <a:t> </a:t>
            </a:r>
            <a:r>
              <a:rPr lang="nl-NL" baseline="0" dirty="0" err="1" smtClean="0"/>
              <a:t>after</a:t>
            </a:r>
            <a:r>
              <a:rPr lang="nl-NL" baseline="0" dirty="0" smtClean="0"/>
              <a:t> </a:t>
            </a:r>
            <a:r>
              <a:rPr lang="nl-NL" baseline="0" dirty="0" err="1" smtClean="0"/>
              <a:t>dissolving</a:t>
            </a:r>
            <a:r>
              <a:rPr lang="nl-NL" baseline="0" dirty="0" smtClean="0"/>
              <a:t>: </a:t>
            </a:r>
            <a:r>
              <a:rPr lang="nl-NL" baseline="0" dirty="0" err="1" smtClean="0"/>
              <a:t>for</a:t>
            </a:r>
            <a:r>
              <a:rPr lang="nl-NL" baseline="0" dirty="0" smtClean="0"/>
              <a:t> </a:t>
            </a:r>
            <a:r>
              <a:rPr lang="nl-NL" baseline="0" dirty="0" err="1" smtClean="0"/>
              <a:t>how</a:t>
            </a:r>
            <a:r>
              <a:rPr lang="nl-NL" baseline="0" dirty="0" smtClean="0"/>
              <a:t> long is a </a:t>
            </a:r>
            <a:r>
              <a:rPr lang="nl-NL" baseline="0" dirty="0" err="1" smtClean="0"/>
              <a:t>good</a:t>
            </a:r>
            <a:r>
              <a:rPr lang="nl-NL" baseline="0" dirty="0" smtClean="0"/>
              <a:t> </a:t>
            </a:r>
            <a:r>
              <a:rPr lang="nl-NL" baseline="0" dirty="0" err="1" smtClean="0"/>
              <a:t>efficacy</a:t>
            </a:r>
            <a:r>
              <a:rPr lang="nl-NL" baseline="0" dirty="0" smtClean="0"/>
              <a:t> </a:t>
            </a:r>
            <a:r>
              <a:rPr lang="nl-NL" baseline="0" dirty="0" err="1" smtClean="0"/>
              <a:t>garanteed</a:t>
            </a:r>
            <a:endParaRPr lang="nl-NL" baseline="0" dirty="0" smtClean="0"/>
          </a:p>
          <a:p>
            <a:pPr marL="171450" indent="-171450">
              <a:buFontTx/>
              <a:buChar char="-"/>
            </a:pPr>
            <a:r>
              <a:rPr lang="nl-NL" baseline="0" dirty="0" smtClean="0"/>
              <a:t>End solution </a:t>
            </a:r>
            <a:r>
              <a:rPr lang="nl-NL" baseline="0" dirty="0" err="1" smtClean="0"/>
              <a:t>vs</a:t>
            </a:r>
            <a:r>
              <a:rPr lang="nl-NL" baseline="0" dirty="0" smtClean="0"/>
              <a:t> pre-solution</a:t>
            </a:r>
            <a:endParaRPr lang="en-GB" dirty="0"/>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6</a:t>
            </a:fld>
            <a:endParaRPr lang="nl-NL"/>
          </a:p>
        </p:txBody>
      </p:sp>
    </p:spTree>
    <p:extLst>
      <p:ext uri="{BB962C8B-B14F-4D97-AF65-F5344CB8AC3E}">
        <p14:creationId xmlns:p14="http://schemas.microsoft.com/office/powerpoint/2010/main" val="24461906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err="1" smtClean="0"/>
              <a:t>Proprotioner</a:t>
            </a:r>
            <a:r>
              <a:rPr lang="nl-NL" dirty="0" smtClean="0"/>
              <a:t>:</a:t>
            </a:r>
          </a:p>
          <a:p>
            <a:r>
              <a:rPr lang="nl-NL" dirty="0" smtClean="0"/>
              <a:t>- Different setting,</a:t>
            </a:r>
            <a:r>
              <a:rPr lang="nl-NL" baseline="0" dirty="0" smtClean="0"/>
              <a:t> </a:t>
            </a:r>
            <a:r>
              <a:rPr lang="nl-NL" baseline="0" dirty="0" err="1" smtClean="0"/>
              <a:t>usualy</a:t>
            </a:r>
            <a:r>
              <a:rPr lang="nl-NL" baseline="0" dirty="0" smtClean="0"/>
              <a:t> 1%</a:t>
            </a:r>
            <a:endParaRPr lang="nl-NL" dirty="0" smtClean="0"/>
          </a:p>
          <a:p>
            <a:r>
              <a:rPr lang="nl-NL" dirty="0" smtClean="0"/>
              <a:t>- For </a:t>
            </a:r>
            <a:r>
              <a:rPr lang="nl-NL" dirty="0" err="1" smtClean="0"/>
              <a:t>every</a:t>
            </a:r>
            <a:r>
              <a:rPr lang="nl-NL" dirty="0" smtClean="0"/>
              <a:t> liter of </a:t>
            </a:r>
            <a:r>
              <a:rPr lang="nl-NL" dirty="0" err="1" smtClean="0"/>
              <a:t>drinking</a:t>
            </a:r>
            <a:r>
              <a:rPr lang="nl-NL" dirty="0" smtClean="0"/>
              <a:t> water </a:t>
            </a:r>
            <a:r>
              <a:rPr lang="nl-NL" dirty="0" err="1" smtClean="0"/>
              <a:t>that</a:t>
            </a:r>
            <a:r>
              <a:rPr lang="nl-NL" dirty="0" smtClean="0"/>
              <a:t> the </a:t>
            </a:r>
            <a:r>
              <a:rPr lang="nl-NL" dirty="0" err="1" smtClean="0"/>
              <a:t>animals</a:t>
            </a:r>
            <a:r>
              <a:rPr lang="nl-NL" dirty="0" smtClean="0"/>
              <a:t> drink, 1% or 10 ml </a:t>
            </a:r>
            <a:r>
              <a:rPr lang="nl-NL" dirty="0" err="1" smtClean="0"/>
              <a:t>from</a:t>
            </a:r>
            <a:r>
              <a:rPr lang="nl-NL" dirty="0" smtClean="0"/>
              <a:t> the pre-solution is </a:t>
            </a:r>
            <a:r>
              <a:rPr lang="nl-NL" dirty="0" err="1" smtClean="0"/>
              <a:t>added</a:t>
            </a:r>
            <a:r>
              <a:rPr lang="nl-NL" dirty="0" smtClean="0"/>
              <a:t> </a:t>
            </a:r>
            <a:r>
              <a:rPr lang="nl-NL" dirty="0" err="1" smtClean="0"/>
              <a:t>to</a:t>
            </a:r>
            <a:r>
              <a:rPr lang="nl-NL" dirty="0" smtClean="0"/>
              <a:t> the end solution</a:t>
            </a:r>
            <a:endParaRPr lang="en-GB" dirty="0"/>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7</a:t>
            </a:fld>
            <a:endParaRPr lang="nl-NL"/>
          </a:p>
        </p:txBody>
      </p:sp>
    </p:spTree>
    <p:extLst>
      <p:ext uri="{BB962C8B-B14F-4D97-AF65-F5344CB8AC3E}">
        <p14:creationId xmlns:p14="http://schemas.microsoft.com/office/powerpoint/2010/main" val="32304528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indent="0">
              <a:buFont typeface="Arial" panose="020B0604020202020204" pitchFamily="34" charset="0"/>
              <a:buNone/>
            </a:pPr>
            <a:endParaRPr lang="nl-NL" b="1" i="0" baseline="0" dirty="0" smtClean="0"/>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solidFill>
                  <a:prstClr val="black"/>
                </a:solidFill>
              </a:rPr>
              <a:pPr>
                <a:defRPr/>
              </a:pPr>
              <a:t>8</a:t>
            </a:fld>
            <a:endParaRPr lang="nl-NL">
              <a:solidFill>
                <a:prstClr val="black"/>
              </a:solidFill>
            </a:endParaRPr>
          </a:p>
        </p:txBody>
      </p:sp>
    </p:spTree>
    <p:extLst>
      <p:ext uri="{BB962C8B-B14F-4D97-AF65-F5344CB8AC3E}">
        <p14:creationId xmlns:p14="http://schemas.microsoft.com/office/powerpoint/2010/main" val="14909716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en-GB"/>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9</a:t>
            </a:fld>
            <a:endParaRPr lang="nl-NL"/>
          </a:p>
        </p:txBody>
      </p:sp>
    </p:spTree>
    <p:extLst>
      <p:ext uri="{BB962C8B-B14F-4D97-AF65-F5344CB8AC3E}">
        <p14:creationId xmlns:p14="http://schemas.microsoft.com/office/powerpoint/2010/main" val="37969014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indent="0">
              <a:buFont typeface="Arial" panose="020B0604020202020204" pitchFamily="34" charset="0"/>
              <a:buNone/>
            </a:pPr>
            <a:endParaRPr lang="nl-NL" b="1" i="0" baseline="0" dirty="0" smtClean="0"/>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10</a:t>
            </a:fld>
            <a:endParaRPr lang="nl-NL"/>
          </a:p>
        </p:txBody>
      </p:sp>
    </p:spTree>
    <p:extLst>
      <p:ext uri="{BB962C8B-B14F-4D97-AF65-F5344CB8AC3E}">
        <p14:creationId xmlns:p14="http://schemas.microsoft.com/office/powerpoint/2010/main" val="14909716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en-GB"/>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11</a:t>
            </a:fld>
            <a:endParaRPr lang="nl-NL"/>
          </a:p>
        </p:txBody>
      </p:sp>
    </p:spTree>
    <p:extLst>
      <p:ext uri="{BB962C8B-B14F-4D97-AF65-F5344CB8AC3E}">
        <p14:creationId xmlns:p14="http://schemas.microsoft.com/office/powerpoint/2010/main" val="40838207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b="0" i="0" baseline="0" dirty="0" smtClean="0"/>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solidFill>
                  <a:prstClr val="black"/>
                </a:solidFill>
              </a:rPr>
              <a:pPr>
                <a:defRPr/>
              </a:pPr>
              <a:t>12</a:t>
            </a:fld>
            <a:endParaRPr lang="nl-NL">
              <a:solidFill>
                <a:prstClr val="black"/>
              </a:solidFill>
            </a:endParaRPr>
          </a:p>
        </p:txBody>
      </p:sp>
    </p:spTree>
    <p:extLst>
      <p:ext uri="{BB962C8B-B14F-4D97-AF65-F5344CB8AC3E}">
        <p14:creationId xmlns:p14="http://schemas.microsoft.com/office/powerpoint/2010/main" val="14909716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en-GB"/>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13</a:t>
            </a:fld>
            <a:endParaRPr lang="nl-NL"/>
          </a:p>
        </p:txBody>
      </p:sp>
    </p:spTree>
    <p:extLst>
      <p:ext uri="{BB962C8B-B14F-4D97-AF65-F5344CB8AC3E}">
        <p14:creationId xmlns:p14="http://schemas.microsoft.com/office/powerpoint/2010/main" val="40478650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b="0" i="0" baseline="0" dirty="0" smtClean="0"/>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14</a:t>
            </a:fld>
            <a:endParaRPr lang="nl-NL"/>
          </a:p>
        </p:txBody>
      </p:sp>
    </p:spTree>
    <p:extLst>
      <p:ext uri="{BB962C8B-B14F-4D97-AF65-F5344CB8AC3E}">
        <p14:creationId xmlns:p14="http://schemas.microsoft.com/office/powerpoint/2010/main" val="14909716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en-GB"/>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15</a:t>
            </a:fld>
            <a:endParaRPr lang="nl-NL"/>
          </a:p>
        </p:txBody>
      </p:sp>
    </p:spTree>
    <p:extLst>
      <p:ext uri="{BB962C8B-B14F-4D97-AF65-F5344CB8AC3E}">
        <p14:creationId xmlns:p14="http://schemas.microsoft.com/office/powerpoint/2010/main" val="23465394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171450" indent="-171450">
              <a:buFontTx/>
              <a:buChar char="-"/>
            </a:pPr>
            <a:r>
              <a:rPr lang="nl-NL" dirty="0" smtClean="0"/>
              <a:t>Volume of </a:t>
            </a:r>
            <a:r>
              <a:rPr lang="nl-NL" dirty="0" err="1" smtClean="0"/>
              <a:t>distribution</a:t>
            </a:r>
            <a:r>
              <a:rPr lang="nl-NL" dirty="0" smtClean="0"/>
              <a:t> of </a:t>
            </a:r>
            <a:r>
              <a:rPr lang="nl-NL" dirty="0" err="1" smtClean="0"/>
              <a:t>doxyxyline</a:t>
            </a:r>
            <a:r>
              <a:rPr lang="nl-NL" dirty="0" smtClean="0"/>
              <a:t> in </a:t>
            </a:r>
            <a:r>
              <a:rPr lang="nl-NL" dirty="0" err="1" smtClean="0"/>
              <a:t>comparison</a:t>
            </a:r>
            <a:r>
              <a:rPr lang="nl-NL" baseline="0" dirty="0" smtClean="0"/>
              <a:t> </a:t>
            </a:r>
            <a:r>
              <a:rPr lang="nl-NL" baseline="0" dirty="0" err="1" smtClean="0"/>
              <a:t>with</a:t>
            </a:r>
            <a:r>
              <a:rPr lang="nl-NL" baseline="0" dirty="0" smtClean="0"/>
              <a:t> </a:t>
            </a:r>
            <a:r>
              <a:rPr lang="nl-NL" baseline="0" dirty="0" err="1" smtClean="0"/>
              <a:t>oxytetracyline</a:t>
            </a:r>
            <a:r>
              <a:rPr lang="nl-NL" baseline="0" dirty="0" smtClean="0"/>
              <a:t> </a:t>
            </a:r>
            <a:r>
              <a:rPr lang="nl-NL" baseline="0" dirty="0" err="1" smtClean="0"/>
              <a:t>and</a:t>
            </a:r>
            <a:r>
              <a:rPr lang="nl-NL" baseline="0" dirty="0" smtClean="0"/>
              <a:t> </a:t>
            </a:r>
            <a:r>
              <a:rPr lang="nl-NL" baseline="0" dirty="0" err="1" smtClean="0"/>
              <a:t>other</a:t>
            </a:r>
            <a:r>
              <a:rPr lang="nl-NL" baseline="0" dirty="0" smtClean="0"/>
              <a:t> </a:t>
            </a:r>
            <a:r>
              <a:rPr lang="nl-NL" baseline="0" dirty="0" err="1" smtClean="0"/>
              <a:t>tetracyclins</a:t>
            </a:r>
            <a:endParaRPr lang="nl-NL" baseline="0" dirty="0" smtClean="0"/>
          </a:p>
          <a:p>
            <a:pPr marL="171450" indent="-171450">
              <a:buFontTx/>
              <a:buChar char="-"/>
            </a:pPr>
            <a:r>
              <a:rPr lang="nl-NL" baseline="0" dirty="0" smtClean="0"/>
              <a:t>High bioavailability </a:t>
            </a:r>
            <a:r>
              <a:rPr lang="nl-NL" baseline="0" dirty="0" err="1" smtClean="0"/>
              <a:t>because</a:t>
            </a:r>
            <a:r>
              <a:rPr lang="nl-NL" baseline="0" dirty="0" smtClean="0"/>
              <a:t> of high </a:t>
            </a:r>
            <a:r>
              <a:rPr lang="nl-NL" baseline="0" dirty="0" err="1" smtClean="0"/>
              <a:t>lipid</a:t>
            </a:r>
            <a:r>
              <a:rPr lang="nl-NL" baseline="0" dirty="0" smtClean="0"/>
              <a:t> </a:t>
            </a:r>
            <a:r>
              <a:rPr lang="nl-NL" baseline="0" dirty="0" err="1" smtClean="0"/>
              <a:t>solubility</a:t>
            </a:r>
            <a:r>
              <a:rPr lang="nl-NL" baseline="0" dirty="0" smtClean="0"/>
              <a:t> </a:t>
            </a:r>
            <a:r>
              <a:rPr lang="nl-NL" baseline="0" dirty="0" err="1" smtClean="0"/>
              <a:t>and</a:t>
            </a:r>
            <a:r>
              <a:rPr lang="nl-NL" baseline="0" dirty="0" smtClean="0"/>
              <a:t> low Ca-binding</a:t>
            </a:r>
            <a:endParaRPr lang="en-GB" dirty="0"/>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16</a:t>
            </a:fld>
            <a:endParaRPr lang="nl-NL"/>
          </a:p>
        </p:txBody>
      </p:sp>
    </p:spTree>
    <p:extLst>
      <p:ext uri="{BB962C8B-B14F-4D97-AF65-F5344CB8AC3E}">
        <p14:creationId xmlns:p14="http://schemas.microsoft.com/office/powerpoint/2010/main" val="18249295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indent="0">
              <a:buFont typeface="Arial" panose="020B0604020202020204" pitchFamily="34" charset="0"/>
              <a:buNone/>
            </a:pPr>
            <a:endParaRPr lang="nl-NL" b="1" i="0" baseline="0" dirty="0" smtClean="0"/>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solidFill>
                  <a:prstClr val="black"/>
                </a:solidFill>
              </a:rPr>
              <a:pPr>
                <a:defRPr/>
              </a:pPr>
              <a:t>17</a:t>
            </a:fld>
            <a:endParaRPr lang="nl-NL">
              <a:solidFill>
                <a:prstClr val="black"/>
              </a:solidFill>
            </a:endParaRPr>
          </a:p>
        </p:txBody>
      </p:sp>
    </p:spTree>
    <p:extLst>
      <p:ext uri="{BB962C8B-B14F-4D97-AF65-F5344CB8AC3E}">
        <p14:creationId xmlns:p14="http://schemas.microsoft.com/office/powerpoint/2010/main" val="14909716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en-GB"/>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18</a:t>
            </a:fld>
            <a:endParaRPr lang="nl-NL"/>
          </a:p>
        </p:txBody>
      </p:sp>
    </p:spTree>
    <p:extLst>
      <p:ext uri="{BB962C8B-B14F-4D97-AF65-F5344CB8AC3E}">
        <p14:creationId xmlns:p14="http://schemas.microsoft.com/office/powerpoint/2010/main" val="36185649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en-GB"/>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19</a:t>
            </a:fld>
            <a:endParaRPr lang="nl-NL"/>
          </a:p>
        </p:txBody>
      </p:sp>
    </p:spTree>
    <p:extLst>
      <p:ext uri="{BB962C8B-B14F-4D97-AF65-F5344CB8AC3E}">
        <p14:creationId xmlns:p14="http://schemas.microsoft.com/office/powerpoint/2010/main" val="26681070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b="0" i="0" baseline="0" dirty="0" smtClean="0"/>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20</a:t>
            </a:fld>
            <a:endParaRPr lang="nl-NL"/>
          </a:p>
        </p:txBody>
      </p:sp>
    </p:spTree>
    <p:extLst>
      <p:ext uri="{BB962C8B-B14F-4D97-AF65-F5344CB8AC3E}">
        <p14:creationId xmlns:p14="http://schemas.microsoft.com/office/powerpoint/2010/main" val="14909716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indent="0">
              <a:buNone/>
            </a:pPr>
            <a:endParaRPr lang="en-GB" i="1" dirty="0"/>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21</a:t>
            </a:fld>
            <a:endParaRPr lang="nl-NL"/>
          </a:p>
        </p:txBody>
      </p:sp>
    </p:spTree>
    <p:extLst>
      <p:ext uri="{BB962C8B-B14F-4D97-AF65-F5344CB8AC3E}">
        <p14:creationId xmlns:p14="http://schemas.microsoft.com/office/powerpoint/2010/main" val="14909716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171450" indent="-171450">
              <a:buFont typeface="Arial" panose="020B0604020202020204" pitchFamily="34" charset="0"/>
              <a:buChar char="•"/>
            </a:pPr>
            <a:r>
              <a:rPr lang="nl-NL" b="0" i="0" baseline="0" dirty="0" err="1" smtClean="0"/>
              <a:t>Good</a:t>
            </a:r>
            <a:r>
              <a:rPr lang="nl-NL" b="0" i="0" baseline="0" dirty="0" smtClean="0"/>
              <a:t> </a:t>
            </a:r>
            <a:r>
              <a:rPr lang="nl-NL" b="0" i="0" baseline="0" dirty="0" err="1" smtClean="0"/>
              <a:t>for</a:t>
            </a:r>
            <a:r>
              <a:rPr lang="nl-NL" b="0" i="0" baseline="0" dirty="0" smtClean="0"/>
              <a:t> </a:t>
            </a:r>
            <a:r>
              <a:rPr lang="nl-NL" b="0" i="0" baseline="0" dirty="0" err="1" smtClean="0"/>
              <a:t>efficacy</a:t>
            </a:r>
            <a:r>
              <a:rPr lang="nl-NL" b="0" i="0" baseline="0" dirty="0" smtClean="0"/>
              <a:t> but WP </a:t>
            </a:r>
            <a:r>
              <a:rPr lang="nl-NL" b="0" i="0" baseline="0" dirty="0" err="1" smtClean="0"/>
              <a:t>can</a:t>
            </a:r>
            <a:r>
              <a:rPr lang="nl-NL" b="0" i="0" baseline="0" dirty="0" smtClean="0"/>
              <a:t> </a:t>
            </a:r>
            <a:r>
              <a:rPr lang="nl-NL" b="0" i="0" baseline="0" dirty="0" err="1" smtClean="0"/>
              <a:t>be</a:t>
            </a:r>
            <a:r>
              <a:rPr lang="nl-NL" b="0" i="0" baseline="0" dirty="0" smtClean="0"/>
              <a:t> </a:t>
            </a:r>
            <a:r>
              <a:rPr lang="nl-NL" b="0" i="0" baseline="0" dirty="0" err="1" smtClean="0"/>
              <a:t>prolonged</a:t>
            </a:r>
            <a:r>
              <a:rPr lang="nl-NL" b="0" i="0" baseline="0" dirty="0" smtClean="0"/>
              <a:t>.</a:t>
            </a:r>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22</a:t>
            </a:fld>
            <a:endParaRPr lang="nl-NL"/>
          </a:p>
        </p:txBody>
      </p:sp>
    </p:spTree>
    <p:extLst>
      <p:ext uri="{BB962C8B-B14F-4D97-AF65-F5344CB8AC3E}">
        <p14:creationId xmlns:p14="http://schemas.microsoft.com/office/powerpoint/2010/main" val="14909716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220487" indent="-220487">
              <a:buAutoNum type="arabicPeriod"/>
            </a:pPr>
            <a:endParaRPr lang="nl-NL" b="0" i="0" baseline="0" dirty="0" smtClean="0"/>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23</a:t>
            </a:fld>
            <a:endParaRPr lang="nl-NL"/>
          </a:p>
        </p:txBody>
      </p:sp>
    </p:spTree>
    <p:extLst>
      <p:ext uri="{BB962C8B-B14F-4D97-AF65-F5344CB8AC3E}">
        <p14:creationId xmlns:p14="http://schemas.microsoft.com/office/powerpoint/2010/main" val="14909716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171450" indent="-171450">
              <a:buFont typeface="Arial" panose="020B0604020202020204" pitchFamily="34" charset="0"/>
              <a:buChar char="•"/>
            </a:pPr>
            <a:endParaRPr lang="nl-NL" b="0" i="0" baseline="0" dirty="0" smtClean="0"/>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24</a:t>
            </a:fld>
            <a:endParaRPr lang="nl-NL"/>
          </a:p>
        </p:txBody>
      </p:sp>
    </p:spTree>
    <p:extLst>
      <p:ext uri="{BB962C8B-B14F-4D97-AF65-F5344CB8AC3E}">
        <p14:creationId xmlns:p14="http://schemas.microsoft.com/office/powerpoint/2010/main" val="14909716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171384" indent="-171384">
              <a:buFontTx/>
              <a:buChar char="-"/>
            </a:pPr>
            <a:r>
              <a:rPr lang="en-GB" sz="1000" dirty="0">
                <a:latin typeface="+mj-lt"/>
              </a:rPr>
              <a:t>This organogram shows all groups of antibiotics divided by the three </a:t>
            </a:r>
            <a:r>
              <a:rPr lang="en-GB" sz="1000" dirty="0" smtClean="0">
                <a:latin typeface="+mj-lt"/>
              </a:rPr>
              <a:t>targets</a:t>
            </a:r>
          </a:p>
          <a:p>
            <a:pPr marL="171384" indent="-171384">
              <a:buFontTx/>
              <a:buChar char="-"/>
            </a:pPr>
            <a:r>
              <a:rPr lang="en-GB" sz="1000" dirty="0" smtClean="0">
                <a:latin typeface="+mj-lt"/>
              </a:rPr>
              <a:t>For </a:t>
            </a:r>
            <a:r>
              <a:rPr lang="en-GB" sz="1000" dirty="0">
                <a:latin typeface="+mj-lt"/>
              </a:rPr>
              <a:t>every target there are two mechanisms of action and several groups of antibiotics.</a:t>
            </a:r>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solidFill>
                  <a:prstClr val="black"/>
                </a:solidFill>
              </a:rPr>
              <a:pPr>
                <a:defRPr/>
              </a:pPr>
              <a:t>25</a:t>
            </a:fld>
            <a:endParaRPr lang="nl-NL">
              <a:solidFill>
                <a:prstClr val="black"/>
              </a:solidFill>
            </a:endParaRPr>
          </a:p>
        </p:txBody>
      </p:sp>
    </p:spTree>
    <p:extLst>
      <p:ext uri="{BB962C8B-B14F-4D97-AF65-F5344CB8AC3E}">
        <p14:creationId xmlns:p14="http://schemas.microsoft.com/office/powerpoint/2010/main" val="216731527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en-GB"/>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26</a:t>
            </a:fld>
            <a:endParaRPr lang="nl-NL"/>
          </a:p>
        </p:txBody>
      </p:sp>
    </p:spTree>
    <p:extLst>
      <p:ext uri="{BB962C8B-B14F-4D97-AF65-F5344CB8AC3E}">
        <p14:creationId xmlns:p14="http://schemas.microsoft.com/office/powerpoint/2010/main" val="362243257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en-GB"/>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27</a:t>
            </a:fld>
            <a:endParaRPr lang="nl-NL"/>
          </a:p>
        </p:txBody>
      </p:sp>
    </p:spTree>
    <p:extLst>
      <p:ext uri="{BB962C8B-B14F-4D97-AF65-F5344CB8AC3E}">
        <p14:creationId xmlns:p14="http://schemas.microsoft.com/office/powerpoint/2010/main" val="414645717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en-GB" dirty="0"/>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28</a:t>
            </a:fld>
            <a:endParaRPr lang="nl-NL"/>
          </a:p>
        </p:txBody>
      </p:sp>
    </p:spTree>
    <p:extLst>
      <p:ext uri="{BB962C8B-B14F-4D97-AF65-F5344CB8AC3E}">
        <p14:creationId xmlns:p14="http://schemas.microsoft.com/office/powerpoint/2010/main" val="330296863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en-GB" noProof="0" dirty="0" smtClean="0"/>
              <a:t>Welcome to Dopharma</a:t>
            </a:r>
            <a:r>
              <a:rPr lang="en-GB" baseline="0" noProof="0" dirty="0" smtClean="0"/>
              <a:t> and w</a:t>
            </a:r>
            <a:r>
              <a:rPr lang="en-GB" noProof="0" dirty="0" smtClean="0"/>
              <a:t>elcome to this</a:t>
            </a:r>
            <a:r>
              <a:rPr lang="en-GB" baseline="0" noProof="0" dirty="0" smtClean="0"/>
              <a:t> videoconference! We would like to introduce to you: </a:t>
            </a:r>
            <a:r>
              <a:rPr lang="en-GB" baseline="0" noProof="0" dirty="0" err="1" smtClean="0"/>
              <a:t>Melovem</a:t>
            </a:r>
            <a:r>
              <a:rPr lang="en-GB" baseline="0" noProof="0" dirty="0" smtClean="0"/>
              <a:t>. Of course we already had </a:t>
            </a:r>
            <a:r>
              <a:rPr lang="en-GB" baseline="0" noProof="0" dirty="0" err="1" smtClean="0"/>
              <a:t>Melovem</a:t>
            </a:r>
            <a:r>
              <a:rPr lang="en-GB" baseline="0" noProof="0" dirty="0" smtClean="0"/>
              <a:t> 5, but now our range has been extended with </a:t>
            </a:r>
            <a:r>
              <a:rPr lang="en-GB" baseline="0" noProof="0" dirty="0" err="1" smtClean="0"/>
              <a:t>Melovem</a:t>
            </a:r>
            <a:r>
              <a:rPr lang="en-GB" baseline="0" noProof="0" dirty="0" smtClean="0"/>
              <a:t> 20 and also the unique 30.</a:t>
            </a:r>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29</a:t>
            </a:fld>
            <a:endParaRPr lang="nl-NL"/>
          </a:p>
        </p:txBody>
      </p:sp>
    </p:spTree>
    <p:extLst>
      <p:ext uri="{BB962C8B-B14F-4D97-AF65-F5344CB8AC3E}">
        <p14:creationId xmlns:p14="http://schemas.microsoft.com/office/powerpoint/2010/main" val="12699127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nSpc>
                <a:spcPct val="100000"/>
              </a:lnSpc>
            </a:pPr>
            <a:r>
              <a:rPr lang="en-GB" dirty="0" smtClean="0"/>
              <a:t>As you might already know, </a:t>
            </a:r>
            <a:r>
              <a:rPr lang="en-GB" dirty="0" err="1" smtClean="0"/>
              <a:t>Melovem</a:t>
            </a:r>
            <a:r>
              <a:rPr lang="en-GB" baseline="0" dirty="0" smtClean="0"/>
              <a:t> is a non-steroidal anti-inflammatory drug, but what exactly is inflammation. </a:t>
            </a:r>
          </a:p>
          <a:p>
            <a:pPr>
              <a:lnSpc>
                <a:spcPct val="100000"/>
              </a:lnSpc>
            </a:pPr>
            <a:r>
              <a:rPr lang="en-GB" baseline="0" dirty="0" smtClean="0"/>
              <a:t>Well, inflammation is the reaction of the body to harmful stimuli. Anything that harms the body can trigger inflammation. Here you can think of pathogens, like bacteria or a virus, but also trauma for example. </a:t>
            </a:r>
            <a:endParaRPr lang="en-GB" dirty="0" smtClean="0"/>
          </a:p>
          <a:p>
            <a:pPr>
              <a:lnSpc>
                <a:spcPct val="100000"/>
              </a:lnSpc>
            </a:pPr>
            <a:r>
              <a:rPr lang="en-GB" dirty="0" smtClean="0"/>
              <a:t>A very important thing to remember is that inflammation is not a synonym for infection. Infection will always cause inflammation, but inflammation is not always accompanied by infection. If, for example, a</a:t>
            </a:r>
            <a:r>
              <a:rPr lang="en-GB" baseline="0" dirty="0" smtClean="0"/>
              <a:t> horse kicks you, damage is done to your body and your body will respond to this trauma with swelling and redness, which are signs of inflammation. However, in this case there is no infection. The skin has not been broken and there are no pathogens involved.</a:t>
            </a:r>
          </a:p>
          <a:p>
            <a:pPr>
              <a:lnSpc>
                <a:spcPct val="100000"/>
              </a:lnSpc>
            </a:pPr>
            <a:r>
              <a:rPr lang="en-GB" dirty="0" smtClean="0"/>
              <a:t>The five classical signs of acute inflammation are ……..</a:t>
            </a:r>
          </a:p>
          <a:p>
            <a:endParaRPr lang="en-GB" dirty="0" smtClean="0"/>
          </a:p>
          <a:p>
            <a:endParaRPr lang="nl-NL" dirty="0"/>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30</a:t>
            </a:fld>
            <a:endParaRPr lang="nl-NL"/>
          </a:p>
        </p:txBody>
      </p:sp>
    </p:spTree>
    <p:extLst>
      <p:ext uri="{BB962C8B-B14F-4D97-AF65-F5344CB8AC3E}">
        <p14:creationId xmlns:p14="http://schemas.microsoft.com/office/powerpoint/2010/main" val="108117342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nSpc>
                <a:spcPct val="100000"/>
              </a:lnSpc>
            </a:pPr>
            <a:r>
              <a:rPr lang="en-GB" dirty="0" smtClean="0"/>
              <a:t>heat, redness, swelling, pain and loss of function. </a:t>
            </a:r>
          </a:p>
          <a:p>
            <a:endParaRPr lang="en-GB" dirty="0" smtClean="0"/>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31</a:t>
            </a:fld>
            <a:endParaRPr lang="nl-NL"/>
          </a:p>
        </p:txBody>
      </p:sp>
    </p:spTree>
    <p:extLst>
      <p:ext uri="{BB962C8B-B14F-4D97-AF65-F5344CB8AC3E}">
        <p14:creationId xmlns:p14="http://schemas.microsoft.com/office/powerpoint/2010/main" val="108117342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en-GB" dirty="0" smtClean="0"/>
              <a:t>Now</a:t>
            </a:r>
            <a:r>
              <a:rPr lang="en-GB" baseline="0" dirty="0" smtClean="0"/>
              <a:t> we know the signs, I think it is save to say that we all have experienced inflammation at some point in our lives. We can see what happens on the outside, but </a:t>
            </a:r>
            <a:r>
              <a:rPr lang="en-GB" dirty="0" smtClean="0"/>
              <a:t>what actually happens</a:t>
            </a:r>
            <a:r>
              <a:rPr lang="en-GB" baseline="0" dirty="0" smtClean="0"/>
              <a:t> inside the body when there is damage done? It all starts with the damage of cells. </a:t>
            </a:r>
            <a:r>
              <a:rPr lang="en-GB" baseline="0" dirty="0" err="1" smtClean="0"/>
              <a:t>Phosfolipids</a:t>
            </a:r>
            <a:r>
              <a:rPr lang="en-GB" baseline="0" dirty="0" smtClean="0"/>
              <a:t> are then released from these damaged cells and these act as a precursor for </a:t>
            </a:r>
            <a:r>
              <a:rPr lang="en-GB" baseline="0" dirty="0" err="1" smtClean="0"/>
              <a:t>arachidonic</a:t>
            </a:r>
            <a:r>
              <a:rPr lang="en-GB" baseline="0" dirty="0" smtClean="0"/>
              <a:t> acid. </a:t>
            </a:r>
            <a:r>
              <a:rPr lang="en-GB" baseline="0" dirty="0" err="1" smtClean="0"/>
              <a:t>Arachidonic</a:t>
            </a:r>
            <a:r>
              <a:rPr lang="en-GB" baseline="0" dirty="0" smtClean="0"/>
              <a:t> acid can be seen as a spider in his web. From here different routes can be followed. Different enzymes can transform </a:t>
            </a:r>
            <a:r>
              <a:rPr lang="en-GB" baseline="0" dirty="0" err="1" smtClean="0"/>
              <a:t>arachidonic</a:t>
            </a:r>
            <a:r>
              <a:rPr lang="en-GB" baseline="0" dirty="0" smtClean="0"/>
              <a:t> acid into different hormones. The enzyme COX-1 is responsible for the formation of Prostaglandins and </a:t>
            </a:r>
            <a:r>
              <a:rPr lang="en-GB" baseline="0" dirty="0" err="1" smtClean="0"/>
              <a:t>Thromboxanes</a:t>
            </a:r>
            <a:r>
              <a:rPr lang="en-GB" baseline="0" dirty="0" smtClean="0"/>
              <a:t>. This enzyme is always active and also plays an important roll in many homeostatic functions, it is therefore sometimes called: the Housekeeping Enzyme. Then there is also another enzyme that is responsible for the formation of </a:t>
            </a:r>
            <a:r>
              <a:rPr lang="en-GB" baseline="0" dirty="0" err="1" smtClean="0"/>
              <a:t>Prostaglandines</a:t>
            </a:r>
            <a:r>
              <a:rPr lang="en-GB" baseline="0" dirty="0" smtClean="0"/>
              <a:t> and </a:t>
            </a:r>
            <a:r>
              <a:rPr lang="en-GB" baseline="0" dirty="0" err="1" smtClean="0"/>
              <a:t>Thromboxanes</a:t>
            </a:r>
            <a:r>
              <a:rPr lang="en-GB" baseline="0" dirty="0" smtClean="0"/>
              <a:t>, COX-2. COX-2 is not always active, it becomes more active when there is inflammation going on in the body. This enzyme is mainly responsible for the undesirable effects of inflammation, such as pain. The third enzyme involved is called LOX. LOX plays a part in the formation of </a:t>
            </a:r>
            <a:r>
              <a:rPr lang="en-GB" baseline="0" dirty="0" err="1" smtClean="0"/>
              <a:t>Leucotrienes</a:t>
            </a:r>
            <a:r>
              <a:rPr lang="en-GB" baseline="0" dirty="0" smtClean="0"/>
              <a:t> and these are also responsible for some of the undesirable effects of inflammation. The hormones formed can cause more cell damage and this way a vicious circle is created that sustains itself.</a:t>
            </a:r>
            <a:endParaRPr lang="en-GB" dirty="0"/>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32</a:t>
            </a:fld>
            <a:endParaRPr lang="nl-NL"/>
          </a:p>
        </p:txBody>
      </p:sp>
    </p:spTree>
    <p:extLst>
      <p:ext uri="{BB962C8B-B14F-4D97-AF65-F5344CB8AC3E}">
        <p14:creationId xmlns:p14="http://schemas.microsoft.com/office/powerpoint/2010/main" val="367253841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en-GB" dirty="0" smtClean="0"/>
              <a:t>What</a:t>
            </a:r>
            <a:r>
              <a:rPr lang="en-GB" baseline="0" dirty="0" smtClean="0"/>
              <a:t> does meloxicam do to stop this vicious cycle? Meloxicam blocks COX-2 and to a lesser extent also COX-1. Therefore less </a:t>
            </a:r>
            <a:r>
              <a:rPr lang="en-GB" baseline="0" dirty="0" err="1" smtClean="0"/>
              <a:t>prostaglandines</a:t>
            </a:r>
            <a:r>
              <a:rPr lang="en-GB" baseline="0" dirty="0" smtClean="0"/>
              <a:t> are formed which results not only in less undesirable inflammatory effects, but also in less cell damage caused by these </a:t>
            </a:r>
            <a:r>
              <a:rPr lang="en-GB" baseline="0" dirty="0" err="1" smtClean="0"/>
              <a:t>prostaglandines</a:t>
            </a:r>
            <a:r>
              <a:rPr lang="en-GB" baseline="0" dirty="0" smtClean="0"/>
              <a:t>. </a:t>
            </a:r>
            <a:endParaRPr lang="en-GB" dirty="0"/>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33</a:t>
            </a:fld>
            <a:endParaRPr lang="nl-NL"/>
          </a:p>
        </p:txBody>
      </p:sp>
    </p:spTree>
    <p:extLst>
      <p:ext uri="{BB962C8B-B14F-4D97-AF65-F5344CB8AC3E}">
        <p14:creationId xmlns:p14="http://schemas.microsoft.com/office/powerpoint/2010/main" val="367253841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en-GB" noProof="0" dirty="0" smtClean="0"/>
              <a:t>Our </a:t>
            </a:r>
            <a:r>
              <a:rPr lang="en-GB" noProof="0" dirty="0" err="1" smtClean="0"/>
              <a:t>Melovem</a:t>
            </a:r>
            <a:r>
              <a:rPr lang="en-GB" noProof="0" dirty="0" smtClean="0"/>
              <a:t> range now exists of three </a:t>
            </a:r>
            <a:r>
              <a:rPr lang="en-GB" noProof="0" dirty="0" err="1" smtClean="0"/>
              <a:t>injectables</a:t>
            </a:r>
            <a:r>
              <a:rPr lang="en-GB" noProof="0" dirty="0" smtClean="0"/>
              <a:t>:</a:t>
            </a:r>
            <a:r>
              <a:rPr lang="en-GB" baseline="0" noProof="0" dirty="0" smtClean="0"/>
              <a:t> The already known </a:t>
            </a:r>
            <a:r>
              <a:rPr lang="en-GB" baseline="0" noProof="0" dirty="0" err="1" smtClean="0"/>
              <a:t>Melovem</a:t>
            </a:r>
            <a:r>
              <a:rPr lang="en-GB" baseline="0" noProof="0" dirty="0" smtClean="0"/>
              <a:t> 5 and now also the 20 and the 30. All three are registered for cattle and pigs. In addition, the 20 is also registered for use in horses. </a:t>
            </a:r>
            <a:r>
              <a:rPr lang="en-GB" baseline="0" noProof="0" dirty="0" err="1" smtClean="0"/>
              <a:t>Melovem</a:t>
            </a:r>
            <a:r>
              <a:rPr lang="en-GB" baseline="0" noProof="0" dirty="0" smtClean="0"/>
              <a:t> 5 and 20 are generic products, but </a:t>
            </a:r>
            <a:r>
              <a:rPr lang="en-GB" baseline="0" noProof="0" dirty="0" err="1" smtClean="0"/>
              <a:t>Melovem</a:t>
            </a:r>
            <a:r>
              <a:rPr lang="en-GB" baseline="0" noProof="0" dirty="0" smtClean="0"/>
              <a:t> 30 is…… a unique product. It is the only high concentration meloxicam registered for pigs in the EU.</a:t>
            </a:r>
            <a:endParaRPr lang="en-GB" noProof="0" dirty="0"/>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solidFill>
                  <a:prstClr val="black"/>
                </a:solidFill>
              </a:rPr>
              <a:pPr>
                <a:defRPr/>
              </a:pPr>
              <a:t>35</a:t>
            </a:fld>
            <a:endParaRPr lang="nl-NL">
              <a:solidFill>
                <a:prstClr val="black"/>
              </a:solidFill>
            </a:endParaRPr>
          </a:p>
        </p:txBody>
      </p:sp>
    </p:spTree>
    <p:extLst>
      <p:ext uri="{BB962C8B-B14F-4D97-AF65-F5344CB8AC3E}">
        <p14:creationId xmlns:p14="http://schemas.microsoft.com/office/powerpoint/2010/main" val="380421887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en-GB" noProof="0" dirty="0" smtClean="0"/>
              <a:t>In pigs </a:t>
            </a:r>
            <a:r>
              <a:rPr lang="en-GB" noProof="0" dirty="0" err="1" smtClean="0"/>
              <a:t>Melovem</a:t>
            </a:r>
            <a:r>
              <a:rPr lang="en-GB" noProof="0" dirty="0" smtClean="0"/>
              <a:t> is also registered for several indications. The first indication is non-infectious lameness. All strengths are registered for this indication. The main clinical effect is that the animals recover quicker. They feel</a:t>
            </a:r>
            <a:r>
              <a:rPr lang="en-GB" baseline="0" noProof="0" dirty="0" smtClean="0"/>
              <a:t> less pain, eat better, move around more and as a result get over their lameness quicker. </a:t>
            </a:r>
            <a:r>
              <a:rPr lang="en-GB" baseline="0" noProof="0" dirty="0" err="1" smtClean="0"/>
              <a:t>Melovem</a:t>
            </a:r>
            <a:r>
              <a:rPr lang="en-GB" baseline="0" noProof="0" dirty="0" smtClean="0"/>
              <a:t> 5 is also registered to be used against post-operative pain. The operation performed most in pigs is castration. This happens at a very young age and the </a:t>
            </a:r>
            <a:r>
              <a:rPr lang="en-GB" baseline="0" noProof="0" dirty="0" err="1" smtClean="0"/>
              <a:t>Melovem</a:t>
            </a:r>
            <a:r>
              <a:rPr lang="en-GB" baseline="0" noProof="0" dirty="0" smtClean="0"/>
              <a:t> 5 is therefore the ideal concentration. </a:t>
            </a:r>
            <a:r>
              <a:rPr lang="en-GB" baseline="0" noProof="0" dirty="0" err="1" smtClean="0"/>
              <a:t>Melovem</a:t>
            </a:r>
            <a:r>
              <a:rPr lang="en-GB" baseline="0" noProof="0" dirty="0" smtClean="0"/>
              <a:t> makes that the piglets feel less pain and also that their cortisol levels stay lower. This way they get over the stressful and intrusive castration quicker.</a:t>
            </a:r>
            <a:endParaRPr lang="en-GB" noProof="0" dirty="0"/>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36</a:t>
            </a:fld>
            <a:endParaRPr lang="nl-NL"/>
          </a:p>
        </p:txBody>
      </p:sp>
    </p:spTree>
    <p:extLst>
      <p:ext uri="{BB962C8B-B14F-4D97-AF65-F5344CB8AC3E}">
        <p14:creationId xmlns:p14="http://schemas.microsoft.com/office/powerpoint/2010/main" val="200678735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en-GB" noProof="0" dirty="0" smtClean="0"/>
              <a:t>The third and last indication in pigs is puerperal septicaemia and toxaemia. Only </a:t>
            </a:r>
            <a:r>
              <a:rPr lang="en-GB" noProof="0" dirty="0" err="1" smtClean="0"/>
              <a:t>Melovem</a:t>
            </a:r>
            <a:r>
              <a:rPr lang="en-GB" noProof="0" dirty="0" smtClean="0"/>
              <a:t> 20 and 30 are registered for this indication. The clinical effects on</a:t>
            </a:r>
            <a:r>
              <a:rPr lang="en-GB" baseline="0" noProof="0" dirty="0" smtClean="0"/>
              <a:t> the sow are again down to the anti-inflammatory effect of meloxicam. However, the piglets feeding off the sow are also benefiting. As the sow is feeling better, her water intake will increase and with that her milk production will as well. The piglets will in turn benefit from that with a lower mortality rate and an increased daily weight gain as a result. Research has shown that meloxicam is more effective in these cases than </a:t>
            </a:r>
            <a:r>
              <a:rPr lang="en-GB" baseline="0" noProof="0" dirty="0" err="1" smtClean="0"/>
              <a:t>flunixin</a:t>
            </a:r>
            <a:r>
              <a:rPr lang="en-GB" baseline="0" noProof="0" smtClean="0"/>
              <a:t> or </a:t>
            </a:r>
            <a:r>
              <a:rPr lang="en-GB" baseline="0" noProof="0" dirty="0" smtClean="0"/>
              <a:t>than </a:t>
            </a:r>
            <a:r>
              <a:rPr lang="en-GB" baseline="0" noProof="0" dirty="0" err="1" smtClean="0"/>
              <a:t>tolfenamic</a:t>
            </a:r>
            <a:r>
              <a:rPr lang="en-GB" baseline="0" noProof="0" dirty="0" smtClean="0"/>
              <a:t> acid.</a:t>
            </a:r>
            <a:endParaRPr lang="en-GB" noProof="0" dirty="0"/>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37</a:t>
            </a:fld>
            <a:endParaRPr lang="nl-NL"/>
          </a:p>
        </p:txBody>
      </p:sp>
    </p:spTree>
    <p:extLst>
      <p:ext uri="{BB962C8B-B14F-4D97-AF65-F5344CB8AC3E}">
        <p14:creationId xmlns:p14="http://schemas.microsoft.com/office/powerpoint/2010/main" val="200678735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en-GB" noProof="0" dirty="0" smtClean="0"/>
              <a:t>As a take home message:</a:t>
            </a:r>
            <a:endParaRPr lang="en-GB" baseline="0" noProof="0" dirty="0" smtClean="0"/>
          </a:p>
          <a:p>
            <a:r>
              <a:rPr lang="en-GB" baseline="0" noProof="0" dirty="0" smtClean="0"/>
              <a:t>Why should a vet use meloxicam? And not another NSAID? Meloxicam blocks COX-2 more than it blocks COX-1, and it blocks by a reversible binding. Therefore, Meloxicam has a lower </a:t>
            </a:r>
            <a:r>
              <a:rPr lang="en-GB" baseline="0" noProof="0" dirty="0" err="1" smtClean="0"/>
              <a:t>ulcerogenic</a:t>
            </a:r>
            <a:r>
              <a:rPr lang="en-GB" baseline="0" noProof="0" dirty="0" smtClean="0"/>
              <a:t> potential than other NSAIDs. In general, meloxicam is one of the safest NSAIDs available for use in animals at the moment. Besides being safe it also works well, fast and long. It can be used in a wide variety of indications.</a:t>
            </a:r>
          </a:p>
          <a:p>
            <a:r>
              <a:rPr lang="en-GB" baseline="0" noProof="0" dirty="0" smtClean="0"/>
              <a:t>There are several veterinary products on the market containing Meloxicam, so why should your clients use </a:t>
            </a:r>
            <a:r>
              <a:rPr lang="en-GB" baseline="0" noProof="0" dirty="0" err="1" smtClean="0"/>
              <a:t>Melovem</a:t>
            </a:r>
            <a:r>
              <a:rPr lang="en-GB" baseline="0" noProof="0" dirty="0" smtClean="0"/>
              <a:t> and not one of the others? </a:t>
            </a:r>
            <a:r>
              <a:rPr lang="en-GB" baseline="0" noProof="0" dirty="0" err="1" smtClean="0"/>
              <a:t>Melovem</a:t>
            </a:r>
            <a:r>
              <a:rPr lang="en-GB" baseline="0" noProof="0" dirty="0" smtClean="0"/>
              <a:t> now exists of a range of three different strengths. Therefore, </a:t>
            </a:r>
            <a:r>
              <a:rPr lang="en-GB" baseline="0" noProof="0" dirty="0" err="1" smtClean="0"/>
              <a:t>Melovem</a:t>
            </a:r>
            <a:r>
              <a:rPr lang="en-GB" baseline="0" noProof="0" dirty="0" smtClean="0"/>
              <a:t> can cater for all different weights, from piglets to that heavy cart horse of 900 kg. </a:t>
            </a:r>
            <a:r>
              <a:rPr lang="en-GB" baseline="0" noProof="0" dirty="0" err="1" smtClean="0"/>
              <a:t>Melovem</a:t>
            </a:r>
            <a:r>
              <a:rPr lang="en-GB" baseline="0" noProof="0" dirty="0" smtClean="0"/>
              <a:t> 30 is an unique product. It is the only high concentration meloxicam for pigs on the market in the EU. It is easy to use, for your average sow you only need 2 ml and because you use a smaller amount of product per injection it is sharply priced. A bottle of </a:t>
            </a:r>
            <a:r>
              <a:rPr lang="en-GB" baseline="0" noProof="0" dirty="0" err="1" smtClean="0"/>
              <a:t>Melovem</a:t>
            </a:r>
            <a:r>
              <a:rPr lang="en-GB" baseline="0" noProof="0" dirty="0" smtClean="0"/>
              <a:t> 30 will last you longer than a bottle of </a:t>
            </a:r>
            <a:r>
              <a:rPr lang="en-GB" baseline="0" noProof="0" dirty="0" err="1" smtClean="0"/>
              <a:t>Melovem</a:t>
            </a:r>
            <a:r>
              <a:rPr lang="en-GB" baseline="0" noProof="0" dirty="0" smtClean="0"/>
              <a:t> 20.</a:t>
            </a:r>
            <a:endParaRPr lang="en-GB" noProof="0" dirty="0"/>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38</a:t>
            </a:fld>
            <a:endParaRPr lang="nl-NL"/>
          </a:p>
        </p:txBody>
      </p:sp>
    </p:spTree>
    <p:extLst>
      <p:ext uri="{BB962C8B-B14F-4D97-AF65-F5344CB8AC3E}">
        <p14:creationId xmlns:p14="http://schemas.microsoft.com/office/powerpoint/2010/main" val="424156475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39</a:t>
            </a:fld>
            <a:endParaRPr lang="nl-NL"/>
          </a:p>
        </p:txBody>
      </p:sp>
    </p:spTree>
    <p:extLst>
      <p:ext uri="{BB962C8B-B14F-4D97-AF65-F5344CB8AC3E}">
        <p14:creationId xmlns:p14="http://schemas.microsoft.com/office/powerpoint/2010/main" val="392262687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en-GB" noProof="0" dirty="0" smtClean="0"/>
              <a:t>Welcome to Dopharma</a:t>
            </a:r>
            <a:r>
              <a:rPr lang="en-GB" baseline="0" noProof="0" dirty="0" smtClean="0"/>
              <a:t> and w</a:t>
            </a:r>
            <a:r>
              <a:rPr lang="en-GB" noProof="0" dirty="0" smtClean="0"/>
              <a:t>elcome to this</a:t>
            </a:r>
            <a:r>
              <a:rPr lang="en-GB" baseline="0" noProof="0" dirty="0" smtClean="0"/>
              <a:t> videoconference! We would like to introduce to you: </a:t>
            </a:r>
            <a:r>
              <a:rPr lang="en-GB" baseline="0" noProof="0" dirty="0" err="1" smtClean="0"/>
              <a:t>Melovem</a:t>
            </a:r>
            <a:r>
              <a:rPr lang="en-GB" baseline="0" noProof="0" dirty="0" smtClean="0"/>
              <a:t>. Of course we already had </a:t>
            </a:r>
            <a:r>
              <a:rPr lang="en-GB" baseline="0" noProof="0" dirty="0" err="1" smtClean="0"/>
              <a:t>Melovem</a:t>
            </a:r>
            <a:r>
              <a:rPr lang="en-GB" baseline="0" noProof="0" dirty="0" smtClean="0"/>
              <a:t> 5, but now our range has been extended with </a:t>
            </a:r>
            <a:r>
              <a:rPr lang="en-GB" baseline="0" noProof="0" dirty="0" err="1" smtClean="0"/>
              <a:t>Melovem</a:t>
            </a:r>
            <a:r>
              <a:rPr lang="en-GB" baseline="0" noProof="0" dirty="0" smtClean="0"/>
              <a:t> 20 and also the unique 30.</a:t>
            </a:r>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40</a:t>
            </a:fld>
            <a:endParaRPr lang="nl-NL"/>
          </a:p>
        </p:txBody>
      </p:sp>
    </p:spTree>
    <p:extLst>
      <p:ext uri="{BB962C8B-B14F-4D97-AF65-F5344CB8AC3E}">
        <p14:creationId xmlns:p14="http://schemas.microsoft.com/office/powerpoint/2010/main" val="12699127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en-GB"/>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41</a:t>
            </a:fld>
            <a:endParaRPr lang="nl-NL"/>
          </a:p>
        </p:txBody>
      </p:sp>
    </p:spTree>
    <p:extLst>
      <p:ext uri="{BB962C8B-B14F-4D97-AF65-F5344CB8AC3E}">
        <p14:creationId xmlns:p14="http://schemas.microsoft.com/office/powerpoint/2010/main" val="172696589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en-GB" dirty="0" smtClean="0"/>
              <a:t>Now</a:t>
            </a:r>
            <a:r>
              <a:rPr lang="en-GB" baseline="0" dirty="0" smtClean="0"/>
              <a:t> we know the signs, I think it is save to say that we all have experienced inflammation at some point in our lives. We can see what happens on the outside, but </a:t>
            </a:r>
            <a:r>
              <a:rPr lang="en-GB" dirty="0" smtClean="0"/>
              <a:t>what actually happens</a:t>
            </a:r>
            <a:r>
              <a:rPr lang="en-GB" baseline="0" dirty="0" smtClean="0"/>
              <a:t> inside the body when there is damage done? It all starts with the damage of cells. </a:t>
            </a:r>
            <a:r>
              <a:rPr lang="en-GB" baseline="0" dirty="0" err="1" smtClean="0"/>
              <a:t>Phosfolipids</a:t>
            </a:r>
            <a:r>
              <a:rPr lang="en-GB" baseline="0" dirty="0" smtClean="0"/>
              <a:t> are then released from these damaged cells and these act as a precursor for </a:t>
            </a:r>
            <a:r>
              <a:rPr lang="en-GB" baseline="0" dirty="0" err="1" smtClean="0"/>
              <a:t>arachidonic</a:t>
            </a:r>
            <a:r>
              <a:rPr lang="en-GB" baseline="0" dirty="0" smtClean="0"/>
              <a:t> acid. </a:t>
            </a:r>
            <a:r>
              <a:rPr lang="en-GB" baseline="0" dirty="0" err="1" smtClean="0"/>
              <a:t>Arachidonic</a:t>
            </a:r>
            <a:r>
              <a:rPr lang="en-GB" baseline="0" dirty="0" smtClean="0"/>
              <a:t> acid can be seen as a spider in his web. From here different routes can be followed. Different enzymes can transform </a:t>
            </a:r>
            <a:r>
              <a:rPr lang="en-GB" baseline="0" dirty="0" err="1" smtClean="0"/>
              <a:t>arachidonic</a:t>
            </a:r>
            <a:r>
              <a:rPr lang="en-GB" baseline="0" dirty="0" smtClean="0"/>
              <a:t> acid into different hormones. The enzyme COX-1 is responsible for the formation of Prostaglandins and </a:t>
            </a:r>
            <a:r>
              <a:rPr lang="en-GB" baseline="0" dirty="0" err="1" smtClean="0"/>
              <a:t>Thromboxanes</a:t>
            </a:r>
            <a:r>
              <a:rPr lang="en-GB" baseline="0" dirty="0" smtClean="0"/>
              <a:t>. This enzyme is always active and also plays an important roll in many homeostatic functions, it is therefore sometimes called: the Housekeeping Enzyme. Then there is also another enzyme that is responsible for the formation of </a:t>
            </a:r>
            <a:r>
              <a:rPr lang="en-GB" baseline="0" dirty="0" err="1" smtClean="0"/>
              <a:t>Prostaglandines</a:t>
            </a:r>
            <a:r>
              <a:rPr lang="en-GB" baseline="0" dirty="0" smtClean="0"/>
              <a:t> and </a:t>
            </a:r>
            <a:r>
              <a:rPr lang="en-GB" baseline="0" dirty="0" err="1" smtClean="0"/>
              <a:t>Thromboxanes</a:t>
            </a:r>
            <a:r>
              <a:rPr lang="en-GB" baseline="0" dirty="0" smtClean="0"/>
              <a:t>, COX-2. COX-2 is not always active, it becomes more active when there is inflammation going on in the body. This enzyme is mainly responsible for the undesirable effects of inflammation, such as pain. The third enzyme involved is called LOX. LOX plays a part in the formation of </a:t>
            </a:r>
            <a:r>
              <a:rPr lang="en-GB" baseline="0" dirty="0" err="1" smtClean="0"/>
              <a:t>Leucotrienes</a:t>
            </a:r>
            <a:r>
              <a:rPr lang="en-GB" baseline="0" dirty="0" smtClean="0"/>
              <a:t> and these are also responsible for some of the undesirable effects of inflammation. The hormones formed can cause more cell damage and this way a vicious circle is created that sustains itself.</a:t>
            </a:r>
            <a:endParaRPr lang="en-GB" dirty="0"/>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42</a:t>
            </a:fld>
            <a:endParaRPr lang="nl-NL"/>
          </a:p>
        </p:txBody>
      </p:sp>
    </p:spTree>
    <p:extLst>
      <p:ext uri="{BB962C8B-B14F-4D97-AF65-F5344CB8AC3E}">
        <p14:creationId xmlns:p14="http://schemas.microsoft.com/office/powerpoint/2010/main" val="367253841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en-GB" dirty="0" smtClean="0"/>
              <a:t>What</a:t>
            </a:r>
            <a:r>
              <a:rPr lang="en-GB" baseline="0" dirty="0" smtClean="0"/>
              <a:t> does meloxicam do to stop this vicious cycle? Meloxicam blocks COX-2 and to a lesser extent also COX-1. Therefore less </a:t>
            </a:r>
            <a:r>
              <a:rPr lang="en-GB" baseline="0" dirty="0" err="1" smtClean="0"/>
              <a:t>prostaglandines</a:t>
            </a:r>
            <a:r>
              <a:rPr lang="en-GB" baseline="0" dirty="0" smtClean="0"/>
              <a:t> are formed which results not only in less undesirable inflammatory effects, but also in less cell damage caused by these </a:t>
            </a:r>
            <a:r>
              <a:rPr lang="en-GB" baseline="0" dirty="0" err="1" smtClean="0"/>
              <a:t>prostaglandines</a:t>
            </a:r>
            <a:r>
              <a:rPr lang="en-GB" baseline="0" dirty="0" smtClean="0"/>
              <a:t>. </a:t>
            </a:r>
            <a:endParaRPr lang="en-GB" dirty="0"/>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43</a:t>
            </a:fld>
            <a:endParaRPr lang="nl-NL"/>
          </a:p>
        </p:txBody>
      </p:sp>
    </p:spTree>
    <p:extLst>
      <p:ext uri="{BB962C8B-B14F-4D97-AF65-F5344CB8AC3E}">
        <p14:creationId xmlns:p14="http://schemas.microsoft.com/office/powerpoint/2010/main" val="367253841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en-GB"/>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44</a:t>
            </a:fld>
            <a:endParaRPr lang="nl-NL"/>
          </a:p>
        </p:txBody>
      </p:sp>
    </p:spTree>
    <p:extLst>
      <p:ext uri="{BB962C8B-B14F-4D97-AF65-F5344CB8AC3E}">
        <p14:creationId xmlns:p14="http://schemas.microsoft.com/office/powerpoint/2010/main" val="250375890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en-GB"/>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45</a:t>
            </a:fld>
            <a:endParaRPr lang="nl-NL"/>
          </a:p>
        </p:txBody>
      </p:sp>
    </p:spTree>
    <p:extLst>
      <p:ext uri="{BB962C8B-B14F-4D97-AF65-F5344CB8AC3E}">
        <p14:creationId xmlns:p14="http://schemas.microsoft.com/office/powerpoint/2010/main" val="196008040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err="1" smtClean="0"/>
              <a:t>Cattle</a:t>
            </a:r>
            <a:r>
              <a:rPr lang="nl-NL" dirty="0" smtClean="0"/>
              <a:t>: 50 mg product per kg LG per dag</a:t>
            </a:r>
          </a:p>
          <a:p>
            <a:r>
              <a:rPr lang="nl-NL" dirty="0" err="1" smtClean="0"/>
              <a:t>Pigs</a:t>
            </a:r>
            <a:r>
              <a:rPr lang="nl-NL" dirty="0" smtClean="0"/>
              <a:t>:</a:t>
            </a:r>
            <a:r>
              <a:rPr lang="nl-NL" baseline="0" dirty="0" smtClean="0"/>
              <a:t> 43,75 mg product per kg LG per </a:t>
            </a:r>
            <a:r>
              <a:rPr lang="nl-NL" baseline="0" dirty="0" err="1" smtClean="0"/>
              <a:t>day</a:t>
            </a:r>
            <a:endParaRPr lang="en-GB" dirty="0"/>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46</a:t>
            </a:fld>
            <a:endParaRPr lang="nl-NL"/>
          </a:p>
        </p:txBody>
      </p:sp>
    </p:spTree>
    <p:extLst>
      <p:ext uri="{BB962C8B-B14F-4D97-AF65-F5344CB8AC3E}">
        <p14:creationId xmlns:p14="http://schemas.microsoft.com/office/powerpoint/2010/main" val="60382855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47</a:t>
            </a:fld>
            <a:endParaRPr lang="nl-NL"/>
          </a:p>
        </p:txBody>
      </p:sp>
    </p:spTree>
    <p:extLst>
      <p:ext uri="{BB962C8B-B14F-4D97-AF65-F5344CB8AC3E}">
        <p14:creationId xmlns:p14="http://schemas.microsoft.com/office/powerpoint/2010/main" val="424156475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en-GB" noProof="0" dirty="0" smtClean="0"/>
              <a:t>Thank you very much for your</a:t>
            </a:r>
            <a:r>
              <a:rPr lang="en-GB" baseline="0" noProof="0" dirty="0" smtClean="0"/>
              <a:t> attention. We hope that you found this presentation informative and that you will all do well with your sales in the near future.</a:t>
            </a:r>
            <a:endParaRPr lang="en-GB" noProof="0" dirty="0"/>
          </a:p>
        </p:txBody>
      </p:sp>
      <p:sp>
        <p:nvSpPr>
          <p:cNvPr id="4" name="Tijdelijke aanduiding voor dianummer 3"/>
          <p:cNvSpPr>
            <a:spLocks noGrp="1"/>
          </p:cNvSpPr>
          <p:nvPr>
            <p:ph type="sldNum" sz="quarter" idx="10"/>
          </p:nvPr>
        </p:nvSpPr>
        <p:spPr/>
        <p:txBody>
          <a:bodyPr/>
          <a:lstStyle/>
          <a:p>
            <a:pPr>
              <a:defRPr/>
            </a:pPr>
            <a:fld id="{3D801F32-EC39-40CC-8C1D-BB0261925CC1}" type="slidenum">
              <a:rPr lang="nl-NL" smtClean="0"/>
              <a:pPr>
                <a:defRPr/>
              </a:pPr>
              <a:t>48</a:t>
            </a:fld>
            <a:endParaRPr lang="nl-NL"/>
          </a:p>
        </p:txBody>
      </p:sp>
    </p:spTree>
    <p:extLst>
      <p:ext uri="{BB962C8B-B14F-4D97-AF65-F5344CB8AC3E}">
        <p14:creationId xmlns:p14="http://schemas.microsoft.com/office/powerpoint/2010/main" val="264899739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eldia">
    <p:spTree>
      <p:nvGrpSpPr>
        <p:cNvPr id="1" name=""/>
        <p:cNvGrpSpPr/>
        <p:nvPr/>
      </p:nvGrpSpPr>
      <p:grpSpPr>
        <a:xfrm>
          <a:off x="0" y="0"/>
          <a:ext cx="0" cy="0"/>
          <a:chOff x="0" y="0"/>
          <a:chExt cx="0" cy="0"/>
        </a:xfrm>
      </p:grpSpPr>
      <p:sp>
        <p:nvSpPr>
          <p:cNvPr id="2" name="Rectangle 16"/>
          <p:cNvSpPr>
            <a:spLocks noChangeArrowheads="1"/>
          </p:cNvSpPr>
          <p:nvPr userDrawn="1"/>
        </p:nvSpPr>
        <p:spPr bwMode="auto">
          <a:xfrm>
            <a:off x="539750" y="1358900"/>
            <a:ext cx="5832475" cy="565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defRPr/>
            </a:pPr>
            <a:r>
              <a:rPr lang="pt-BR" sz="3100" b="1" dirty="0">
                <a:solidFill>
                  <a:srgbClr val="333399"/>
                </a:solidFill>
                <a:effectLst>
                  <a:outerShdw blurRad="38100" dist="38100" dir="2700000" algn="tl">
                    <a:srgbClr val="000000">
                      <a:alpha val="43137"/>
                    </a:srgbClr>
                  </a:outerShdw>
                </a:effectLst>
                <a:latin typeface="Verdana" pitchFamily="34" charset="0"/>
              </a:rPr>
              <a:t>Welcome to Dopharma!</a:t>
            </a:r>
            <a:endParaRPr lang="nl-NL" sz="3100" b="1" dirty="0">
              <a:solidFill>
                <a:srgbClr val="333399"/>
              </a:solidFill>
              <a:effectLst>
                <a:outerShdw blurRad="38100" dist="38100" dir="2700000" algn="tl">
                  <a:srgbClr val="000000">
                    <a:alpha val="43137"/>
                  </a:srgbClr>
                </a:outerShdw>
              </a:effectLst>
              <a:latin typeface="Verdana" pitchFamily="34" charset="0"/>
            </a:endParaRPr>
          </a:p>
        </p:txBody>
      </p:sp>
      <p:pic>
        <p:nvPicPr>
          <p:cNvPr id="3" name="Afbeelding 9"/>
          <p:cNvPicPr>
            <a:picLocks noChangeAspect="1"/>
          </p:cNvPicPr>
          <p:nvPr userDrawn="1"/>
        </p:nvPicPr>
        <p:blipFill>
          <a:blip r:embed="rId2">
            <a:extLst>
              <a:ext uri="{28A0092B-C50C-407E-A947-70E740481C1C}">
                <a14:useLocalDpi xmlns:a14="http://schemas.microsoft.com/office/drawing/2010/main" val="0"/>
              </a:ext>
            </a:extLst>
          </a:blip>
          <a:srcRect l="397" r="430"/>
          <a:stretch>
            <a:fillRect/>
          </a:stretch>
        </p:blipFill>
        <p:spPr bwMode="auto">
          <a:xfrm>
            <a:off x="0" y="4051300"/>
            <a:ext cx="9144000" cy="226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Afbeelding 10"/>
          <p:cNvPicPr>
            <a:picLocks noChangeAspect="1"/>
          </p:cNvPicPr>
          <p:nvPr userDrawn="1"/>
        </p:nvPicPr>
        <p:blipFill>
          <a:blip r:embed="rId3">
            <a:extLst>
              <a:ext uri="{28A0092B-C50C-407E-A947-70E740481C1C}">
                <a14:useLocalDpi xmlns:a14="http://schemas.microsoft.com/office/drawing/2010/main" val="0"/>
              </a:ext>
            </a:extLst>
          </a:blip>
          <a:srcRect t="15372" r="7428" b="21947"/>
          <a:stretch>
            <a:fillRect/>
          </a:stretch>
        </p:blipFill>
        <p:spPr bwMode="auto">
          <a:xfrm>
            <a:off x="7164388" y="260350"/>
            <a:ext cx="1716087" cy="174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Afbeelding 11"/>
          <p:cNvPicPr>
            <a:picLocks noChangeAspect="1"/>
          </p:cNvPicPr>
          <p:nvPr userDrawn="1"/>
        </p:nvPicPr>
        <p:blipFill>
          <a:blip r:embed="rId4">
            <a:extLst>
              <a:ext uri="{28A0092B-C50C-407E-A947-70E740481C1C}">
                <a14:useLocalDpi xmlns:a14="http://schemas.microsoft.com/office/drawing/2010/main" val="0"/>
              </a:ext>
            </a:extLst>
          </a:blip>
          <a:srcRect t="4070" b="4169"/>
          <a:stretch>
            <a:fillRect/>
          </a:stretch>
        </p:blipFill>
        <p:spPr bwMode="auto">
          <a:xfrm>
            <a:off x="7164388" y="2168525"/>
            <a:ext cx="1716087" cy="188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Afbeelding 12"/>
          <p:cNvPicPr>
            <a:picLocks noChangeAspect="1"/>
          </p:cNvPicPr>
          <p:nvPr userDrawn="1"/>
        </p:nvPicPr>
        <p:blipFill>
          <a:blip r:embed="rId5">
            <a:extLst>
              <a:ext uri="{28A0092B-C50C-407E-A947-70E740481C1C}">
                <a14:useLocalDpi xmlns:a14="http://schemas.microsoft.com/office/drawing/2010/main" val="0"/>
              </a:ext>
            </a:extLst>
          </a:blip>
          <a:srcRect l="12488" t="27" r="12798" b="-27"/>
          <a:stretch>
            <a:fillRect/>
          </a:stretch>
        </p:blipFill>
        <p:spPr bwMode="auto">
          <a:xfrm>
            <a:off x="7170738" y="4238625"/>
            <a:ext cx="1709737" cy="1566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Afbeelding 14"/>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179388" y="6021388"/>
            <a:ext cx="2768600" cy="71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89867971"/>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smtClean="0"/>
              <a:t>Click to edit Master title style</a:t>
            </a:r>
            <a:endParaRPr lang="nl-NL"/>
          </a:p>
        </p:txBody>
      </p:sp>
      <p:sp>
        <p:nvSpPr>
          <p:cNvPr id="3" name="Tijdelijke aanduiding voor inhoud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Tree>
    <p:extLst>
      <p:ext uri="{BB962C8B-B14F-4D97-AF65-F5344CB8AC3E}">
        <p14:creationId xmlns:p14="http://schemas.microsoft.com/office/powerpoint/2010/main" val="3704797730"/>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nl-NL"/>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058659809"/>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smtClean="0"/>
              <a:t>Click to edit Master title style</a:t>
            </a:r>
            <a:endParaRPr lang="nl-NL"/>
          </a:p>
        </p:txBody>
      </p:sp>
      <p:sp>
        <p:nvSpPr>
          <p:cNvPr id="3" name="Tijdelijke aanduiding voor inhoud 2"/>
          <p:cNvSpPr>
            <a:spLocks noGrp="1"/>
          </p:cNvSpPr>
          <p:nvPr>
            <p:ph sz="half" idx="1"/>
          </p:nvPr>
        </p:nvSpPr>
        <p:spPr>
          <a:xfrm>
            <a:off x="685800" y="1219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
        <p:nvSpPr>
          <p:cNvPr id="4" name="Tijdelijke aanduiding voor inhoud 3"/>
          <p:cNvSpPr>
            <a:spLocks noGrp="1"/>
          </p:cNvSpPr>
          <p:nvPr>
            <p:ph sz="half" idx="2"/>
          </p:nvPr>
        </p:nvSpPr>
        <p:spPr>
          <a:xfrm>
            <a:off x="4648200" y="1219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Tree>
    <p:extLst>
      <p:ext uri="{BB962C8B-B14F-4D97-AF65-F5344CB8AC3E}">
        <p14:creationId xmlns:p14="http://schemas.microsoft.com/office/powerpoint/2010/main" val="2833170801"/>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nl-NL"/>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Tree>
    <p:extLst>
      <p:ext uri="{BB962C8B-B14F-4D97-AF65-F5344CB8AC3E}">
        <p14:creationId xmlns:p14="http://schemas.microsoft.com/office/powerpoint/2010/main" val="3473378878"/>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smtClean="0"/>
              <a:t>Click to edit Master title style</a:t>
            </a:r>
            <a:endParaRPr lang="nl-NL"/>
          </a:p>
        </p:txBody>
      </p:sp>
    </p:spTree>
    <p:extLst>
      <p:ext uri="{BB962C8B-B14F-4D97-AF65-F5344CB8AC3E}">
        <p14:creationId xmlns:p14="http://schemas.microsoft.com/office/powerpoint/2010/main" val="1409562087"/>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Tree>
    <p:extLst>
      <p:ext uri="{BB962C8B-B14F-4D97-AF65-F5344CB8AC3E}">
        <p14:creationId xmlns:p14="http://schemas.microsoft.com/office/powerpoint/2010/main" val="979863048"/>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nl-NL"/>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081088895"/>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nl-NL"/>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nl-NL" noProof="0" smtClean="0"/>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697969763"/>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smtClean="0"/>
              <a:t>Click to edit Master title style</a:t>
            </a:r>
            <a:endParaRPr lang="nl-NL"/>
          </a:p>
        </p:txBody>
      </p:sp>
      <p:sp>
        <p:nvSpPr>
          <p:cNvPr id="3" name="Tijdelijke aanduiding voor verticale tekst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Tree>
    <p:extLst>
      <p:ext uri="{BB962C8B-B14F-4D97-AF65-F5344CB8AC3E}">
        <p14:creationId xmlns:p14="http://schemas.microsoft.com/office/powerpoint/2010/main" val="672798996"/>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381750" y="381000"/>
            <a:ext cx="2076450" cy="4953000"/>
          </a:xfrm>
        </p:spPr>
        <p:txBody>
          <a:bodyPr vert="eaVert"/>
          <a:lstStyle/>
          <a:p>
            <a:r>
              <a:rPr lang="en-US" smtClean="0"/>
              <a:t>Click to edit Master title style</a:t>
            </a:r>
            <a:endParaRPr lang="nl-NL"/>
          </a:p>
        </p:txBody>
      </p:sp>
      <p:sp>
        <p:nvSpPr>
          <p:cNvPr id="3" name="Tijdelijke aanduiding voor verticale tekst 2"/>
          <p:cNvSpPr>
            <a:spLocks noGrp="1"/>
          </p:cNvSpPr>
          <p:nvPr>
            <p:ph type="body" orient="vert" idx="1"/>
          </p:nvPr>
        </p:nvSpPr>
        <p:spPr>
          <a:xfrm>
            <a:off x="152400" y="381000"/>
            <a:ext cx="6076950" cy="4953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Tree>
    <p:extLst>
      <p:ext uri="{BB962C8B-B14F-4D97-AF65-F5344CB8AC3E}">
        <p14:creationId xmlns:p14="http://schemas.microsoft.com/office/powerpoint/2010/main" val="3419484104"/>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el en vier objecten">
    <p:spTree>
      <p:nvGrpSpPr>
        <p:cNvPr id="1" name=""/>
        <p:cNvGrpSpPr/>
        <p:nvPr/>
      </p:nvGrpSpPr>
      <p:grpSpPr>
        <a:xfrm>
          <a:off x="0" y="0"/>
          <a:ext cx="0" cy="0"/>
          <a:chOff x="0" y="0"/>
          <a:chExt cx="0" cy="0"/>
        </a:xfrm>
      </p:grpSpPr>
      <p:sp>
        <p:nvSpPr>
          <p:cNvPr id="2" name="Titel 1"/>
          <p:cNvSpPr>
            <a:spLocks noGrp="1"/>
          </p:cNvSpPr>
          <p:nvPr>
            <p:ph type="title" sz="quarter"/>
          </p:nvPr>
        </p:nvSpPr>
        <p:spPr>
          <a:xfrm>
            <a:off x="152400" y="381000"/>
            <a:ext cx="6553200" cy="381000"/>
          </a:xfrm>
        </p:spPr>
        <p:txBody>
          <a:bodyPr/>
          <a:lstStyle/>
          <a:p>
            <a:r>
              <a:rPr lang="en-US" smtClean="0"/>
              <a:t>Click to edit Master title style</a:t>
            </a:r>
            <a:endParaRPr lang="nl-NL"/>
          </a:p>
        </p:txBody>
      </p:sp>
      <p:sp>
        <p:nvSpPr>
          <p:cNvPr id="3" name="Tijdelijke aanduiding voor inhoud 2"/>
          <p:cNvSpPr>
            <a:spLocks noGrp="1"/>
          </p:cNvSpPr>
          <p:nvPr>
            <p:ph sz="quarter" idx="1"/>
          </p:nvPr>
        </p:nvSpPr>
        <p:spPr>
          <a:xfrm>
            <a:off x="685800" y="12192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
        <p:nvSpPr>
          <p:cNvPr id="4" name="Tijdelijke aanduiding voor inhoud 3"/>
          <p:cNvSpPr>
            <a:spLocks noGrp="1"/>
          </p:cNvSpPr>
          <p:nvPr>
            <p:ph sz="quarter" idx="2"/>
          </p:nvPr>
        </p:nvSpPr>
        <p:spPr>
          <a:xfrm>
            <a:off x="4648200" y="12192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
        <p:nvSpPr>
          <p:cNvPr id="5" name="Tijdelijke aanduiding voor inhoud 4"/>
          <p:cNvSpPr>
            <a:spLocks noGrp="1"/>
          </p:cNvSpPr>
          <p:nvPr>
            <p:ph sz="quarter" idx="3"/>
          </p:nvPr>
        </p:nvSpPr>
        <p:spPr>
          <a:xfrm>
            <a:off x="685800" y="33528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
        <p:nvSpPr>
          <p:cNvPr id="6" name="Tijdelijke aanduiding voor inhoud 5"/>
          <p:cNvSpPr>
            <a:spLocks noGrp="1"/>
          </p:cNvSpPr>
          <p:nvPr>
            <p:ph sz="quarter" idx="4"/>
          </p:nvPr>
        </p:nvSpPr>
        <p:spPr>
          <a:xfrm>
            <a:off x="4648200" y="33528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Tree>
    <p:extLst>
      <p:ext uri="{BB962C8B-B14F-4D97-AF65-F5344CB8AC3E}">
        <p14:creationId xmlns:p14="http://schemas.microsoft.com/office/powerpoint/2010/main" val="3427574060"/>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el, tekst en inhoud">
    <p:spTree>
      <p:nvGrpSpPr>
        <p:cNvPr id="1" name=""/>
        <p:cNvGrpSpPr/>
        <p:nvPr/>
      </p:nvGrpSpPr>
      <p:grpSpPr>
        <a:xfrm>
          <a:off x="0" y="0"/>
          <a:ext cx="0" cy="0"/>
          <a:chOff x="0" y="0"/>
          <a:chExt cx="0" cy="0"/>
        </a:xfrm>
      </p:grpSpPr>
      <p:sp>
        <p:nvSpPr>
          <p:cNvPr id="2" name="Titel 1"/>
          <p:cNvSpPr>
            <a:spLocks noGrp="1"/>
          </p:cNvSpPr>
          <p:nvPr>
            <p:ph type="title"/>
          </p:nvPr>
        </p:nvSpPr>
        <p:spPr>
          <a:xfrm>
            <a:off x="152400" y="381000"/>
            <a:ext cx="6553200" cy="381000"/>
          </a:xfrm>
        </p:spPr>
        <p:txBody>
          <a:bodyPr/>
          <a:lstStyle/>
          <a:p>
            <a:r>
              <a:rPr lang="en-US" smtClean="0"/>
              <a:t>Click to edit Master title style</a:t>
            </a:r>
            <a:endParaRPr lang="nl-NL"/>
          </a:p>
        </p:txBody>
      </p:sp>
      <p:sp>
        <p:nvSpPr>
          <p:cNvPr id="3" name="Tijdelijke aanduiding voor tekst 2"/>
          <p:cNvSpPr>
            <a:spLocks noGrp="1"/>
          </p:cNvSpPr>
          <p:nvPr>
            <p:ph type="body" sz="half" idx="1"/>
          </p:nvPr>
        </p:nvSpPr>
        <p:spPr>
          <a:xfrm>
            <a:off x="685800" y="1219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
        <p:nvSpPr>
          <p:cNvPr id="4" name="Tijdelijke aanduiding voor inhoud 3"/>
          <p:cNvSpPr>
            <a:spLocks noGrp="1"/>
          </p:cNvSpPr>
          <p:nvPr>
            <p:ph sz="half" idx="2"/>
          </p:nvPr>
        </p:nvSpPr>
        <p:spPr>
          <a:xfrm>
            <a:off x="4648200" y="1219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Tree>
    <p:extLst>
      <p:ext uri="{BB962C8B-B14F-4D97-AF65-F5344CB8AC3E}">
        <p14:creationId xmlns:p14="http://schemas.microsoft.com/office/powerpoint/2010/main" val="2734412015"/>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4.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3.jpeg"/><Relationship Id="rId2" Type="http://schemas.openxmlformats.org/officeDocument/2006/relationships/slideLayout" Target="../slideLayouts/slideLayout2.xml"/><Relationship Id="rId16"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19" Type="http://schemas.openxmlformats.org/officeDocument/2006/relationships/image" Target="../media/image5.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Afbeelding 9"/>
          <p:cNvPicPr>
            <a:picLocks noChangeAspect="1"/>
          </p:cNvPicPr>
          <p:nvPr/>
        </p:nvPicPr>
        <p:blipFill>
          <a:blip r:embed="rId15">
            <a:extLst>
              <a:ext uri="{28A0092B-C50C-407E-A947-70E740481C1C}">
                <a14:useLocalDpi xmlns:a14="http://schemas.microsoft.com/office/drawing/2010/main" val="0"/>
              </a:ext>
            </a:extLst>
          </a:blip>
          <a:srcRect l="9802" b="43875"/>
          <a:stretch>
            <a:fillRect/>
          </a:stretch>
        </p:blipFill>
        <p:spPr bwMode="auto">
          <a:xfrm>
            <a:off x="0" y="5589588"/>
            <a:ext cx="8316913" cy="126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3"/>
          <p:cNvSpPr>
            <a:spLocks noGrp="1" noChangeArrowheads="1"/>
          </p:cNvSpPr>
          <p:nvPr>
            <p:ph type="title"/>
          </p:nvPr>
        </p:nvSpPr>
        <p:spPr bwMode="auto">
          <a:xfrm>
            <a:off x="152400" y="381000"/>
            <a:ext cx="65532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nl-NL" smtClean="0"/>
              <a:t>Klik om het opmaakprofiel van de modeltitel te bewerken</a:t>
            </a:r>
          </a:p>
        </p:txBody>
      </p:sp>
      <p:sp>
        <p:nvSpPr>
          <p:cNvPr id="1028" name="Rectangle 4"/>
          <p:cNvSpPr>
            <a:spLocks noGrp="1" noChangeArrowheads="1"/>
          </p:cNvSpPr>
          <p:nvPr>
            <p:ph type="body" idx="1"/>
          </p:nvPr>
        </p:nvSpPr>
        <p:spPr bwMode="auto">
          <a:xfrm>
            <a:off x="685800" y="1219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nl-NL" smtClean="0"/>
              <a:t>Klik om de opmaakprofielen van de modeltekst te bewerken</a:t>
            </a:r>
          </a:p>
          <a:p>
            <a:pPr lvl="1"/>
            <a:r>
              <a:rPr lang="nl-NL" smtClean="0"/>
              <a:t>Tweede niveau</a:t>
            </a:r>
          </a:p>
          <a:p>
            <a:pPr lvl="2"/>
            <a:r>
              <a:rPr lang="nl-NL" smtClean="0"/>
              <a:t>Derde niveau</a:t>
            </a:r>
          </a:p>
          <a:p>
            <a:pPr lvl="3"/>
            <a:r>
              <a:rPr lang="nl-NL" smtClean="0"/>
              <a:t>Vierde niveau</a:t>
            </a:r>
          </a:p>
          <a:p>
            <a:pPr lvl="4"/>
            <a:r>
              <a:rPr lang="nl-NL" smtClean="0"/>
              <a:t>Vijfde niveau</a:t>
            </a:r>
          </a:p>
        </p:txBody>
      </p:sp>
      <p:sp>
        <p:nvSpPr>
          <p:cNvPr id="1029" name="AutoShape 5"/>
          <p:cNvSpPr>
            <a:spLocks noChangeArrowheads="1"/>
          </p:cNvSpPr>
          <p:nvPr/>
        </p:nvSpPr>
        <p:spPr bwMode="auto">
          <a:xfrm>
            <a:off x="-228600" y="304800"/>
            <a:ext cx="7197725" cy="503238"/>
          </a:xfrm>
          <a:prstGeom prst="roundRect">
            <a:avLst>
              <a:gd name="adj" fmla="val 16667"/>
            </a:avLst>
          </a:prstGeom>
          <a:noFill/>
          <a:ln w="9525">
            <a:solidFill>
              <a:srgbClr val="92D050"/>
            </a:solidFill>
            <a:round/>
            <a:headEnd/>
            <a:tailEnd/>
          </a:ln>
          <a:effectLst/>
          <a:extLst>
            <a:ext uri="{909E8E84-426E-40DD-AFC4-6F175D3DCCD1}">
              <a14:hiddenFill xmlns:a14="http://schemas.microsoft.com/office/drawing/2010/main">
                <a:solidFill>
                  <a:srgbClr val="333399"/>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1030" name="Afbeelding 4"/>
          <p:cNvPicPr>
            <a:picLocks noChangeAspect="1"/>
          </p:cNvPicPr>
          <p:nvPr/>
        </p:nvPicPr>
        <p:blipFill>
          <a:blip r:embed="rId16">
            <a:extLst>
              <a:ext uri="{28A0092B-C50C-407E-A947-70E740481C1C}">
                <a14:useLocalDpi xmlns:a14="http://schemas.microsoft.com/office/drawing/2010/main" val="0"/>
              </a:ext>
            </a:extLst>
          </a:blip>
          <a:srcRect/>
          <a:stretch>
            <a:fillRect/>
          </a:stretch>
        </p:blipFill>
        <p:spPr bwMode="auto">
          <a:xfrm>
            <a:off x="8335963" y="6142038"/>
            <a:ext cx="557212" cy="541337"/>
          </a:xfrm>
          <a:prstGeom prst="rect">
            <a:avLst/>
          </a:prstGeom>
          <a:noFill/>
          <a:ln w="25400">
            <a:solidFill>
              <a:srgbClr val="92D050"/>
            </a:solidFill>
            <a:miter lim="800000"/>
            <a:headEnd/>
            <a:tailEnd/>
          </a:ln>
          <a:extLst>
            <a:ext uri="{909E8E84-426E-40DD-AFC4-6F175D3DCCD1}">
              <a14:hiddenFill xmlns:a14="http://schemas.microsoft.com/office/drawing/2010/main">
                <a:solidFill>
                  <a:srgbClr val="FFFFFF"/>
                </a:solidFill>
              </a14:hiddenFill>
            </a:ext>
          </a:extLst>
        </p:spPr>
      </p:pic>
      <p:pic>
        <p:nvPicPr>
          <p:cNvPr id="1031" name="Afbeelding 5"/>
          <p:cNvPicPr>
            <a:picLocks noChangeAspect="1"/>
          </p:cNvPicPr>
          <p:nvPr/>
        </p:nvPicPr>
        <p:blipFill>
          <a:blip r:embed="rId17">
            <a:extLst>
              <a:ext uri="{28A0092B-C50C-407E-A947-70E740481C1C}">
                <a14:useLocalDpi xmlns:a14="http://schemas.microsoft.com/office/drawing/2010/main" val="0"/>
              </a:ext>
            </a:extLst>
          </a:blip>
          <a:srcRect/>
          <a:stretch>
            <a:fillRect/>
          </a:stretch>
        </p:blipFill>
        <p:spPr bwMode="auto">
          <a:xfrm>
            <a:off x="7705725" y="6161088"/>
            <a:ext cx="538163" cy="522287"/>
          </a:xfrm>
          <a:prstGeom prst="rect">
            <a:avLst/>
          </a:prstGeom>
          <a:noFill/>
          <a:ln w="25400">
            <a:solidFill>
              <a:srgbClr val="92D050"/>
            </a:solidFill>
            <a:miter lim="800000"/>
            <a:headEnd/>
            <a:tailEnd/>
          </a:ln>
          <a:extLst>
            <a:ext uri="{909E8E84-426E-40DD-AFC4-6F175D3DCCD1}">
              <a14:hiddenFill xmlns:a14="http://schemas.microsoft.com/office/drawing/2010/main">
                <a:solidFill>
                  <a:srgbClr val="FFFFFF"/>
                </a:solidFill>
              </a14:hiddenFill>
            </a:ext>
          </a:extLst>
        </p:spPr>
      </p:pic>
      <p:pic>
        <p:nvPicPr>
          <p:cNvPr id="1032" name="Afbeelding 6"/>
          <p:cNvPicPr>
            <a:picLocks noChangeAspect="1"/>
          </p:cNvPicPr>
          <p:nvPr/>
        </p:nvPicPr>
        <p:blipFill>
          <a:blip r:embed="rId18">
            <a:extLst>
              <a:ext uri="{28A0092B-C50C-407E-A947-70E740481C1C}">
                <a14:useLocalDpi xmlns:a14="http://schemas.microsoft.com/office/drawing/2010/main" val="0"/>
              </a:ext>
            </a:extLst>
          </a:blip>
          <a:srcRect/>
          <a:stretch>
            <a:fillRect/>
          </a:stretch>
        </p:blipFill>
        <p:spPr bwMode="auto">
          <a:xfrm>
            <a:off x="7705725" y="5516563"/>
            <a:ext cx="538163" cy="550862"/>
          </a:xfrm>
          <a:prstGeom prst="rect">
            <a:avLst/>
          </a:prstGeom>
          <a:noFill/>
          <a:ln w="25400">
            <a:solidFill>
              <a:srgbClr val="92D050"/>
            </a:solidFill>
            <a:miter lim="800000"/>
            <a:headEnd/>
            <a:tailEnd/>
          </a:ln>
          <a:extLst>
            <a:ext uri="{909E8E84-426E-40DD-AFC4-6F175D3DCCD1}">
              <a14:hiddenFill xmlns:a14="http://schemas.microsoft.com/office/drawing/2010/main">
                <a:solidFill>
                  <a:srgbClr val="FFFFFF"/>
                </a:solidFill>
              </a14:hiddenFill>
            </a:ext>
          </a:extLst>
        </p:spPr>
      </p:pic>
      <p:pic>
        <p:nvPicPr>
          <p:cNvPr id="1033" name="Afbeelding 7"/>
          <p:cNvPicPr>
            <a:picLocks noChangeAspect="1"/>
          </p:cNvPicPr>
          <p:nvPr/>
        </p:nvPicPr>
        <p:blipFill>
          <a:blip r:embed="rId19">
            <a:extLst>
              <a:ext uri="{28A0092B-C50C-407E-A947-70E740481C1C}">
                <a14:useLocalDpi xmlns:a14="http://schemas.microsoft.com/office/drawing/2010/main" val="0"/>
              </a:ext>
            </a:extLst>
          </a:blip>
          <a:srcRect t="5318" b="2"/>
          <a:stretch>
            <a:fillRect/>
          </a:stretch>
        </p:blipFill>
        <p:spPr bwMode="auto">
          <a:xfrm>
            <a:off x="8326438" y="5516563"/>
            <a:ext cx="566737" cy="550862"/>
          </a:xfrm>
          <a:prstGeom prst="rect">
            <a:avLst/>
          </a:prstGeom>
          <a:noFill/>
          <a:ln w="25400">
            <a:solidFill>
              <a:srgbClr val="92D050"/>
            </a:solidFill>
            <a:miter lim="800000"/>
            <a:headEnd/>
            <a:tailEnd/>
          </a:ln>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915" r:id="rId1"/>
    <p:sldLayoutId id="2147483903" r:id="rId2"/>
    <p:sldLayoutId id="2147483904" r:id="rId3"/>
    <p:sldLayoutId id="2147483905" r:id="rId4"/>
    <p:sldLayoutId id="2147483906" r:id="rId5"/>
    <p:sldLayoutId id="2147483907" r:id="rId6"/>
    <p:sldLayoutId id="2147483908" r:id="rId7"/>
    <p:sldLayoutId id="2147483909" r:id="rId8"/>
    <p:sldLayoutId id="2147483910" r:id="rId9"/>
    <p:sldLayoutId id="2147483911" r:id="rId10"/>
    <p:sldLayoutId id="2147483912" r:id="rId11"/>
    <p:sldLayoutId id="2147483913" r:id="rId12"/>
    <p:sldLayoutId id="2147483914" r:id="rId13"/>
  </p:sldLayoutIdLst>
  <p:transition/>
  <p:timing>
    <p:tnLst>
      <p:par>
        <p:cTn id="1" dur="indefinite" restart="never" nodeType="tmRoot"/>
      </p:par>
    </p:tnLst>
  </p:timing>
  <p:txStyles>
    <p:titleStyle>
      <a:lvl1pPr algn="l" rtl="0" eaLnBrk="1" fontAlgn="base" hangingPunct="1">
        <a:spcBef>
          <a:spcPct val="0"/>
        </a:spcBef>
        <a:spcAft>
          <a:spcPct val="0"/>
        </a:spcAft>
        <a:defRPr sz="2200">
          <a:solidFill>
            <a:schemeClr val="bg1"/>
          </a:solidFill>
          <a:latin typeface="+mj-lt"/>
          <a:ea typeface="+mj-ea"/>
          <a:cs typeface="+mj-cs"/>
        </a:defRPr>
      </a:lvl1pPr>
      <a:lvl2pPr algn="l" rtl="0" eaLnBrk="1" fontAlgn="base" hangingPunct="1">
        <a:spcBef>
          <a:spcPct val="0"/>
        </a:spcBef>
        <a:spcAft>
          <a:spcPct val="0"/>
        </a:spcAft>
        <a:defRPr sz="2200">
          <a:solidFill>
            <a:schemeClr val="bg1"/>
          </a:solidFill>
          <a:latin typeface="Verdana" pitchFamily="34" charset="0"/>
        </a:defRPr>
      </a:lvl2pPr>
      <a:lvl3pPr algn="l" rtl="0" eaLnBrk="1" fontAlgn="base" hangingPunct="1">
        <a:spcBef>
          <a:spcPct val="0"/>
        </a:spcBef>
        <a:spcAft>
          <a:spcPct val="0"/>
        </a:spcAft>
        <a:defRPr sz="2200">
          <a:solidFill>
            <a:schemeClr val="bg1"/>
          </a:solidFill>
          <a:latin typeface="Verdana" pitchFamily="34" charset="0"/>
        </a:defRPr>
      </a:lvl3pPr>
      <a:lvl4pPr algn="l" rtl="0" eaLnBrk="1" fontAlgn="base" hangingPunct="1">
        <a:spcBef>
          <a:spcPct val="0"/>
        </a:spcBef>
        <a:spcAft>
          <a:spcPct val="0"/>
        </a:spcAft>
        <a:defRPr sz="2200">
          <a:solidFill>
            <a:schemeClr val="bg1"/>
          </a:solidFill>
          <a:latin typeface="Verdana" pitchFamily="34" charset="0"/>
        </a:defRPr>
      </a:lvl4pPr>
      <a:lvl5pPr algn="l" rtl="0" eaLnBrk="1" fontAlgn="base" hangingPunct="1">
        <a:spcBef>
          <a:spcPct val="0"/>
        </a:spcBef>
        <a:spcAft>
          <a:spcPct val="0"/>
        </a:spcAft>
        <a:defRPr sz="2200">
          <a:solidFill>
            <a:schemeClr val="bg1"/>
          </a:solidFill>
          <a:latin typeface="Verdana" pitchFamily="34" charset="0"/>
        </a:defRPr>
      </a:lvl5pPr>
      <a:lvl6pPr marL="457200" algn="l" rtl="0" eaLnBrk="1" fontAlgn="base" hangingPunct="1">
        <a:spcBef>
          <a:spcPct val="0"/>
        </a:spcBef>
        <a:spcAft>
          <a:spcPct val="0"/>
        </a:spcAft>
        <a:defRPr sz="2200">
          <a:solidFill>
            <a:schemeClr val="bg1"/>
          </a:solidFill>
          <a:latin typeface="Verdana" pitchFamily="34" charset="0"/>
        </a:defRPr>
      </a:lvl6pPr>
      <a:lvl7pPr marL="914400" algn="l" rtl="0" eaLnBrk="1" fontAlgn="base" hangingPunct="1">
        <a:spcBef>
          <a:spcPct val="0"/>
        </a:spcBef>
        <a:spcAft>
          <a:spcPct val="0"/>
        </a:spcAft>
        <a:defRPr sz="2200">
          <a:solidFill>
            <a:schemeClr val="bg1"/>
          </a:solidFill>
          <a:latin typeface="Verdana" pitchFamily="34" charset="0"/>
        </a:defRPr>
      </a:lvl7pPr>
      <a:lvl8pPr marL="1371600" algn="l" rtl="0" eaLnBrk="1" fontAlgn="base" hangingPunct="1">
        <a:spcBef>
          <a:spcPct val="0"/>
        </a:spcBef>
        <a:spcAft>
          <a:spcPct val="0"/>
        </a:spcAft>
        <a:defRPr sz="2200">
          <a:solidFill>
            <a:schemeClr val="bg1"/>
          </a:solidFill>
          <a:latin typeface="Verdana" pitchFamily="34" charset="0"/>
        </a:defRPr>
      </a:lvl8pPr>
      <a:lvl9pPr marL="1828800" algn="l" rtl="0" eaLnBrk="1" fontAlgn="base" hangingPunct="1">
        <a:spcBef>
          <a:spcPct val="0"/>
        </a:spcBef>
        <a:spcAft>
          <a:spcPct val="0"/>
        </a:spcAft>
        <a:defRPr sz="2200">
          <a:solidFill>
            <a:schemeClr val="bg1"/>
          </a:solidFill>
          <a:latin typeface="Verdana" pitchFamily="34" charset="0"/>
        </a:defRPr>
      </a:lvl9pPr>
    </p:titleStyle>
    <p:bodyStyle>
      <a:lvl1pPr marL="342900" indent="-342900" algn="l" rtl="0" eaLnBrk="1" fontAlgn="base" hangingPunct="1">
        <a:lnSpc>
          <a:spcPct val="150000"/>
        </a:lnSpc>
        <a:spcBef>
          <a:spcPct val="20000"/>
        </a:spcBef>
        <a:spcAft>
          <a:spcPct val="0"/>
        </a:spcAft>
        <a:buClr>
          <a:srgbClr val="FF9933"/>
        </a:buClr>
        <a:buFont typeface="Arial Unicode MS" pitchFamily="34" charset="-128"/>
        <a:defRPr>
          <a:solidFill>
            <a:srgbClr val="333399"/>
          </a:solidFill>
          <a:latin typeface="+mn-lt"/>
          <a:ea typeface="+mn-ea"/>
          <a:cs typeface="+mn-cs"/>
        </a:defRPr>
      </a:lvl1pPr>
      <a:lvl2pPr marL="742950" indent="-285750" algn="l" rtl="0" eaLnBrk="1" fontAlgn="base" hangingPunct="1">
        <a:lnSpc>
          <a:spcPct val="150000"/>
        </a:lnSpc>
        <a:spcBef>
          <a:spcPct val="20000"/>
        </a:spcBef>
        <a:spcAft>
          <a:spcPct val="0"/>
        </a:spcAft>
        <a:buClr>
          <a:srgbClr val="FF9933"/>
        </a:buClr>
        <a:buFont typeface="Arial Unicode MS" pitchFamily="34" charset="-128"/>
        <a:buChar char="≫"/>
        <a:defRPr>
          <a:solidFill>
            <a:srgbClr val="333399"/>
          </a:solidFill>
          <a:latin typeface="+mn-lt"/>
        </a:defRPr>
      </a:lvl2pPr>
      <a:lvl3pPr marL="1143000" indent="-228600" algn="l" rtl="0" eaLnBrk="1" fontAlgn="base" hangingPunct="1">
        <a:lnSpc>
          <a:spcPct val="150000"/>
        </a:lnSpc>
        <a:spcBef>
          <a:spcPct val="20000"/>
        </a:spcBef>
        <a:spcAft>
          <a:spcPct val="0"/>
        </a:spcAft>
        <a:buClr>
          <a:srgbClr val="FF9933"/>
        </a:buClr>
        <a:buFont typeface="Arial Unicode MS" pitchFamily="34" charset="-128"/>
        <a:buChar char="≫"/>
        <a:defRPr>
          <a:solidFill>
            <a:srgbClr val="333399"/>
          </a:solidFill>
          <a:latin typeface="+mn-lt"/>
        </a:defRPr>
      </a:lvl3pPr>
      <a:lvl4pPr marL="1600200" indent="-228600" algn="l" rtl="0" eaLnBrk="1" fontAlgn="base" hangingPunct="1">
        <a:lnSpc>
          <a:spcPct val="150000"/>
        </a:lnSpc>
        <a:spcBef>
          <a:spcPct val="20000"/>
        </a:spcBef>
        <a:spcAft>
          <a:spcPct val="0"/>
        </a:spcAft>
        <a:buClr>
          <a:srgbClr val="FF9933"/>
        </a:buClr>
        <a:buFont typeface="Arial Unicode MS" pitchFamily="34" charset="-128"/>
        <a:buChar char="≫"/>
        <a:defRPr>
          <a:solidFill>
            <a:srgbClr val="333399"/>
          </a:solidFill>
          <a:latin typeface="+mn-lt"/>
        </a:defRPr>
      </a:lvl4pPr>
      <a:lvl5pPr marL="2057400" indent="-228600" algn="l" rtl="0" eaLnBrk="1" fontAlgn="base" hangingPunct="1">
        <a:lnSpc>
          <a:spcPct val="150000"/>
        </a:lnSpc>
        <a:spcBef>
          <a:spcPct val="20000"/>
        </a:spcBef>
        <a:spcAft>
          <a:spcPct val="0"/>
        </a:spcAft>
        <a:buClr>
          <a:srgbClr val="FF9933"/>
        </a:buClr>
        <a:buFont typeface="Arial Unicode MS" pitchFamily="34" charset="-128"/>
        <a:buChar char="≫"/>
        <a:defRPr>
          <a:solidFill>
            <a:srgbClr val="333399"/>
          </a:solidFill>
          <a:latin typeface="+mn-lt"/>
        </a:defRPr>
      </a:lvl5pPr>
      <a:lvl6pPr marL="2514600" indent="-228600" algn="l" rtl="0" eaLnBrk="1" fontAlgn="base" hangingPunct="1">
        <a:lnSpc>
          <a:spcPct val="150000"/>
        </a:lnSpc>
        <a:spcBef>
          <a:spcPct val="20000"/>
        </a:spcBef>
        <a:spcAft>
          <a:spcPct val="0"/>
        </a:spcAft>
        <a:buClr>
          <a:srgbClr val="FF9933"/>
        </a:buClr>
        <a:buFont typeface="Arial Unicode MS" pitchFamily="34" charset="-128"/>
        <a:buChar char="≫"/>
        <a:defRPr>
          <a:solidFill>
            <a:srgbClr val="333399"/>
          </a:solidFill>
          <a:latin typeface="+mn-lt"/>
        </a:defRPr>
      </a:lvl6pPr>
      <a:lvl7pPr marL="2971800" indent="-228600" algn="l" rtl="0" eaLnBrk="1" fontAlgn="base" hangingPunct="1">
        <a:lnSpc>
          <a:spcPct val="150000"/>
        </a:lnSpc>
        <a:spcBef>
          <a:spcPct val="20000"/>
        </a:spcBef>
        <a:spcAft>
          <a:spcPct val="0"/>
        </a:spcAft>
        <a:buClr>
          <a:srgbClr val="FF9933"/>
        </a:buClr>
        <a:buFont typeface="Arial Unicode MS" pitchFamily="34" charset="-128"/>
        <a:buChar char="≫"/>
        <a:defRPr>
          <a:solidFill>
            <a:srgbClr val="333399"/>
          </a:solidFill>
          <a:latin typeface="+mn-lt"/>
        </a:defRPr>
      </a:lvl7pPr>
      <a:lvl8pPr marL="3429000" indent="-228600" algn="l" rtl="0" eaLnBrk="1" fontAlgn="base" hangingPunct="1">
        <a:lnSpc>
          <a:spcPct val="150000"/>
        </a:lnSpc>
        <a:spcBef>
          <a:spcPct val="20000"/>
        </a:spcBef>
        <a:spcAft>
          <a:spcPct val="0"/>
        </a:spcAft>
        <a:buClr>
          <a:srgbClr val="FF9933"/>
        </a:buClr>
        <a:buFont typeface="Arial Unicode MS" pitchFamily="34" charset="-128"/>
        <a:buChar char="≫"/>
        <a:defRPr>
          <a:solidFill>
            <a:srgbClr val="333399"/>
          </a:solidFill>
          <a:latin typeface="+mn-lt"/>
        </a:defRPr>
      </a:lvl8pPr>
      <a:lvl9pPr marL="3886200" indent="-228600" algn="l" rtl="0" eaLnBrk="1" fontAlgn="base" hangingPunct="1">
        <a:lnSpc>
          <a:spcPct val="150000"/>
        </a:lnSpc>
        <a:spcBef>
          <a:spcPct val="20000"/>
        </a:spcBef>
        <a:spcAft>
          <a:spcPct val="0"/>
        </a:spcAft>
        <a:buClr>
          <a:srgbClr val="FF9933"/>
        </a:buClr>
        <a:buFont typeface="Arial Unicode MS" pitchFamily="34" charset="-128"/>
        <a:buChar char="≫"/>
        <a:defRPr>
          <a:solidFill>
            <a:srgbClr val="333399"/>
          </a:solidFill>
          <a:latin typeface="+mn-lt"/>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7"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jpeg"/><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png"/><Relationship Id="rId4" Type="http://schemas.openxmlformats.org/officeDocument/2006/relationships/image" Target="../media/image24.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7" Type="http://schemas.openxmlformats.org/officeDocument/2006/relationships/image" Target="../media/image31.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34.jpeg"/><Relationship Id="rId4" Type="http://schemas.openxmlformats.org/officeDocument/2006/relationships/image" Target="../media/image33.jpeg"/></Relationships>
</file>

<file path=ppt/slides/_rels/slide1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39.wmf"/><Relationship Id="rId5" Type="http://schemas.openxmlformats.org/officeDocument/2006/relationships/oleObject" Target="../embeddings/Microsoft_Word_97_-_2003_Document1.doc"/><Relationship Id="rId4" Type="http://schemas.openxmlformats.org/officeDocument/2006/relationships/oleObject" Target="../embeddings/oleObject1.bin"/></Relationships>
</file>

<file path=ppt/slides/_rels/slide2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42.jpeg"/><Relationship Id="rId4" Type="http://schemas.openxmlformats.org/officeDocument/2006/relationships/image" Target="../media/image41.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44.jpeg"/><Relationship Id="rId4" Type="http://schemas.openxmlformats.org/officeDocument/2006/relationships/image" Target="../media/image43.jpeg"/></Relationships>
</file>

<file path=ppt/slides/_rels/slide27.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31.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3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3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8.xml"/><Relationship Id="rId1" Type="http://schemas.openxmlformats.org/officeDocument/2006/relationships/slideLayout" Target="../slideLayouts/slideLayout2.xml"/><Relationship Id="rId5" Type="http://schemas.openxmlformats.org/officeDocument/2006/relationships/image" Target="../media/image51.png"/><Relationship Id="rId4" Type="http://schemas.openxmlformats.org/officeDocument/2006/relationships/image" Target="../media/image50.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1.xml"/><Relationship Id="rId1" Type="http://schemas.openxmlformats.org/officeDocument/2006/relationships/tags" Target="../tags/tag9.xml"/></Relationships>
</file>

<file path=ppt/slides/_rels/slide41.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44.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l-GR" b="1" dirty="0" smtClean="0">
                <a:solidFill>
                  <a:srgbClr val="333399"/>
                </a:solidFill>
                <a:effectLst>
                  <a:outerShdw blurRad="38100" dist="38100" dir="2700000" algn="tl">
                    <a:srgbClr val="000000">
                      <a:alpha val="43137"/>
                    </a:srgbClr>
                  </a:outerShdw>
                </a:effectLst>
              </a:rPr>
              <a:t>Πρόγραμμα Τεχνικής Υποστήριξης</a:t>
            </a:r>
            <a:endParaRPr lang="en-GB" b="1" dirty="0">
              <a:solidFill>
                <a:srgbClr val="333399"/>
              </a:solidFill>
              <a:effectLst>
                <a:outerShdw blurRad="38100" dist="38100" dir="2700000" algn="tl">
                  <a:srgbClr val="000000">
                    <a:alpha val="43137"/>
                  </a:srgbClr>
                </a:outerShdw>
              </a:effectLst>
            </a:endParaRPr>
          </a:p>
        </p:txBody>
      </p:sp>
      <p:sp>
        <p:nvSpPr>
          <p:cNvPr id="3" name="Tijdelijke aanduiding voor inhoud 2"/>
          <p:cNvSpPr>
            <a:spLocks noGrp="1"/>
          </p:cNvSpPr>
          <p:nvPr>
            <p:ph idx="1"/>
          </p:nvPr>
        </p:nvSpPr>
        <p:spPr/>
        <p:txBody>
          <a:bodyPr/>
          <a:lstStyle/>
          <a:p>
            <a:pPr>
              <a:buFont typeface="Wingdings" panose="05000000000000000000" pitchFamily="2" charset="2"/>
              <a:buChar char="Ø"/>
            </a:pPr>
            <a:r>
              <a:rPr lang="nl-NL" sz="2400" b="1" dirty="0" smtClean="0">
                <a:effectLst>
                  <a:outerShdw blurRad="38100" dist="38100" dir="2700000" algn="tl">
                    <a:srgbClr val="000000">
                      <a:alpha val="43137"/>
                    </a:srgbClr>
                  </a:outerShdw>
                </a:effectLst>
              </a:rPr>
              <a:t>Doxylin</a:t>
            </a:r>
            <a:r>
              <a:rPr lang="el-GR" sz="2400" b="1" dirty="0" smtClean="0">
                <a:effectLst>
                  <a:outerShdw blurRad="38100" dist="38100" dir="2700000" algn="tl">
                    <a:srgbClr val="000000">
                      <a:alpha val="43137"/>
                    </a:srgbClr>
                  </a:outerShdw>
                </a:effectLst>
              </a:rPr>
              <a:t> 100%</a:t>
            </a:r>
            <a:r>
              <a:rPr lang="nl-NL" sz="2400" b="1" dirty="0" smtClean="0">
                <a:effectLst>
                  <a:outerShdw blurRad="38100" dist="38100" dir="2700000" algn="tl">
                    <a:srgbClr val="000000">
                      <a:alpha val="43137"/>
                    </a:srgbClr>
                  </a:outerShdw>
                </a:effectLst>
              </a:rPr>
              <a:t> &amp; Amoxy Active</a:t>
            </a:r>
            <a:r>
              <a:rPr lang="el-GR" sz="2400" b="1" dirty="0" smtClean="0">
                <a:effectLst>
                  <a:outerShdw blurRad="38100" dist="38100" dir="2700000" algn="tl">
                    <a:srgbClr val="000000">
                      <a:alpha val="43137"/>
                    </a:srgbClr>
                  </a:outerShdw>
                </a:effectLst>
              </a:rPr>
              <a:t> 80%</a:t>
            </a:r>
            <a:endParaRPr lang="nl-NL" sz="2400" b="1" dirty="0" smtClean="0">
              <a:effectLst>
                <a:outerShdw blurRad="38100" dist="38100" dir="2700000" algn="tl">
                  <a:srgbClr val="000000">
                    <a:alpha val="43137"/>
                  </a:srgbClr>
                </a:outerShdw>
              </a:effectLst>
            </a:endParaRPr>
          </a:p>
          <a:p>
            <a:pPr lvl="1">
              <a:buFont typeface="Arial" panose="020B0604020202020204" pitchFamily="34" charset="0"/>
              <a:buChar char="•"/>
            </a:pPr>
            <a:r>
              <a:rPr lang="el-GR" sz="2400" dirty="0" smtClean="0"/>
              <a:t>Εισαγωγή</a:t>
            </a:r>
            <a:endParaRPr lang="nl-NL" sz="2400" dirty="0" smtClean="0"/>
          </a:p>
          <a:p>
            <a:pPr lvl="1">
              <a:buFont typeface="Arial" panose="020B0604020202020204" pitchFamily="34" charset="0"/>
              <a:buChar char="•"/>
            </a:pPr>
            <a:r>
              <a:rPr lang="el-GR" sz="2400" dirty="0" smtClean="0"/>
              <a:t>Αγωγή μέσω του πόσιμου νερού</a:t>
            </a:r>
            <a:r>
              <a:rPr lang="nl-NL" sz="2400" dirty="0" smtClean="0"/>
              <a:t> - </a:t>
            </a:r>
            <a:r>
              <a:rPr lang="el-GR" sz="2400" dirty="0" smtClean="0"/>
              <a:t>Διαλυτότητα</a:t>
            </a:r>
            <a:r>
              <a:rPr lang="nl-NL" sz="2400" dirty="0" smtClean="0"/>
              <a:t> &amp; </a:t>
            </a:r>
            <a:r>
              <a:rPr lang="el-GR" sz="2400" dirty="0" smtClean="0"/>
              <a:t>Σταθερότητα</a:t>
            </a:r>
            <a:endParaRPr lang="nl-NL" sz="2400" dirty="0" smtClean="0"/>
          </a:p>
          <a:p>
            <a:pPr marL="0" indent="0"/>
            <a:endParaRPr lang="nl-NL" sz="2400" b="1" dirty="0" smtClean="0">
              <a:effectLst>
                <a:outerShdw blurRad="38100" dist="38100" dir="2700000" algn="tl">
                  <a:srgbClr val="000000">
                    <a:alpha val="43137"/>
                  </a:srgbClr>
                </a:outerShdw>
              </a:effectLst>
            </a:endParaRPr>
          </a:p>
          <a:p>
            <a:pPr marL="0" indent="0"/>
            <a:endParaRPr lang="en-GB"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4634586"/>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152400" y="361950"/>
            <a:ext cx="6553200" cy="381000"/>
          </a:xfrm>
        </p:spPr>
        <p:txBody>
          <a:bodyPr/>
          <a:lstStyle/>
          <a:p>
            <a:pPr eaLnBrk="1" hangingPunct="1">
              <a:defRPr/>
            </a:pPr>
            <a:r>
              <a:rPr lang="el-GR" sz="2600" b="1" dirty="0" smtClean="0">
                <a:solidFill>
                  <a:srgbClr val="333399"/>
                </a:solidFill>
                <a:effectLst>
                  <a:outerShdw blurRad="38100" dist="38100" dir="2700000" algn="tl">
                    <a:srgbClr val="C0C0C0"/>
                  </a:outerShdw>
                </a:effectLst>
                <a:latin typeface="Candara" pitchFamily="34" charset="0"/>
              </a:rPr>
              <a:t>Εισαγωγή</a:t>
            </a:r>
            <a:endParaRPr lang="en-GB" sz="2600" b="1" dirty="0" smtClean="0">
              <a:solidFill>
                <a:srgbClr val="333399"/>
              </a:solidFill>
              <a:effectLst>
                <a:outerShdw blurRad="38100" dist="38100" dir="2700000" algn="tl">
                  <a:srgbClr val="C0C0C0"/>
                </a:outerShdw>
              </a:effectLst>
              <a:latin typeface="Candara" pitchFamily="34" charset="0"/>
            </a:endParaRPr>
          </a:p>
        </p:txBody>
      </p:sp>
      <p:graphicFrame>
        <p:nvGraphicFramePr>
          <p:cNvPr id="15" name="Tijdelijke aanduiding voor inhoud 14"/>
          <p:cNvGraphicFramePr>
            <a:graphicFrameLocks noGrp="1"/>
          </p:cNvGraphicFramePr>
          <p:nvPr>
            <p:ph idx="1"/>
            <p:extLst>
              <p:ext uri="{D42A27DB-BD31-4B8C-83A1-F6EECF244321}">
                <p14:modId xmlns:p14="http://schemas.microsoft.com/office/powerpoint/2010/main" val="3972942796"/>
              </p:ext>
            </p:extLst>
          </p:nvPr>
        </p:nvGraphicFramePr>
        <p:xfrm>
          <a:off x="179512" y="980728"/>
          <a:ext cx="8856984" cy="396240"/>
        </p:xfrm>
        <a:graphic>
          <a:graphicData uri="http://schemas.openxmlformats.org/drawingml/2006/table">
            <a:tbl>
              <a:tblPr firstRow="1" bandRow="1">
                <a:tableStyleId>{5C22544A-7EE6-4342-B048-85BDC9FD1C3A}</a:tableStyleId>
              </a:tblPr>
              <a:tblGrid>
                <a:gridCol w="4392488"/>
                <a:gridCol w="4464496"/>
              </a:tblGrid>
              <a:tr h="307869">
                <a:tc>
                  <a:txBody>
                    <a:bodyPr/>
                    <a:lstStyle/>
                    <a:p>
                      <a:r>
                        <a:rPr lang="nl-NL" sz="2000" dirty="0" err="1" smtClean="0">
                          <a:solidFill>
                            <a:srgbClr val="333399"/>
                          </a:solidFill>
                        </a:rPr>
                        <a:t>Doxylin</a:t>
                      </a:r>
                      <a:r>
                        <a:rPr lang="nl-NL" sz="2000" baseline="30000" dirty="0" smtClean="0">
                          <a:solidFill>
                            <a:srgbClr val="333399"/>
                          </a:solidFill>
                        </a:rPr>
                        <a:t>®</a:t>
                      </a:r>
                      <a:r>
                        <a:rPr lang="nl-NL" sz="2000" dirty="0" smtClean="0">
                          <a:solidFill>
                            <a:srgbClr val="333399"/>
                          </a:solidFill>
                        </a:rPr>
                        <a:t> 100%</a:t>
                      </a:r>
                      <a:endParaRPr lang="en-GB" sz="2000" dirty="0">
                        <a:solidFill>
                          <a:srgbClr val="333399"/>
                        </a:solidFill>
                      </a:endParaRPr>
                    </a:p>
                  </a:txBody>
                  <a:tcPr/>
                </a:tc>
                <a:tc>
                  <a:txBody>
                    <a:bodyPr/>
                    <a:lstStyle/>
                    <a:p>
                      <a:r>
                        <a:rPr lang="nl-NL" sz="2000" dirty="0" smtClean="0">
                          <a:solidFill>
                            <a:srgbClr val="333399"/>
                          </a:solidFill>
                        </a:rPr>
                        <a:t>Amoxy Active</a:t>
                      </a:r>
                      <a:r>
                        <a:rPr lang="nl-NL" sz="2000" baseline="30000" dirty="0" smtClean="0">
                          <a:solidFill>
                            <a:srgbClr val="333399"/>
                          </a:solidFill>
                        </a:rPr>
                        <a:t>®</a:t>
                      </a:r>
                      <a:r>
                        <a:rPr lang="nl-NL" sz="2000" dirty="0" smtClean="0">
                          <a:solidFill>
                            <a:srgbClr val="333399"/>
                          </a:solidFill>
                        </a:rPr>
                        <a:t> </a:t>
                      </a:r>
                      <a:r>
                        <a:rPr lang="el-GR" sz="2000" dirty="0" smtClean="0">
                          <a:solidFill>
                            <a:srgbClr val="333399"/>
                          </a:solidFill>
                        </a:rPr>
                        <a:t>80%</a:t>
                      </a:r>
                      <a:endParaRPr lang="en-GB" sz="2000" dirty="0">
                        <a:solidFill>
                          <a:srgbClr val="333399"/>
                        </a:solidFill>
                      </a:endParaRPr>
                    </a:p>
                  </a:txBody>
                  <a:tcPr/>
                </a:tc>
              </a:tr>
            </a:tbl>
          </a:graphicData>
        </a:graphic>
      </p:graphicFrame>
      <p:graphicFrame>
        <p:nvGraphicFramePr>
          <p:cNvPr id="16" name="Tabel 15"/>
          <p:cNvGraphicFramePr>
            <a:graphicFrameLocks noGrp="1"/>
          </p:cNvGraphicFramePr>
          <p:nvPr>
            <p:extLst>
              <p:ext uri="{D42A27DB-BD31-4B8C-83A1-F6EECF244321}">
                <p14:modId xmlns:p14="http://schemas.microsoft.com/office/powerpoint/2010/main" val="2164147724"/>
              </p:ext>
            </p:extLst>
          </p:nvPr>
        </p:nvGraphicFramePr>
        <p:xfrm>
          <a:off x="179512" y="1916832"/>
          <a:ext cx="8856984" cy="370840"/>
        </p:xfrm>
        <a:graphic>
          <a:graphicData uri="http://schemas.openxmlformats.org/drawingml/2006/table">
            <a:tbl>
              <a:tblPr firstRow="1" bandRow="1">
                <a:tableStyleId>{D7AC3CCA-C797-4891-BE02-D94E43425B78}</a:tableStyleId>
              </a:tblPr>
              <a:tblGrid>
                <a:gridCol w="4392488"/>
                <a:gridCol w="4464496"/>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l-NL" b="0" dirty="0" err="1" smtClean="0"/>
                        <a:t>Doxycyline</a:t>
                      </a:r>
                      <a:r>
                        <a:rPr lang="nl-NL" b="0" dirty="0" smtClean="0"/>
                        <a:t> </a:t>
                      </a:r>
                      <a:r>
                        <a:rPr lang="nl-NL" b="0" dirty="0" err="1" smtClean="0"/>
                        <a:t>hyclate</a:t>
                      </a:r>
                      <a:r>
                        <a:rPr lang="nl-NL" b="0" dirty="0" smtClean="0"/>
                        <a:t> 1000mg/g</a:t>
                      </a:r>
                      <a:endParaRPr lang="en-GB" b="0"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l-NL" b="0" dirty="0" err="1" smtClean="0"/>
                        <a:t>Amoxicillin</a:t>
                      </a:r>
                      <a:r>
                        <a:rPr lang="nl-NL" b="0" dirty="0" smtClean="0"/>
                        <a:t> </a:t>
                      </a:r>
                      <a:r>
                        <a:rPr lang="nl-NL" b="0" dirty="0" err="1" smtClean="0"/>
                        <a:t>trihydrate</a:t>
                      </a:r>
                      <a:r>
                        <a:rPr lang="nl-NL" b="0" dirty="0" smtClean="0"/>
                        <a:t> 800 mg/g</a:t>
                      </a:r>
                      <a:endParaRPr lang="en-GB" b="0" dirty="0" smtClean="0"/>
                    </a:p>
                  </a:txBody>
                  <a:tcPr/>
                </a:tc>
              </a:tr>
            </a:tbl>
          </a:graphicData>
        </a:graphic>
      </p:graphicFrame>
      <p:graphicFrame>
        <p:nvGraphicFramePr>
          <p:cNvPr id="17" name="Tabel 16"/>
          <p:cNvGraphicFramePr>
            <a:graphicFrameLocks noGrp="1"/>
          </p:cNvGraphicFramePr>
          <p:nvPr>
            <p:extLst>
              <p:ext uri="{D42A27DB-BD31-4B8C-83A1-F6EECF244321}">
                <p14:modId xmlns:p14="http://schemas.microsoft.com/office/powerpoint/2010/main" val="3414637074"/>
              </p:ext>
            </p:extLst>
          </p:nvPr>
        </p:nvGraphicFramePr>
        <p:xfrm>
          <a:off x="179512" y="2276872"/>
          <a:ext cx="8856984" cy="370840"/>
        </p:xfrm>
        <a:graphic>
          <a:graphicData uri="http://schemas.openxmlformats.org/drawingml/2006/table">
            <a:tbl>
              <a:tblPr firstRow="1" bandRow="1">
                <a:tableStyleId>{D7AC3CCA-C797-4891-BE02-D94E43425B78}</a:tableStyleId>
              </a:tblPr>
              <a:tblGrid>
                <a:gridCol w="2232248"/>
                <a:gridCol w="2160240"/>
                <a:gridCol w="2304256"/>
                <a:gridCol w="2160240"/>
              </a:tblGrid>
              <a:tr h="370840">
                <a:tc>
                  <a:txBody>
                    <a:bodyPr/>
                    <a:lstStyle/>
                    <a:p>
                      <a:r>
                        <a:rPr lang="el-GR" b="0" dirty="0" smtClean="0"/>
                        <a:t>Βοοειδή</a:t>
                      </a:r>
                      <a:endParaRPr lang="en-GB" b="0" dirty="0"/>
                    </a:p>
                  </a:txBody>
                  <a:tcPr/>
                </a:tc>
                <a:tc>
                  <a:txBody>
                    <a:bodyPr/>
                    <a:lstStyle/>
                    <a:p>
                      <a:r>
                        <a:rPr lang="el-GR" b="0" dirty="0" smtClean="0"/>
                        <a:t>Χοίροι</a:t>
                      </a:r>
                      <a:endParaRPr lang="en-GB" b="0" dirty="0"/>
                    </a:p>
                  </a:txBody>
                  <a:tcPr/>
                </a:tc>
                <a:tc>
                  <a:txBody>
                    <a:bodyPr/>
                    <a:lstStyle/>
                    <a:p>
                      <a:r>
                        <a:rPr lang="el-GR" b="0" dirty="0" smtClean="0"/>
                        <a:t>Χοίροι</a:t>
                      </a:r>
                      <a:endParaRPr lang="en-GB" b="0" dirty="0"/>
                    </a:p>
                  </a:txBody>
                  <a:tcPr/>
                </a:tc>
                <a:tc>
                  <a:txBody>
                    <a:bodyPr/>
                    <a:lstStyle/>
                    <a:p>
                      <a:r>
                        <a:rPr lang="el-GR" b="0" dirty="0" smtClean="0"/>
                        <a:t>Πτηνά</a:t>
                      </a:r>
                      <a:endParaRPr lang="en-GB" b="0" dirty="0"/>
                    </a:p>
                  </a:txBody>
                  <a:tcPr/>
                </a:tc>
              </a:tr>
            </a:tbl>
          </a:graphicData>
        </a:graphic>
      </p:graphicFrame>
      <p:graphicFrame>
        <p:nvGraphicFramePr>
          <p:cNvPr id="18" name="Tabel 17"/>
          <p:cNvGraphicFramePr>
            <a:graphicFrameLocks noGrp="1"/>
          </p:cNvGraphicFramePr>
          <p:nvPr>
            <p:extLst>
              <p:ext uri="{D42A27DB-BD31-4B8C-83A1-F6EECF244321}">
                <p14:modId xmlns:p14="http://schemas.microsoft.com/office/powerpoint/2010/main" val="3820236058"/>
              </p:ext>
            </p:extLst>
          </p:nvPr>
        </p:nvGraphicFramePr>
        <p:xfrm>
          <a:off x="179512" y="2996952"/>
          <a:ext cx="8856984" cy="2072640"/>
        </p:xfrm>
        <a:graphic>
          <a:graphicData uri="http://schemas.openxmlformats.org/drawingml/2006/table">
            <a:tbl>
              <a:tblPr firstRow="1" bandRow="1">
                <a:tableStyleId>{D7AC3CCA-C797-4891-BE02-D94E43425B78}</a:tableStyleId>
              </a:tblPr>
              <a:tblGrid>
                <a:gridCol w="2232248"/>
                <a:gridCol w="2160240"/>
                <a:gridCol w="2304256"/>
                <a:gridCol w="2160240"/>
              </a:tblGrid>
              <a:tr h="1944216">
                <a:tc>
                  <a:txBody>
                    <a:bodyPr/>
                    <a:lstStyle/>
                    <a:p>
                      <a:pPr marL="285750" indent="-285750">
                        <a:buFont typeface="Arial" panose="020B0604020202020204" pitchFamily="34" charset="0"/>
                        <a:buChar char="•"/>
                      </a:pPr>
                      <a:r>
                        <a:rPr lang="el-GR" sz="1300" b="0" dirty="0" smtClean="0"/>
                        <a:t>Βρογχο</a:t>
                      </a:r>
                      <a:r>
                        <a:rPr lang="el-GR" sz="1300" b="0" baseline="0" dirty="0" smtClean="0"/>
                        <a:t>πνευμονία</a:t>
                      </a:r>
                      <a:endParaRPr lang="nl-NL" sz="1300" b="0" baseline="0" dirty="0" smtClean="0"/>
                    </a:p>
                    <a:p>
                      <a:pPr marL="285750" indent="-285750">
                        <a:buFont typeface="Arial" panose="020B0604020202020204" pitchFamily="34" charset="0"/>
                        <a:buChar char="•"/>
                      </a:pPr>
                      <a:r>
                        <a:rPr lang="el-GR" sz="1300" b="0" dirty="0" err="1" smtClean="0"/>
                        <a:t>Πλευροπνευμονία</a:t>
                      </a:r>
                      <a:r>
                        <a:rPr lang="nl-NL" sz="1300" b="0" dirty="0" smtClean="0"/>
                        <a:t> </a:t>
                      </a:r>
                      <a:endParaRPr lang="en-GB" sz="1300" b="0" dirty="0" smtClean="0"/>
                    </a:p>
                    <a:p>
                      <a:endParaRPr lang="en-GB" sz="1300" b="0" dirty="0"/>
                    </a:p>
                  </a:txBody>
                  <a:tcPr/>
                </a:tc>
                <a:tc>
                  <a:txBody>
                    <a:bodyPr/>
                    <a:lstStyle/>
                    <a:p>
                      <a:pPr marL="285750" indent="-285750">
                        <a:buFont typeface="Arial" panose="020B0604020202020204" pitchFamily="34" charset="0"/>
                        <a:buChar char="•"/>
                      </a:pPr>
                      <a:r>
                        <a:rPr lang="el-GR" sz="1300" b="0" dirty="0" smtClean="0"/>
                        <a:t>Ατροφική ρινίτιδα</a:t>
                      </a:r>
                      <a:endParaRPr lang="nl-NL" sz="1300" b="0" dirty="0" smtClean="0"/>
                    </a:p>
                    <a:p>
                      <a:pPr marL="285750" indent="-285750">
                        <a:buFont typeface="Arial" panose="020B0604020202020204" pitchFamily="34" charset="0"/>
                        <a:buChar char="•"/>
                      </a:pPr>
                      <a:r>
                        <a:rPr lang="el-GR" sz="1300" b="0" dirty="0" smtClean="0"/>
                        <a:t>Βρογχοπνευμονία</a:t>
                      </a:r>
                      <a:endParaRPr lang="nl-NL" sz="1300" b="0" dirty="0" smtClean="0"/>
                    </a:p>
                    <a:p>
                      <a:pPr marL="285750" indent="-285750">
                        <a:buFont typeface="Arial" panose="020B0604020202020204" pitchFamily="34" charset="0"/>
                        <a:buChar char="•"/>
                      </a:pPr>
                      <a:r>
                        <a:rPr lang="el-GR" sz="1300" b="0" dirty="0" err="1" smtClean="0"/>
                        <a:t>Πλευροπνευμονία</a:t>
                      </a:r>
                      <a:endParaRPr lang="en-GB" sz="1300" b="0" dirty="0" smtClean="0"/>
                    </a:p>
                    <a:p>
                      <a:endParaRPr lang="en-GB" sz="1300" b="0" dirty="0"/>
                    </a:p>
                  </a:txBody>
                  <a:tcPr/>
                </a:tc>
                <a:tc>
                  <a:txBody>
                    <a:bodyPr/>
                    <a:lstStyle/>
                    <a:p>
                      <a:pPr marL="285750" indent="-285750">
                        <a:buFont typeface="Arial" panose="020B0604020202020204" pitchFamily="34" charset="0"/>
                        <a:buChar char="•"/>
                      </a:pPr>
                      <a:r>
                        <a:rPr lang="el-GR" sz="1300" b="0" dirty="0" smtClean="0"/>
                        <a:t>Αναπνευστικός σωλήνας</a:t>
                      </a:r>
                      <a:endParaRPr lang="nl-NL" sz="1300" b="0" dirty="0" smtClean="0"/>
                    </a:p>
                    <a:p>
                      <a:pPr marL="285750" indent="-285750">
                        <a:buFont typeface="Arial" panose="020B0604020202020204" pitchFamily="34" charset="0"/>
                        <a:buChar char="•"/>
                      </a:pPr>
                      <a:r>
                        <a:rPr lang="el-GR" sz="1300" b="0" dirty="0" smtClean="0"/>
                        <a:t>Γαστρεντερικός</a:t>
                      </a:r>
                      <a:r>
                        <a:rPr lang="el-GR" sz="1300" b="0" baseline="0" dirty="0" smtClean="0"/>
                        <a:t> σωλήνας</a:t>
                      </a:r>
                      <a:endParaRPr lang="nl-NL" sz="1300" b="0" dirty="0" smtClean="0"/>
                    </a:p>
                    <a:p>
                      <a:pPr marL="285750" indent="-285750">
                        <a:buFont typeface="Arial" panose="020B0604020202020204" pitchFamily="34" charset="0"/>
                        <a:buChar char="•"/>
                      </a:pPr>
                      <a:r>
                        <a:rPr lang="el-GR" sz="1300" b="0" dirty="0" smtClean="0"/>
                        <a:t>Ουρογεννητικός σωλήνας</a:t>
                      </a:r>
                      <a:endParaRPr lang="nl-NL" sz="1300" b="0" dirty="0" smtClean="0"/>
                    </a:p>
                    <a:p>
                      <a:pPr marL="285750" indent="-285750">
                        <a:buFont typeface="Arial" panose="020B0604020202020204" pitchFamily="34" charset="0"/>
                        <a:buChar char="•"/>
                      </a:pPr>
                      <a:r>
                        <a:rPr lang="el-GR" sz="1300" b="0" dirty="0" smtClean="0"/>
                        <a:t>Νέκρωση αυτιών</a:t>
                      </a:r>
                      <a:endParaRPr lang="en-GB" sz="1300" b="0" dirty="0" smtClean="0"/>
                    </a:p>
                    <a:p>
                      <a:pPr marL="285750" indent="-285750">
                        <a:buFont typeface="Arial" panose="020B0604020202020204" pitchFamily="34" charset="0"/>
                        <a:buChar char="•"/>
                      </a:pPr>
                      <a:r>
                        <a:rPr lang="el-GR" sz="1300" b="0" dirty="0" smtClean="0"/>
                        <a:t>Σηψαιμία</a:t>
                      </a:r>
                      <a:endParaRPr lang="nl-NL" sz="1300" b="0" dirty="0" smtClean="0"/>
                    </a:p>
                    <a:p>
                      <a:pPr marL="285750" indent="-285750">
                        <a:buFont typeface="Arial" panose="020B0604020202020204" pitchFamily="34" charset="0"/>
                        <a:buChar char="•"/>
                      </a:pPr>
                      <a:r>
                        <a:rPr lang="el-GR" sz="1300" b="0" dirty="0" smtClean="0"/>
                        <a:t>Δευτερογενείς λοιμώξεις</a:t>
                      </a:r>
                      <a:endParaRPr lang="nl-NL" sz="1300" b="0" dirty="0" smtClean="0"/>
                    </a:p>
                  </a:txBody>
                  <a:tcPr/>
                </a:tc>
                <a:tc>
                  <a:txBody>
                    <a:bodyPr/>
                    <a:lstStyle/>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l-GR" sz="1300" b="0" dirty="0" smtClean="0"/>
                        <a:t>Αναπνευστικός σωλήνας</a:t>
                      </a:r>
                      <a:endParaRPr lang="nl-NL" sz="1300" b="0" dirty="0" smtClean="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l-GR" sz="1300" b="0" dirty="0" smtClean="0"/>
                        <a:t>Γαστρεντερικός σωλήνας</a:t>
                      </a:r>
                      <a:endParaRPr lang="nl-NL" sz="1300" b="0" dirty="0" smtClean="0"/>
                    </a:p>
                    <a:p>
                      <a:endParaRPr lang="en-GB" sz="1300" b="0" dirty="0"/>
                    </a:p>
                  </a:txBody>
                  <a:tcPr/>
                </a:tc>
              </a:tr>
            </a:tbl>
          </a:graphicData>
        </a:graphic>
      </p:graphicFrame>
      <p:graphicFrame>
        <p:nvGraphicFramePr>
          <p:cNvPr id="19" name="Tabel 18"/>
          <p:cNvGraphicFramePr>
            <a:graphicFrameLocks noGrp="1"/>
          </p:cNvGraphicFramePr>
          <p:nvPr>
            <p:extLst>
              <p:ext uri="{D42A27DB-BD31-4B8C-83A1-F6EECF244321}">
                <p14:modId xmlns:p14="http://schemas.microsoft.com/office/powerpoint/2010/main" val="727327118"/>
              </p:ext>
            </p:extLst>
          </p:nvPr>
        </p:nvGraphicFramePr>
        <p:xfrm>
          <a:off x="179512" y="5085184"/>
          <a:ext cx="8856984" cy="883920"/>
        </p:xfrm>
        <a:graphic>
          <a:graphicData uri="http://schemas.openxmlformats.org/drawingml/2006/table">
            <a:tbl>
              <a:tblPr firstRow="1" bandRow="1">
                <a:tableStyleId>{D7AC3CCA-C797-4891-BE02-D94E43425B78}</a:tableStyleId>
              </a:tblPr>
              <a:tblGrid>
                <a:gridCol w="2232248"/>
                <a:gridCol w="2160240"/>
                <a:gridCol w="2304256"/>
                <a:gridCol w="2160240"/>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l-NL" sz="1300" b="0" dirty="0" smtClean="0"/>
                        <a:t>5 mg doxycycline hyclate/kg </a:t>
                      </a:r>
                      <a:r>
                        <a:rPr lang="el-GR" sz="1300" b="0" dirty="0" smtClean="0"/>
                        <a:t>Σ.Β./12ώρο για</a:t>
                      </a:r>
                      <a:r>
                        <a:rPr lang="nl-NL" sz="1300" b="0" dirty="0" smtClean="0"/>
                        <a:t> 3-5 </a:t>
                      </a:r>
                      <a:r>
                        <a:rPr lang="el-GR" sz="1300" b="0" dirty="0" smtClean="0"/>
                        <a:t>ημέρες</a:t>
                      </a:r>
                      <a:endParaRPr lang="en-GB" sz="1300" b="0" dirty="0" smtClean="0"/>
                    </a:p>
                    <a:p>
                      <a:endParaRPr lang="en-GB" sz="13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l-NL" sz="1300" b="0" dirty="0" smtClean="0"/>
                        <a:t>10 mg doxycycline hyclate/kg </a:t>
                      </a:r>
                      <a:r>
                        <a:rPr lang="el-GR" sz="1300" b="0" dirty="0" smtClean="0"/>
                        <a:t>Σ.Β.</a:t>
                      </a:r>
                      <a:r>
                        <a:rPr lang="nl-NL" sz="1300" b="0" dirty="0" smtClean="0"/>
                        <a:t>/</a:t>
                      </a:r>
                      <a:r>
                        <a:rPr lang="el-GR" sz="1300" b="0" dirty="0" smtClean="0"/>
                        <a:t>ημέρα</a:t>
                      </a:r>
                      <a:r>
                        <a:rPr lang="nl-NL" sz="1300" b="0" dirty="0" smtClean="0"/>
                        <a:t> </a:t>
                      </a:r>
                      <a:r>
                        <a:rPr lang="el-GR" sz="1300" b="0" dirty="0" smtClean="0"/>
                        <a:t>για</a:t>
                      </a:r>
                      <a:r>
                        <a:rPr lang="nl-NL" sz="1300" b="0" dirty="0" smtClean="0"/>
                        <a:t> 3-5 </a:t>
                      </a:r>
                      <a:r>
                        <a:rPr lang="el-GR" sz="1300" b="0" dirty="0" smtClean="0"/>
                        <a:t>ημέρες</a:t>
                      </a:r>
                      <a:endParaRPr lang="en-GB" sz="1300" b="0" dirty="0" smtClean="0"/>
                    </a:p>
                    <a:p>
                      <a:endParaRPr lang="en-GB" sz="1300" b="0" dirty="0"/>
                    </a:p>
                  </a:txBody>
                  <a:tcPr/>
                </a:tc>
                <a:tc>
                  <a:txBody>
                    <a:bodyPr/>
                    <a:lstStyle/>
                    <a:p>
                      <a:r>
                        <a:rPr lang="nl-NL" sz="1300" b="0" dirty="0" smtClean="0"/>
                        <a:t>11,2 mg amoxicillin/kg </a:t>
                      </a:r>
                      <a:r>
                        <a:rPr lang="el-GR" sz="1300" b="0" dirty="0" smtClean="0"/>
                        <a:t>Σ.Β.</a:t>
                      </a:r>
                      <a:r>
                        <a:rPr lang="nl-NL" sz="1300" b="0" dirty="0" smtClean="0"/>
                        <a:t>/</a:t>
                      </a:r>
                      <a:r>
                        <a:rPr lang="el-GR" sz="1300" b="0" dirty="0" smtClean="0"/>
                        <a:t>ημέρα για</a:t>
                      </a:r>
                      <a:r>
                        <a:rPr lang="nl-NL" sz="1300" b="0" dirty="0" smtClean="0"/>
                        <a:t> 3-5 </a:t>
                      </a:r>
                      <a:r>
                        <a:rPr lang="el-GR" sz="1300" b="0" dirty="0" smtClean="0"/>
                        <a:t>ημέρες </a:t>
                      </a:r>
                      <a:r>
                        <a:rPr lang="nl-NL" sz="1300" b="0" dirty="0" smtClean="0"/>
                        <a:t>(16,1 mg AA)</a:t>
                      </a:r>
                      <a:endParaRPr lang="en-GB" sz="1300" b="0" dirty="0" smtClean="0"/>
                    </a:p>
                    <a:p>
                      <a:endParaRPr lang="en-GB" sz="1300" b="0" dirty="0"/>
                    </a:p>
                  </a:txBody>
                  <a:tcPr/>
                </a:tc>
                <a:tc>
                  <a:txBody>
                    <a:bodyPr/>
                    <a:lstStyle/>
                    <a:p>
                      <a:r>
                        <a:rPr lang="nl-NL" sz="1300" b="0" dirty="0" smtClean="0"/>
                        <a:t>20 mg amoxicillin/kg </a:t>
                      </a:r>
                      <a:r>
                        <a:rPr lang="el-GR" sz="1300" b="0" dirty="0" smtClean="0"/>
                        <a:t>Σ.Β.</a:t>
                      </a:r>
                      <a:r>
                        <a:rPr lang="nl-NL" sz="1300" b="0" dirty="0" smtClean="0"/>
                        <a:t>/</a:t>
                      </a:r>
                      <a:r>
                        <a:rPr lang="el-GR" sz="1300" b="0" dirty="0" smtClean="0"/>
                        <a:t>ημέρα</a:t>
                      </a:r>
                      <a:r>
                        <a:rPr lang="nl-NL" sz="1300" b="0" dirty="0" smtClean="0"/>
                        <a:t> </a:t>
                      </a:r>
                      <a:r>
                        <a:rPr lang="el-GR" sz="1300" b="0" dirty="0" smtClean="0"/>
                        <a:t>για</a:t>
                      </a:r>
                      <a:r>
                        <a:rPr lang="nl-NL" sz="1300" b="0" dirty="0" smtClean="0"/>
                        <a:t> 3-5</a:t>
                      </a:r>
                      <a:r>
                        <a:rPr lang="el-GR" sz="1300" b="0" dirty="0" smtClean="0"/>
                        <a:t> ημέρες</a:t>
                      </a:r>
                      <a:r>
                        <a:rPr lang="en-US" sz="1300" b="0" dirty="0" smtClean="0"/>
                        <a:t> </a:t>
                      </a:r>
                      <a:r>
                        <a:rPr lang="nl-NL" sz="1300" b="0" dirty="0" smtClean="0"/>
                        <a:t>(28,7 mg </a:t>
                      </a:r>
                      <a:r>
                        <a:rPr lang="en-US" sz="1300" b="0" dirty="0" smtClean="0"/>
                        <a:t>AA</a:t>
                      </a:r>
                      <a:r>
                        <a:rPr lang="el-GR" sz="1300" b="0" dirty="0" smtClean="0"/>
                        <a:t>)</a:t>
                      </a:r>
                      <a:endParaRPr lang="en-GB" sz="1300" b="0" dirty="0" smtClean="0"/>
                    </a:p>
                    <a:p>
                      <a:endParaRPr lang="en-GB" sz="1300" b="0" dirty="0"/>
                    </a:p>
                  </a:txBody>
                  <a:tcPr/>
                </a:tc>
              </a:tr>
            </a:tbl>
          </a:graphicData>
        </a:graphic>
      </p:graphicFrame>
      <p:graphicFrame>
        <p:nvGraphicFramePr>
          <p:cNvPr id="2" name="Tabel 1"/>
          <p:cNvGraphicFramePr>
            <a:graphicFrameLocks noGrp="1"/>
          </p:cNvGraphicFramePr>
          <p:nvPr>
            <p:extLst>
              <p:ext uri="{D42A27DB-BD31-4B8C-83A1-F6EECF244321}">
                <p14:modId xmlns:p14="http://schemas.microsoft.com/office/powerpoint/2010/main" val="530175886"/>
              </p:ext>
            </p:extLst>
          </p:nvPr>
        </p:nvGraphicFramePr>
        <p:xfrm>
          <a:off x="179512" y="2636912"/>
          <a:ext cx="8856984" cy="370840"/>
        </p:xfrm>
        <a:graphic>
          <a:graphicData uri="http://schemas.openxmlformats.org/drawingml/2006/table">
            <a:tbl>
              <a:tblPr firstRow="1" bandRow="1">
                <a:tableStyleId>{D7AC3CCA-C797-4891-BE02-D94E43425B78}</a:tableStyleId>
              </a:tblPr>
              <a:tblGrid>
                <a:gridCol w="4392488"/>
                <a:gridCol w="4464496"/>
              </a:tblGrid>
              <a:tr h="370840">
                <a:tc>
                  <a:txBody>
                    <a:bodyPr/>
                    <a:lstStyle/>
                    <a:p>
                      <a:r>
                        <a:rPr lang="el-GR" b="0" dirty="0" smtClean="0"/>
                        <a:t>Γάλα και πόσιμο νερό</a:t>
                      </a:r>
                      <a:endParaRPr lang="en-GB" b="0" dirty="0"/>
                    </a:p>
                  </a:txBody>
                  <a:tcPr/>
                </a:tc>
                <a:tc>
                  <a:txBody>
                    <a:bodyPr/>
                    <a:lstStyle/>
                    <a:p>
                      <a:r>
                        <a:rPr lang="el-GR" b="0" dirty="0" smtClean="0"/>
                        <a:t>Πόσιμο νερό</a:t>
                      </a:r>
                      <a:r>
                        <a:rPr lang="nl-NL" b="0" dirty="0" smtClean="0"/>
                        <a:t> </a:t>
                      </a:r>
                      <a:r>
                        <a:rPr lang="el-GR" b="0" dirty="0" smtClean="0"/>
                        <a:t>και </a:t>
                      </a:r>
                      <a:r>
                        <a:rPr lang="nl-NL" b="0" baseline="0" dirty="0" smtClean="0"/>
                        <a:t>topdress</a:t>
                      </a:r>
                      <a:r>
                        <a:rPr lang="en-US" b="0" baseline="0" dirty="0" err="1" smtClean="0"/>
                        <a:t>ing</a:t>
                      </a:r>
                      <a:r>
                        <a:rPr lang="el-GR" b="0" baseline="0" dirty="0" smtClean="0"/>
                        <a:t> τροφής </a:t>
                      </a:r>
                      <a:endParaRPr lang="en-GB" b="0" dirty="0"/>
                    </a:p>
                  </a:txBody>
                  <a:tcPr/>
                </a:tc>
              </a:tr>
            </a:tbl>
          </a:graphicData>
        </a:graphic>
      </p:graphicFrame>
      <p:graphicFrame>
        <p:nvGraphicFramePr>
          <p:cNvPr id="9" name="Tabel 8"/>
          <p:cNvGraphicFramePr>
            <a:graphicFrameLocks noGrp="1"/>
          </p:cNvGraphicFramePr>
          <p:nvPr>
            <p:extLst>
              <p:ext uri="{D42A27DB-BD31-4B8C-83A1-F6EECF244321}">
                <p14:modId xmlns:p14="http://schemas.microsoft.com/office/powerpoint/2010/main" val="3863107830"/>
              </p:ext>
            </p:extLst>
          </p:nvPr>
        </p:nvGraphicFramePr>
        <p:xfrm>
          <a:off x="179512" y="1556792"/>
          <a:ext cx="8856984" cy="370840"/>
        </p:xfrm>
        <a:graphic>
          <a:graphicData uri="http://schemas.openxmlformats.org/drawingml/2006/table">
            <a:tbl>
              <a:tblPr firstRow="1" bandRow="1">
                <a:tableStyleId>{D7AC3CCA-C797-4891-BE02-D94E43425B78}</a:tableStyleId>
              </a:tblPr>
              <a:tblGrid>
                <a:gridCol w="4392488"/>
                <a:gridCol w="4464496"/>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l-NL" b="0" dirty="0" err="1" smtClean="0"/>
                        <a:t>Doxycyline</a:t>
                      </a:r>
                      <a:r>
                        <a:rPr lang="nl-NL" b="0" dirty="0" smtClean="0"/>
                        <a:t> 867 mg/g</a:t>
                      </a:r>
                      <a:endParaRPr lang="en-GB" b="0"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l-NL" b="0" dirty="0" err="1" smtClean="0"/>
                        <a:t>Amoxicillin</a:t>
                      </a:r>
                      <a:r>
                        <a:rPr lang="nl-NL" b="0" dirty="0" smtClean="0"/>
                        <a:t> 697 mg/g</a:t>
                      </a:r>
                      <a:endParaRPr lang="en-GB" b="0" dirty="0" smtClean="0"/>
                    </a:p>
                  </a:txBody>
                  <a:tcPr/>
                </a:tc>
              </a:tr>
            </a:tbl>
          </a:graphicData>
        </a:graphic>
      </p:graphicFrame>
    </p:spTree>
    <p:extLst>
      <p:ext uri="{BB962C8B-B14F-4D97-AF65-F5344CB8AC3E}">
        <p14:creationId xmlns:p14="http://schemas.microsoft.com/office/powerpoint/2010/main" val="225102476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1000"/>
                                        <p:tgtEl>
                                          <p:spTgt spid="16"/>
                                        </p:tgtEl>
                                      </p:cBhvr>
                                    </p:animEffect>
                                    <p:anim calcmode="lin" valueType="num">
                                      <p:cBhvr>
                                        <p:cTn id="15" dur="1000" fill="hold"/>
                                        <p:tgtEl>
                                          <p:spTgt spid="16"/>
                                        </p:tgtEl>
                                        <p:attrNameLst>
                                          <p:attrName>ppt_x</p:attrName>
                                        </p:attrNameLst>
                                      </p:cBhvr>
                                      <p:tavLst>
                                        <p:tav tm="0">
                                          <p:val>
                                            <p:strVal val="#ppt_x"/>
                                          </p:val>
                                        </p:tav>
                                        <p:tav tm="100000">
                                          <p:val>
                                            <p:strVal val="#ppt_x"/>
                                          </p:val>
                                        </p:tav>
                                      </p:tavLst>
                                    </p:anim>
                                    <p:anim calcmode="lin" valueType="num">
                                      <p:cBhvr>
                                        <p:cTn id="1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1000"/>
                                        <p:tgtEl>
                                          <p:spTgt spid="17"/>
                                        </p:tgtEl>
                                      </p:cBhvr>
                                    </p:animEffect>
                                    <p:anim calcmode="lin" valueType="num">
                                      <p:cBhvr>
                                        <p:cTn id="22" dur="1000" fill="hold"/>
                                        <p:tgtEl>
                                          <p:spTgt spid="17"/>
                                        </p:tgtEl>
                                        <p:attrNameLst>
                                          <p:attrName>ppt_x</p:attrName>
                                        </p:attrNameLst>
                                      </p:cBhvr>
                                      <p:tavLst>
                                        <p:tav tm="0">
                                          <p:val>
                                            <p:strVal val="#ppt_x"/>
                                          </p:val>
                                        </p:tav>
                                        <p:tav tm="100000">
                                          <p:val>
                                            <p:strVal val="#ppt_x"/>
                                          </p:val>
                                        </p:tav>
                                      </p:tavLst>
                                    </p:anim>
                                    <p:anim calcmode="lin" valueType="num">
                                      <p:cBhvr>
                                        <p:cTn id="23"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1000"/>
                                        <p:tgtEl>
                                          <p:spTgt spid="2"/>
                                        </p:tgtEl>
                                      </p:cBhvr>
                                    </p:animEffect>
                                    <p:anim calcmode="lin" valueType="num">
                                      <p:cBhvr>
                                        <p:cTn id="29" dur="1000" fill="hold"/>
                                        <p:tgtEl>
                                          <p:spTgt spid="2"/>
                                        </p:tgtEl>
                                        <p:attrNameLst>
                                          <p:attrName>ppt_x</p:attrName>
                                        </p:attrNameLst>
                                      </p:cBhvr>
                                      <p:tavLst>
                                        <p:tav tm="0">
                                          <p:val>
                                            <p:strVal val="#ppt_x"/>
                                          </p:val>
                                        </p:tav>
                                        <p:tav tm="100000">
                                          <p:val>
                                            <p:strVal val="#ppt_x"/>
                                          </p:val>
                                        </p:tav>
                                      </p:tavLst>
                                    </p:anim>
                                    <p:anim calcmode="lin" valueType="num">
                                      <p:cBhvr>
                                        <p:cTn id="30"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1000"/>
                                        <p:tgtEl>
                                          <p:spTgt spid="18"/>
                                        </p:tgtEl>
                                      </p:cBhvr>
                                    </p:animEffect>
                                    <p:anim calcmode="lin" valueType="num">
                                      <p:cBhvr>
                                        <p:cTn id="36" dur="1000" fill="hold"/>
                                        <p:tgtEl>
                                          <p:spTgt spid="18"/>
                                        </p:tgtEl>
                                        <p:attrNameLst>
                                          <p:attrName>ppt_x</p:attrName>
                                        </p:attrNameLst>
                                      </p:cBhvr>
                                      <p:tavLst>
                                        <p:tav tm="0">
                                          <p:val>
                                            <p:strVal val="#ppt_x"/>
                                          </p:val>
                                        </p:tav>
                                        <p:tav tm="100000">
                                          <p:val>
                                            <p:strVal val="#ppt_x"/>
                                          </p:val>
                                        </p:tav>
                                      </p:tavLst>
                                    </p:anim>
                                    <p:anim calcmode="lin" valueType="num">
                                      <p:cBhvr>
                                        <p:cTn id="37"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1000"/>
                                        <p:tgtEl>
                                          <p:spTgt spid="19"/>
                                        </p:tgtEl>
                                      </p:cBhvr>
                                    </p:animEffect>
                                    <p:anim calcmode="lin" valueType="num">
                                      <p:cBhvr>
                                        <p:cTn id="43" dur="1000" fill="hold"/>
                                        <p:tgtEl>
                                          <p:spTgt spid="19"/>
                                        </p:tgtEl>
                                        <p:attrNameLst>
                                          <p:attrName>ppt_x</p:attrName>
                                        </p:attrNameLst>
                                      </p:cBhvr>
                                      <p:tavLst>
                                        <p:tav tm="0">
                                          <p:val>
                                            <p:strVal val="#ppt_x"/>
                                          </p:val>
                                        </p:tav>
                                        <p:tav tm="100000">
                                          <p:val>
                                            <p:strVal val="#ppt_x"/>
                                          </p:val>
                                        </p:tav>
                                      </p:tavLst>
                                    </p:anim>
                                    <p:anim calcmode="lin" valueType="num">
                                      <p:cBhvr>
                                        <p:cTn id="44"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152400" y="361950"/>
            <a:ext cx="6553200" cy="381000"/>
          </a:xfrm>
        </p:spPr>
        <p:txBody>
          <a:bodyPr/>
          <a:lstStyle/>
          <a:p>
            <a:pPr eaLnBrk="1" hangingPunct="1">
              <a:defRPr/>
            </a:pPr>
            <a:r>
              <a:rPr lang="el-GR" sz="2600" b="1" dirty="0" smtClean="0">
                <a:solidFill>
                  <a:srgbClr val="333399"/>
                </a:solidFill>
                <a:effectLst>
                  <a:outerShdw blurRad="38100" dist="38100" dir="2700000" algn="tl">
                    <a:srgbClr val="C0C0C0"/>
                  </a:outerShdw>
                </a:effectLst>
                <a:latin typeface="Candara" pitchFamily="34" charset="0"/>
              </a:rPr>
              <a:t>Εισαγωγή</a:t>
            </a:r>
            <a:endParaRPr lang="en-GB" sz="2600" b="1" dirty="0" smtClean="0">
              <a:solidFill>
                <a:srgbClr val="333399"/>
              </a:solidFill>
              <a:effectLst>
                <a:outerShdw blurRad="38100" dist="38100" dir="2700000" algn="tl">
                  <a:srgbClr val="C0C0C0"/>
                </a:outerShdw>
              </a:effectLst>
              <a:latin typeface="Candara" pitchFamily="34" charset="0"/>
            </a:endParaRPr>
          </a:p>
        </p:txBody>
      </p:sp>
      <p:graphicFrame>
        <p:nvGraphicFramePr>
          <p:cNvPr id="15" name="Tijdelijke aanduiding voor inhoud 14"/>
          <p:cNvGraphicFramePr>
            <a:graphicFrameLocks noGrp="1"/>
          </p:cNvGraphicFramePr>
          <p:nvPr>
            <p:ph idx="1"/>
            <p:extLst>
              <p:ext uri="{D42A27DB-BD31-4B8C-83A1-F6EECF244321}">
                <p14:modId xmlns:p14="http://schemas.microsoft.com/office/powerpoint/2010/main" val="2410579845"/>
              </p:ext>
            </p:extLst>
          </p:nvPr>
        </p:nvGraphicFramePr>
        <p:xfrm>
          <a:off x="179512" y="1196753"/>
          <a:ext cx="8856984" cy="396240"/>
        </p:xfrm>
        <a:graphic>
          <a:graphicData uri="http://schemas.openxmlformats.org/drawingml/2006/table">
            <a:tbl>
              <a:tblPr firstRow="1" bandRow="1">
                <a:tableStyleId>{5C22544A-7EE6-4342-B048-85BDC9FD1C3A}</a:tableStyleId>
              </a:tblPr>
              <a:tblGrid>
                <a:gridCol w="4392488"/>
                <a:gridCol w="4464496"/>
              </a:tblGrid>
              <a:tr h="307869">
                <a:tc>
                  <a:txBody>
                    <a:bodyPr/>
                    <a:lstStyle/>
                    <a:p>
                      <a:r>
                        <a:rPr lang="nl-NL" sz="2000" dirty="0" err="1" smtClean="0">
                          <a:solidFill>
                            <a:srgbClr val="333399"/>
                          </a:solidFill>
                        </a:rPr>
                        <a:t>Doxylin</a:t>
                      </a:r>
                      <a:r>
                        <a:rPr lang="nl-NL" sz="2000" baseline="30000" dirty="0" smtClean="0">
                          <a:solidFill>
                            <a:srgbClr val="333399"/>
                          </a:solidFill>
                        </a:rPr>
                        <a:t>®</a:t>
                      </a:r>
                      <a:r>
                        <a:rPr lang="nl-NL" sz="2000" dirty="0" smtClean="0">
                          <a:solidFill>
                            <a:srgbClr val="333399"/>
                          </a:solidFill>
                        </a:rPr>
                        <a:t> 100%</a:t>
                      </a:r>
                      <a:endParaRPr lang="en-GB" sz="2000" dirty="0">
                        <a:solidFill>
                          <a:srgbClr val="333399"/>
                        </a:solidFill>
                      </a:endParaRPr>
                    </a:p>
                  </a:txBody>
                  <a:tcPr/>
                </a:tc>
                <a:tc>
                  <a:txBody>
                    <a:bodyPr/>
                    <a:lstStyle/>
                    <a:p>
                      <a:r>
                        <a:rPr lang="nl-NL" sz="2000" dirty="0" smtClean="0">
                          <a:solidFill>
                            <a:srgbClr val="333399"/>
                          </a:solidFill>
                        </a:rPr>
                        <a:t>Amoxy Active</a:t>
                      </a:r>
                      <a:r>
                        <a:rPr lang="nl-NL" sz="2000" baseline="30000" dirty="0" smtClean="0">
                          <a:solidFill>
                            <a:srgbClr val="333399"/>
                          </a:solidFill>
                        </a:rPr>
                        <a:t>®</a:t>
                      </a:r>
                      <a:r>
                        <a:rPr lang="nl-NL" sz="2000" dirty="0" smtClean="0">
                          <a:solidFill>
                            <a:srgbClr val="333399"/>
                          </a:solidFill>
                        </a:rPr>
                        <a:t> </a:t>
                      </a:r>
                      <a:r>
                        <a:rPr lang="el-GR" sz="2000" dirty="0" smtClean="0">
                          <a:solidFill>
                            <a:srgbClr val="333399"/>
                          </a:solidFill>
                        </a:rPr>
                        <a:t>80%</a:t>
                      </a:r>
                      <a:endParaRPr lang="en-GB" sz="2000" dirty="0">
                        <a:solidFill>
                          <a:srgbClr val="333399"/>
                        </a:solidFill>
                      </a:endParaRPr>
                    </a:p>
                  </a:txBody>
                  <a:tcPr/>
                </a:tc>
              </a:tr>
            </a:tbl>
          </a:graphicData>
        </a:graphic>
      </p:graphicFrame>
      <p:graphicFrame>
        <p:nvGraphicFramePr>
          <p:cNvPr id="16" name="Tabel 15"/>
          <p:cNvGraphicFramePr>
            <a:graphicFrameLocks noGrp="1"/>
          </p:cNvGraphicFramePr>
          <p:nvPr>
            <p:extLst>
              <p:ext uri="{D42A27DB-BD31-4B8C-83A1-F6EECF244321}">
                <p14:modId xmlns:p14="http://schemas.microsoft.com/office/powerpoint/2010/main" val="711576977"/>
              </p:ext>
            </p:extLst>
          </p:nvPr>
        </p:nvGraphicFramePr>
        <p:xfrm>
          <a:off x="179512" y="1700808"/>
          <a:ext cx="8928992" cy="640080"/>
        </p:xfrm>
        <a:graphic>
          <a:graphicData uri="http://schemas.openxmlformats.org/drawingml/2006/table">
            <a:tbl>
              <a:tblPr firstRow="1" bandRow="1">
                <a:tableStyleId>{D7AC3CCA-C797-4891-BE02-D94E43425B78}</a:tableStyleId>
              </a:tblPr>
              <a:tblGrid>
                <a:gridCol w="4464496"/>
                <a:gridCol w="4464496"/>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l-GR" b="0" dirty="0" smtClean="0"/>
                        <a:t>Αναστολή</a:t>
                      </a:r>
                      <a:r>
                        <a:rPr lang="el-GR" b="0" baseline="0" dirty="0" smtClean="0"/>
                        <a:t> της </a:t>
                      </a:r>
                      <a:r>
                        <a:rPr lang="el-GR" b="0" baseline="0" dirty="0" err="1" smtClean="0"/>
                        <a:t>πρωτεϊνο</a:t>
                      </a:r>
                      <a:r>
                        <a:rPr lang="el-GR" b="0" baseline="0" dirty="0" smtClean="0"/>
                        <a:t>-σύνθεσης </a:t>
                      </a:r>
                      <a:r>
                        <a:rPr lang="nl-NL" b="0" dirty="0" smtClean="0"/>
                        <a:t>(30S)</a:t>
                      </a:r>
                      <a:endParaRPr lang="en-GB" b="0"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l-GR" b="0" dirty="0" smtClean="0"/>
                        <a:t>Αναστολή της σύνθεσης κυτταρικού</a:t>
                      </a:r>
                      <a:r>
                        <a:rPr lang="el-GR" b="0" baseline="0" dirty="0" smtClean="0"/>
                        <a:t> τοιχώματος</a:t>
                      </a:r>
                      <a:endParaRPr lang="en-GB" b="0" dirty="0" smtClean="0"/>
                    </a:p>
                  </a:txBody>
                  <a:tcPr/>
                </a:tc>
              </a:tr>
            </a:tbl>
          </a:graphicData>
        </a:graphic>
      </p:graphicFrame>
      <p:graphicFrame>
        <p:nvGraphicFramePr>
          <p:cNvPr id="17" name="Tabel 16"/>
          <p:cNvGraphicFramePr>
            <a:graphicFrameLocks noGrp="1"/>
          </p:cNvGraphicFramePr>
          <p:nvPr>
            <p:extLst>
              <p:ext uri="{D42A27DB-BD31-4B8C-83A1-F6EECF244321}">
                <p14:modId xmlns:p14="http://schemas.microsoft.com/office/powerpoint/2010/main" val="1757442630"/>
              </p:ext>
            </p:extLst>
          </p:nvPr>
        </p:nvGraphicFramePr>
        <p:xfrm>
          <a:off x="179512" y="3284984"/>
          <a:ext cx="8928992" cy="1188720"/>
        </p:xfrm>
        <a:graphic>
          <a:graphicData uri="http://schemas.openxmlformats.org/drawingml/2006/table">
            <a:tbl>
              <a:tblPr firstRow="1" bandRow="1">
                <a:tableStyleId>{D7AC3CCA-C797-4891-BE02-D94E43425B78}</a:tableStyleId>
              </a:tblPr>
              <a:tblGrid>
                <a:gridCol w="4464496"/>
                <a:gridCol w="4464496"/>
              </a:tblGrid>
              <a:tr h="370840">
                <a:tc>
                  <a:txBody>
                    <a:bodyPr/>
                    <a:lstStyle/>
                    <a:p>
                      <a:r>
                        <a:rPr lang="el-GR" b="0" dirty="0" smtClean="0"/>
                        <a:t>Βιοδιαθεσιμότητα</a:t>
                      </a:r>
                      <a:r>
                        <a:rPr lang="nl-NL" b="0" dirty="0" smtClean="0"/>
                        <a:t>: </a:t>
                      </a:r>
                      <a:r>
                        <a:rPr lang="el-GR" b="0" dirty="0" smtClean="0"/>
                        <a:t>γρήγορη και πλήρης</a:t>
                      </a:r>
                      <a:endParaRPr lang="nl-NL" b="0" dirty="0" smtClean="0"/>
                    </a:p>
                    <a:p>
                      <a:r>
                        <a:rPr lang="el-GR" b="0" dirty="0" smtClean="0"/>
                        <a:t>Διανομή</a:t>
                      </a:r>
                      <a:r>
                        <a:rPr lang="nl-NL" b="0" dirty="0" smtClean="0"/>
                        <a:t>: </a:t>
                      </a:r>
                      <a:r>
                        <a:rPr lang="el-GR" b="0" dirty="0" smtClean="0"/>
                        <a:t>ευρεία</a:t>
                      </a:r>
                      <a:r>
                        <a:rPr lang="nl-NL" b="0" dirty="0" smtClean="0"/>
                        <a:t>, </a:t>
                      </a:r>
                      <a:r>
                        <a:rPr lang="el-GR" b="0" dirty="0" smtClean="0"/>
                        <a:t>μεγάλη</a:t>
                      </a:r>
                      <a:r>
                        <a:rPr lang="nl-NL" b="0" dirty="0" smtClean="0"/>
                        <a:t> Vd</a:t>
                      </a:r>
                    </a:p>
                    <a:p>
                      <a:r>
                        <a:rPr lang="el-GR" b="0" dirty="0" smtClean="0"/>
                        <a:t>Απέκκριση</a:t>
                      </a:r>
                      <a:r>
                        <a:rPr lang="nl-NL" b="0" dirty="0" smtClean="0"/>
                        <a:t>: </a:t>
                      </a:r>
                      <a:r>
                        <a:rPr lang="el-GR" b="0" dirty="0" smtClean="0"/>
                        <a:t>κόπρανα</a:t>
                      </a:r>
                      <a:endParaRPr lang="en-GB" b="0" dirty="0"/>
                    </a:p>
                  </a:txBody>
                  <a:tcPr/>
                </a:tc>
                <a:tc>
                  <a:txBody>
                    <a:bodyPr/>
                    <a:lstStyle/>
                    <a:p>
                      <a:r>
                        <a:rPr lang="el-GR" b="0" dirty="0" smtClean="0"/>
                        <a:t>Βιοδιαθεσιμότητα</a:t>
                      </a:r>
                      <a:r>
                        <a:rPr lang="nl-NL" b="0" dirty="0" smtClean="0"/>
                        <a:t>: </a:t>
                      </a:r>
                      <a:r>
                        <a:rPr lang="el-GR" b="0" dirty="0" smtClean="0"/>
                        <a:t>γρήγορη και πλήρης</a:t>
                      </a:r>
                      <a:endParaRPr lang="nl-NL" b="0" dirty="0" smtClean="0"/>
                    </a:p>
                    <a:p>
                      <a:r>
                        <a:rPr lang="el-GR" b="0" dirty="0" smtClean="0"/>
                        <a:t>Διανομή</a:t>
                      </a:r>
                      <a:r>
                        <a:rPr lang="nl-NL" b="0" dirty="0" smtClean="0"/>
                        <a:t>: </a:t>
                      </a:r>
                      <a:r>
                        <a:rPr lang="el-GR" b="0" dirty="0" smtClean="0"/>
                        <a:t>ευρεία</a:t>
                      </a:r>
                      <a:r>
                        <a:rPr lang="nl-NL" b="0" dirty="0" smtClean="0"/>
                        <a:t>, </a:t>
                      </a:r>
                      <a:r>
                        <a:rPr lang="el-GR" b="0" dirty="0" smtClean="0"/>
                        <a:t>μικρή</a:t>
                      </a:r>
                      <a:r>
                        <a:rPr lang="nl-NL" b="0" dirty="0" smtClean="0"/>
                        <a:t> Vd</a:t>
                      </a:r>
                    </a:p>
                    <a:p>
                      <a:r>
                        <a:rPr lang="el-GR" b="0" dirty="0" smtClean="0"/>
                        <a:t>Απέκκριση</a:t>
                      </a:r>
                      <a:r>
                        <a:rPr lang="nl-NL" b="0" dirty="0" smtClean="0"/>
                        <a:t>: </a:t>
                      </a:r>
                      <a:r>
                        <a:rPr lang="el-GR" b="0" dirty="0" smtClean="0"/>
                        <a:t>νεφρά</a:t>
                      </a:r>
                      <a:endParaRPr lang="en-GB" b="0" dirty="0"/>
                    </a:p>
                  </a:txBody>
                  <a:tcPr/>
                </a:tc>
              </a:tr>
            </a:tbl>
          </a:graphicData>
        </a:graphic>
      </p:graphicFrame>
      <p:graphicFrame>
        <p:nvGraphicFramePr>
          <p:cNvPr id="18" name="Tabel 17"/>
          <p:cNvGraphicFramePr>
            <a:graphicFrameLocks noGrp="1"/>
          </p:cNvGraphicFramePr>
          <p:nvPr>
            <p:extLst>
              <p:ext uri="{D42A27DB-BD31-4B8C-83A1-F6EECF244321}">
                <p14:modId xmlns:p14="http://schemas.microsoft.com/office/powerpoint/2010/main" val="376313889"/>
              </p:ext>
            </p:extLst>
          </p:nvPr>
        </p:nvGraphicFramePr>
        <p:xfrm>
          <a:off x="179512" y="4437112"/>
          <a:ext cx="8928992" cy="640080"/>
        </p:xfrm>
        <a:graphic>
          <a:graphicData uri="http://schemas.openxmlformats.org/drawingml/2006/table">
            <a:tbl>
              <a:tblPr firstRow="1" bandRow="1">
                <a:tableStyleId>{D7AC3CCA-C797-4891-BE02-D94E43425B78}</a:tableStyleId>
              </a:tblPr>
              <a:tblGrid>
                <a:gridCol w="2232248"/>
                <a:gridCol w="2232248"/>
                <a:gridCol w="2232248"/>
                <a:gridCol w="2232248"/>
              </a:tblGrid>
              <a:tr h="370840">
                <a:tc>
                  <a:txBody>
                    <a:bodyPr/>
                    <a:lstStyle/>
                    <a:p>
                      <a:pPr marL="0" indent="0">
                        <a:buFont typeface="Arial" panose="020B0604020202020204" pitchFamily="34" charset="0"/>
                        <a:buNone/>
                      </a:pPr>
                      <a:r>
                        <a:rPr lang="el-GR" sz="1800" b="0" dirty="0" smtClean="0"/>
                        <a:t>Χρόνος αναμονής</a:t>
                      </a:r>
                      <a:endParaRPr lang="nl-NL" sz="1800" b="0" dirty="0" smtClean="0"/>
                    </a:p>
                    <a:p>
                      <a:pPr marL="0" indent="0">
                        <a:buFont typeface="Arial" panose="020B0604020202020204" pitchFamily="34" charset="0"/>
                        <a:buNone/>
                      </a:pPr>
                      <a:r>
                        <a:rPr lang="el-GR" sz="1800" b="0" dirty="0" smtClean="0"/>
                        <a:t>Βοοειδή</a:t>
                      </a:r>
                      <a:r>
                        <a:rPr lang="nl-NL" sz="1800" b="0" dirty="0" smtClean="0"/>
                        <a:t>:</a:t>
                      </a:r>
                      <a:r>
                        <a:rPr lang="nl-NL" sz="1800" b="0" baseline="0" dirty="0" smtClean="0"/>
                        <a:t> 14 </a:t>
                      </a:r>
                      <a:r>
                        <a:rPr lang="el-GR" sz="1800" b="0" baseline="0" dirty="0" err="1" smtClean="0"/>
                        <a:t>ημ</a:t>
                      </a:r>
                      <a:r>
                        <a:rPr lang="el-GR" sz="1800" b="0" baseline="0" dirty="0" smtClean="0"/>
                        <a:t>.</a:t>
                      </a:r>
                      <a:endParaRPr lang="en-GB" sz="1800" b="0" dirty="0" smtClean="0"/>
                    </a:p>
                  </a:txBody>
                  <a:tcPr/>
                </a:tc>
                <a:tc>
                  <a:txBody>
                    <a:bodyPr/>
                    <a:lstStyle/>
                    <a:p>
                      <a:pPr marL="0" indent="0">
                        <a:buFont typeface="Arial" panose="020B0604020202020204" pitchFamily="34" charset="0"/>
                        <a:buNone/>
                      </a:pPr>
                      <a:r>
                        <a:rPr lang="el-GR" sz="1800" b="0" dirty="0" smtClean="0"/>
                        <a:t>Χρόνος αναμονής</a:t>
                      </a:r>
                      <a:endParaRPr lang="nl-NL" sz="1800" b="0" dirty="0" smtClean="0"/>
                    </a:p>
                    <a:p>
                      <a:pPr marL="0" indent="0">
                        <a:buFont typeface="Arial" panose="020B0604020202020204" pitchFamily="34" charset="0"/>
                        <a:buNone/>
                      </a:pPr>
                      <a:r>
                        <a:rPr lang="el-GR" sz="1800" b="0" dirty="0" smtClean="0"/>
                        <a:t>Χοίροι</a:t>
                      </a:r>
                      <a:r>
                        <a:rPr lang="nl-NL" sz="1800" b="0" dirty="0" smtClean="0"/>
                        <a:t>:</a:t>
                      </a:r>
                      <a:r>
                        <a:rPr lang="nl-NL" sz="1800" b="0" baseline="0" dirty="0" smtClean="0"/>
                        <a:t> 8 </a:t>
                      </a:r>
                      <a:r>
                        <a:rPr lang="el-GR" sz="1800" b="0" baseline="0" dirty="0" smtClean="0"/>
                        <a:t>ημέρες</a:t>
                      </a:r>
                      <a:endParaRPr lang="en-GB" sz="1800" b="0" dirty="0" smtClean="0"/>
                    </a:p>
                  </a:txBody>
                  <a:tcPr/>
                </a:tc>
                <a:tc>
                  <a:txBody>
                    <a:bodyPr/>
                    <a:lstStyle/>
                    <a:p>
                      <a:pPr marL="0" indent="0">
                        <a:buFont typeface="Arial" panose="020B0604020202020204" pitchFamily="34" charset="0"/>
                        <a:buNone/>
                      </a:pPr>
                      <a:r>
                        <a:rPr lang="el-GR" sz="1800" b="0" dirty="0" smtClean="0"/>
                        <a:t>Χρόνος αναμονής</a:t>
                      </a:r>
                      <a:endParaRPr lang="nl-NL" sz="1800" b="0" dirty="0" smtClean="0"/>
                    </a:p>
                    <a:p>
                      <a:pPr marL="0" indent="0">
                        <a:buFont typeface="Arial" panose="020B0604020202020204" pitchFamily="34" charset="0"/>
                        <a:buNone/>
                      </a:pPr>
                      <a:r>
                        <a:rPr lang="el-GR" sz="1800" b="0" dirty="0" smtClean="0"/>
                        <a:t>Χοίροι</a:t>
                      </a:r>
                      <a:r>
                        <a:rPr lang="nl-NL" sz="1800" b="0" dirty="0" smtClean="0"/>
                        <a:t>: 2 </a:t>
                      </a:r>
                      <a:r>
                        <a:rPr lang="el-GR" sz="1800" b="0" dirty="0" smtClean="0"/>
                        <a:t>ημέρες</a:t>
                      </a:r>
                      <a:endParaRPr lang="nl-NL" sz="1800" b="0"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l-GR" sz="1800" b="0" dirty="0" smtClean="0"/>
                        <a:t>Χρόνος αναμονής</a:t>
                      </a:r>
                      <a:endParaRPr lang="nl-NL" sz="1800" b="0" dirty="0" smtClean="0"/>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l-GR" sz="1800" b="0" dirty="0" smtClean="0"/>
                        <a:t>Πτηνά</a:t>
                      </a:r>
                      <a:r>
                        <a:rPr lang="nl-NL" sz="1800" b="0" dirty="0" smtClean="0"/>
                        <a:t>: 1</a:t>
                      </a:r>
                      <a:r>
                        <a:rPr lang="nl-NL" sz="1800" b="0" baseline="0" dirty="0" smtClean="0"/>
                        <a:t> </a:t>
                      </a:r>
                      <a:r>
                        <a:rPr lang="el-GR" sz="1800" b="0" baseline="0" dirty="0" smtClean="0"/>
                        <a:t>ημέρα</a:t>
                      </a:r>
                      <a:endParaRPr lang="nl-NL" sz="1800" b="0" dirty="0" smtClean="0"/>
                    </a:p>
                  </a:txBody>
                  <a:tcPr/>
                </a:tc>
              </a:tr>
            </a:tbl>
          </a:graphicData>
        </a:graphic>
      </p:graphicFrame>
      <p:graphicFrame>
        <p:nvGraphicFramePr>
          <p:cNvPr id="19" name="Tabel 18"/>
          <p:cNvGraphicFramePr>
            <a:graphicFrameLocks noGrp="1"/>
          </p:cNvGraphicFramePr>
          <p:nvPr>
            <p:extLst>
              <p:ext uri="{D42A27DB-BD31-4B8C-83A1-F6EECF244321}">
                <p14:modId xmlns:p14="http://schemas.microsoft.com/office/powerpoint/2010/main" val="2468673676"/>
              </p:ext>
            </p:extLst>
          </p:nvPr>
        </p:nvGraphicFramePr>
        <p:xfrm>
          <a:off x="179512" y="5085184"/>
          <a:ext cx="8928992" cy="370840"/>
        </p:xfrm>
        <a:graphic>
          <a:graphicData uri="http://schemas.openxmlformats.org/drawingml/2006/table">
            <a:tbl>
              <a:tblPr firstRow="1" bandRow="1">
                <a:tableStyleId>{D7AC3CCA-C797-4891-BE02-D94E43425B78}</a:tableStyleId>
              </a:tblPr>
              <a:tblGrid>
                <a:gridCol w="4464496"/>
                <a:gridCol w="4464496"/>
              </a:tblGrid>
              <a:tr h="370840">
                <a:tc>
                  <a:txBody>
                    <a:bodyPr/>
                    <a:lstStyle/>
                    <a:p>
                      <a:r>
                        <a:rPr lang="nl-NL" sz="1800" b="0" dirty="0" smtClean="0"/>
                        <a:t>1 kg</a:t>
                      </a:r>
                      <a:endParaRPr lang="en-GB" sz="1800" b="0" dirty="0"/>
                    </a:p>
                  </a:txBody>
                  <a:tcPr/>
                </a:tc>
                <a:tc>
                  <a:txBody>
                    <a:bodyPr/>
                    <a:lstStyle/>
                    <a:p>
                      <a:r>
                        <a:rPr lang="nl-NL" sz="1800" b="0" dirty="0" smtClean="0"/>
                        <a:t>100 g (</a:t>
                      </a:r>
                      <a:r>
                        <a:rPr lang="el-GR" sz="1800" b="0" dirty="0" smtClean="0"/>
                        <a:t>με κουταλάκι</a:t>
                      </a:r>
                      <a:r>
                        <a:rPr lang="nl-NL" sz="1800" b="0" dirty="0" smtClean="0"/>
                        <a:t> 3g) &amp; 1 kg</a:t>
                      </a:r>
                      <a:endParaRPr lang="en-GB" sz="1800" b="0" dirty="0"/>
                    </a:p>
                  </a:txBody>
                  <a:tcPr/>
                </a:tc>
              </a:tr>
            </a:tbl>
          </a:graphicData>
        </a:graphic>
      </p:graphicFrame>
      <p:graphicFrame>
        <p:nvGraphicFramePr>
          <p:cNvPr id="2" name="Tabel 1"/>
          <p:cNvGraphicFramePr>
            <a:graphicFrameLocks noGrp="1"/>
          </p:cNvGraphicFramePr>
          <p:nvPr>
            <p:extLst>
              <p:ext uri="{D42A27DB-BD31-4B8C-83A1-F6EECF244321}">
                <p14:modId xmlns:p14="http://schemas.microsoft.com/office/powerpoint/2010/main" val="3644225470"/>
              </p:ext>
            </p:extLst>
          </p:nvPr>
        </p:nvGraphicFramePr>
        <p:xfrm>
          <a:off x="179512" y="2852936"/>
          <a:ext cx="8928992" cy="370840"/>
        </p:xfrm>
        <a:graphic>
          <a:graphicData uri="http://schemas.openxmlformats.org/drawingml/2006/table">
            <a:tbl>
              <a:tblPr firstRow="1" bandRow="1">
                <a:tableStyleId>{D7AC3CCA-C797-4891-BE02-D94E43425B78}</a:tableStyleId>
              </a:tblPr>
              <a:tblGrid>
                <a:gridCol w="4464496"/>
                <a:gridCol w="4464496"/>
              </a:tblGrid>
              <a:tr h="370840">
                <a:tc>
                  <a:txBody>
                    <a:bodyPr/>
                    <a:lstStyle/>
                    <a:p>
                      <a:r>
                        <a:rPr lang="el-GR" b="0" dirty="0" smtClean="0"/>
                        <a:t>Ευρέως φάσματος</a:t>
                      </a:r>
                      <a:endParaRPr lang="en-GB" b="0" dirty="0"/>
                    </a:p>
                  </a:txBody>
                  <a:tcPr/>
                </a:tc>
                <a:tc>
                  <a:txBody>
                    <a:bodyPr/>
                    <a:lstStyle/>
                    <a:p>
                      <a:r>
                        <a:rPr lang="el-GR" b="0" dirty="0" smtClean="0"/>
                        <a:t>Ευρέως</a:t>
                      </a:r>
                      <a:r>
                        <a:rPr lang="el-GR" b="0" baseline="0" dirty="0" smtClean="0"/>
                        <a:t> φάσματος</a:t>
                      </a:r>
                      <a:endParaRPr lang="en-GB" b="0" dirty="0"/>
                    </a:p>
                  </a:txBody>
                  <a:tcPr/>
                </a:tc>
              </a:tr>
            </a:tbl>
          </a:graphicData>
        </a:graphic>
      </p:graphicFrame>
      <p:graphicFrame>
        <p:nvGraphicFramePr>
          <p:cNvPr id="3" name="Tabel 2"/>
          <p:cNvGraphicFramePr>
            <a:graphicFrameLocks noGrp="1"/>
          </p:cNvGraphicFramePr>
          <p:nvPr>
            <p:extLst>
              <p:ext uri="{D42A27DB-BD31-4B8C-83A1-F6EECF244321}">
                <p14:modId xmlns:p14="http://schemas.microsoft.com/office/powerpoint/2010/main" val="1755517469"/>
              </p:ext>
            </p:extLst>
          </p:nvPr>
        </p:nvGraphicFramePr>
        <p:xfrm>
          <a:off x="179512" y="2276872"/>
          <a:ext cx="8928992" cy="370840"/>
        </p:xfrm>
        <a:graphic>
          <a:graphicData uri="http://schemas.openxmlformats.org/drawingml/2006/table">
            <a:tbl>
              <a:tblPr firstRow="1" bandRow="1">
                <a:tableStyleId>{D7AC3CCA-C797-4891-BE02-D94E43425B78}</a:tableStyleId>
              </a:tblPr>
              <a:tblGrid>
                <a:gridCol w="4464496"/>
                <a:gridCol w="4464496"/>
              </a:tblGrid>
              <a:tr h="370840">
                <a:tc>
                  <a:txBody>
                    <a:bodyPr/>
                    <a:lstStyle/>
                    <a:p>
                      <a:r>
                        <a:rPr lang="el-GR" b="0" dirty="0" err="1" smtClean="0"/>
                        <a:t>Βακτηριοστατικό</a:t>
                      </a:r>
                      <a:endParaRPr lang="en-GB" b="0" dirty="0"/>
                    </a:p>
                  </a:txBody>
                  <a:tcPr/>
                </a:tc>
                <a:tc>
                  <a:txBody>
                    <a:bodyPr/>
                    <a:lstStyle/>
                    <a:p>
                      <a:r>
                        <a:rPr lang="el-GR" b="0" dirty="0" smtClean="0"/>
                        <a:t>Βακτηριοκτόνο</a:t>
                      </a:r>
                      <a:endParaRPr lang="en-GB" b="0" dirty="0"/>
                    </a:p>
                  </a:txBody>
                  <a:tcPr/>
                </a:tc>
              </a:tr>
            </a:tbl>
          </a:graphicData>
        </a:graphic>
      </p:graphicFrame>
    </p:spTree>
    <p:extLst>
      <p:ext uri="{BB962C8B-B14F-4D97-AF65-F5344CB8AC3E}">
        <p14:creationId xmlns:p14="http://schemas.microsoft.com/office/powerpoint/2010/main" val="95883357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1000"/>
                                        <p:tgtEl>
                                          <p:spTgt spid="19"/>
                                        </p:tgtEl>
                                      </p:cBhvr>
                                    </p:animEffect>
                                    <p:anim calcmode="lin" valueType="num">
                                      <p:cBhvr>
                                        <p:cTn id="15" dur="1000" fill="hold"/>
                                        <p:tgtEl>
                                          <p:spTgt spid="19"/>
                                        </p:tgtEl>
                                        <p:attrNameLst>
                                          <p:attrName>ppt_x</p:attrName>
                                        </p:attrNameLst>
                                      </p:cBhvr>
                                      <p:tavLst>
                                        <p:tav tm="0">
                                          <p:val>
                                            <p:strVal val="#ppt_x"/>
                                          </p:val>
                                        </p:tav>
                                        <p:tav tm="100000">
                                          <p:val>
                                            <p:strVal val="#ppt_x"/>
                                          </p:val>
                                        </p:tav>
                                      </p:tavLst>
                                    </p:anim>
                                    <p:anim calcmode="lin" valueType="num">
                                      <p:cBhvr>
                                        <p:cTn id="16"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l-GR" sz="2600" b="1" dirty="0" smtClean="0">
                <a:solidFill>
                  <a:srgbClr val="333399"/>
                </a:solidFill>
                <a:effectLst>
                  <a:outerShdw blurRad="38100" dist="38100" dir="2700000" algn="tl">
                    <a:srgbClr val="000000">
                      <a:alpha val="43137"/>
                    </a:srgbClr>
                  </a:outerShdw>
                </a:effectLst>
                <a:latin typeface="Candara" panose="020E0502030303020204" pitchFamily="34" charset="0"/>
              </a:rPr>
              <a:t>Εισαγωγή</a:t>
            </a:r>
            <a:endParaRPr lang="en-GB" sz="2600" b="1" dirty="0">
              <a:solidFill>
                <a:srgbClr val="333399"/>
              </a:solidFill>
              <a:effectLst>
                <a:outerShdw blurRad="38100" dist="38100" dir="2700000" algn="tl">
                  <a:srgbClr val="000000">
                    <a:alpha val="43137"/>
                  </a:srgbClr>
                </a:outerShdw>
              </a:effectLst>
              <a:latin typeface="Candara" panose="020E0502030303020204" pitchFamily="34" charset="0"/>
            </a:endParaRPr>
          </a:p>
        </p:txBody>
      </p:sp>
      <p:sp>
        <p:nvSpPr>
          <p:cNvPr id="3" name="Tijdelijke aanduiding voor inhoud 2"/>
          <p:cNvSpPr>
            <a:spLocks noGrp="1"/>
          </p:cNvSpPr>
          <p:nvPr>
            <p:ph idx="1"/>
          </p:nvPr>
        </p:nvSpPr>
        <p:spPr/>
        <p:txBody>
          <a:bodyPr/>
          <a:lstStyle/>
          <a:p>
            <a:endParaRPr lang="nl-NL" dirty="0" smtClean="0"/>
          </a:p>
          <a:p>
            <a:endParaRPr lang="nl-NL" dirty="0"/>
          </a:p>
          <a:p>
            <a:endParaRPr lang="nl-NL" dirty="0" smtClean="0"/>
          </a:p>
          <a:p>
            <a:r>
              <a:rPr lang="nl-NL" dirty="0" smtClean="0"/>
              <a:t>Productfoto’s</a:t>
            </a:r>
            <a:endParaRPr lang="nl-NL" dirty="0"/>
          </a:p>
          <a:p>
            <a:endParaRPr lang="nl-NL" dirty="0" smtClean="0"/>
          </a:p>
          <a:p>
            <a:endParaRPr lang="nl-NL" dirty="0"/>
          </a:p>
          <a:p>
            <a:endParaRPr lang="en-GB" dirty="0"/>
          </a:p>
        </p:txBody>
      </p:sp>
      <p:graphicFrame>
        <p:nvGraphicFramePr>
          <p:cNvPr id="4" name="Tabel 3"/>
          <p:cNvGraphicFramePr>
            <a:graphicFrameLocks noGrp="1"/>
          </p:cNvGraphicFramePr>
          <p:nvPr>
            <p:extLst>
              <p:ext uri="{D42A27DB-BD31-4B8C-83A1-F6EECF244321}">
                <p14:modId xmlns:p14="http://schemas.microsoft.com/office/powerpoint/2010/main" val="2951617040"/>
              </p:ext>
            </p:extLst>
          </p:nvPr>
        </p:nvGraphicFramePr>
        <p:xfrm>
          <a:off x="179512" y="1052736"/>
          <a:ext cx="8856984" cy="447824"/>
        </p:xfrm>
        <a:graphic>
          <a:graphicData uri="http://schemas.openxmlformats.org/drawingml/2006/table">
            <a:tbl>
              <a:tblPr firstRow="1" bandRow="1">
                <a:tableStyleId>{5C22544A-7EE6-4342-B048-85BDC9FD1C3A}</a:tableStyleId>
              </a:tblPr>
              <a:tblGrid>
                <a:gridCol w="4392488"/>
                <a:gridCol w="4464496"/>
              </a:tblGrid>
              <a:tr h="44782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2000" b="1" i="0" u="none" strike="noStrike" kern="1200" cap="none" spc="0" normalizeH="0" baseline="0" noProof="0" dirty="0" err="1" smtClean="0">
                          <a:ln>
                            <a:noFill/>
                          </a:ln>
                          <a:solidFill>
                            <a:srgbClr val="333399"/>
                          </a:solidFill>
                          <a:effectLst/>
                          <a:uLnTx/>
                          <a:uFillTx/>
                          <a:latin typeface="+mn-lt"/>
                          <a:ea typeface="+mn-ea"/>
                          <a:cs typeface="+mn-cs"/>
                        </a:rPr>
                        <a:t>Doxylin</a:t>
                      </a:r>
                      <a:r>
                        <a:rPr kumimoji="0" lang="nl-NL" sz="2000" b="1" i="0" u="none" strike="noStrike" kern="1200" cap="none" spc="0" normalizeH="0" baseline="30000" noProof="0" dirty="0" smtClean="0">
                          <a:ln>
                            <a:noFill/>
                          </a:ln>
                          <a:solidFill>
                            <a:srgbClr val="333399"/>
                          </a:solidFill>
                          <a:effectLst/>
                          <a:uLnTx/>
                          <a:uFillTx/>
                          <a:latin typeface="+mn-lt"/>
                          <a:ea typeface="+mn-ea"/>
                          <a:cs typeface="+mn-cs"/>
                        </a:rPr>
                        <a:t>®</a:t>
                      </a:r>
                      <a:r>
                        <a:rPr kumimoji="0" lang="nl-NL" sz="2000" b="1" i="0" u="none" strike="noStrike" kern="1200" cap="none" spc="0" normalizeH="0" baseline="0" noProof="0" dirty="0" smtClean="0">
                          <a:ln>
                            <a:noFill/>
                          </a:ln>
                          <a:solidFill>
                            <a:srgbClr val="333399"/>
                          </a:solidFill>
                          <a:effectLst/>
                          <a:uLnTx/>
                          <a:uFillTx/>
                          <a:latin typeface="+mn-lt"/>
                          <a:ea typeface="+mn-ea"/>
                          <a:cs typeface="+mn-cs"/>
                        </a:rPr>
                        <a:t> 100%</a:t>
                      </a:r>
                      <a:endParaRPr kumimoji="0" lang="en-GB" sz="2000" b="1" i="0" u="none" strike="noStrike" kern="1200" cap="none" spc="0" normalizeH="0" baseline="0" noProof="0" dirty="0" smtClean="0">
                        <a:ln>
                          <a:noFill/>
                        </a:ln>
                        <a:solidFill>
                          <a:srgbClr val="333399"/>
                        </a:solidFill>
                        <a:effectLst/>
                        <a:uLnTx/>
                        <a:uFillTx/>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2000" b="1" i="0" u="none" strike="noStrike" kern="1200" cap="none" spc="0" normalizeH="0" baseline="0" noProof="0" dirty="0" smtClean="0">
                          <a:ln>
                            <a:noFill/>
                          </a:ln>
                          <a:solidFill>
                            <a:srgbClr val="333399"/>
                          </a:solidFill>
                          <a:effectLst/>
                          <a:uLnTx/>
                          <a:uFillTx/>
                          <a:latin typeface="+mn-lt"/>
                          <a:ea typeface="+mn-ea"/>
                          <a:cs typeface="+mn-cs"/>
                        </a:rPr>
                        <a:t>Amoxy Active</a:t>
                      </a:r>
                      <a:r>
                        <a:rPr kumimoji="0" lang="nl-NL" sz="2000" b="1" i="0" u="none" strike="noStrike" kern="1200" cap="none" spc="0" normalizeH="0" baseline="30000" noProof="0" dirty="0" smtClean="0">
                          <a:ln>
                            <a:noFill/>
                          </a:ln>
                          <a:solidFill>
                            <a:srgbClr val="333399"/>
                          </a:solidFill>
                          <a:effectLst/>
                          <a:uLnTx/>
                          <a:uFillTx/>
                          <a:latin typeface="+mn-lt"/>
                          <a:ea typeface="+mn-ea"/>
                          <a:cs typeface="+mn-cs"/>
                        </a:rPr>
                        <a:t>®</a:t>
                      </a:r>
                      <a:r>
                        <a:rPr kumimoji="0" lang="nl-NL" sz="2000" b="1" i="0" u="none" strike="noStrike" kern="1200" cap="none" spc="0" normalizeH="0" baseline="0" noProof="0" dirty="0" smtClean="0">
                          <a:ln>
                            <a:noFill/>
                          </a:ln>
                          <a:solidFill>
                            <a:srgbClr val="333399"/>
                          </a:solidFill>
                          <a:effectLst/>
                          <a:uLnTx/>
                          <a:uFillTx/>
                          <a:latin typeface="+mn-lt"/>
                          <a:ea typeface="+mn-ea"/>
                          <a:cs typeface="+mn-cs"/>
                        </a:rPr>
                        <a:t> </a:t>
                      </a:r>
                      <a:r>
                        <a:rPr kumimoji="0" lang="el-GR" sz="2000" b="1" i="0" u="none" strike="noStrike" kern="1200" cap="none" spc="0" normalizeH="0" baseline="0" noProof="0" dirty="0" smtClean="0">
                          <a:ln>
                            <a:noFill/>
                          </a:ln>
                          <a:solidFill>
                            <a:srgbClr val="333399"/>
                          </a:solidFill>
                          <a:effectLst/>
                          <a:uLnTx/>
                          <a:uFillTx/>
                          <a:latin typeface="+mn-lt"/>
                          <a:ea typeface="+mn-ea"/>
                          <a:cs typeface="+mn-cs"/>
                        </a:rPr>
                        <a:t>80%</a:t>
                      </a:r>
                      <a:endParaRPr kumimoji="0" lang="en-GB" sz="2000" b="1" i="0" u="none" strike="noStrike" kern="1200" cap="none" spc="0" normalizeH="0" baseline="0" noProof="0" dirty="0" smtClean="0">
                        <a:ln>
                          <a:noFill/>
                        </a:ln>
                        <a:solidFill>
                          <a:srgbClr val="333399"/>
                        </a:solidFill>
                        <a:effectLst/>
                        <a:uLnTx/>
                        <a:uFillTx/>
                        <a:latin typeface="+mn-lt"/>
                        <a:ea typeface="+mn-ea"/>
                        <a:cs typeface="+mn-cs"/>
                      </a:endParaRPr>
                    </a:p>
                  </a:txBody>
                  <a:tcPr/>
                </a:tc>
              </a:tr>
            </a:tbl>
          </a:graphicData>
        </a:graphic>
      </p:graphicFrame>
      <p:pic>
        <p:nvPicPr>
          <p:cNvPr id="5" name="Afbeelding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16016" y="1988840"/>
            <a:ext cx="4283968" cy="3320988"/>
          </a:xfrm>
          <a:prstGeom prst="rect">
            <a:avLst/>
          </a:prstGeom>
        </p:spPr>
      </p:pic>
      <p:pic>
        <p:nvPicPr>
          <p:cNvPr id="6" name="Afbeelding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988840"/>
            <a:ext cx="4788024" cy="3320988"/>
          </a:xfrm>
          <a:prstGeom prst="rect">
            <a:avLst/>
          </a:prstGeom>
        </p:spPr>
      </p:pic>
    </p:spTree>
    <p:extLst>
      <p:ext uri="{BB962C8B-B14F-4D97-AF65-F5344CB8AC3E}">
        <p14:creationId xmlns:p14="http://schemas.microsoft.com/office/powerpoint/2010/main" val="1186812532"/>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l-GR" sz="2600" b="1" dirty="0" smtClean="0">
                <a:solidFill>
                  <a:srgbClr val="333399"/>
                </a:solidFill>
                <a:effectLst>
                  <a:outerShdw blurRad="38100" dist="38100" dir="2700000" algn="tl">
                    <a:srgbClr val="000000">
                      <a:alpha val="43137"/>
                    </a:srgbClr>
                  </a:outerShdw>
                </a:effectLst>
                <a:latin typeface="Candara" panose="020E0502030303020204" pitchFamily="34" charset="0"/>
              </a:rPr>
              <a:t>Αγωγή μέσω του πόσιμου νερού</a:t>
            </a:r>
            <a:endParaRPr lang="en-GB" sz="2600" b="1" dirty="0">
              <a:solidFill>
                <a:srgbClr val="333399"/>
              </a:solidFill>
              <a:effectLst>
                <a:outerShdw blurRad="38100" dist="38100" dir="2700000" algn="tl">
                  <a:srgbClr val="000000">
                    <a:alpha val="43137"/>
                  </a:srgbClr>
                </a:outerShdw>
              </a:effectLst>
              <a:latin typeface="Candara" panose="020E0502030303020204" pitchFamily="34" charset="0"/>
            </a:endParaRPr>
          </a:p>
        </p:txBody>
      </p:sp>
      <p:sp>
        <p:nvSpPr>
          <p:cNvPr id="3" name="Tijdelijke aanduiding voor inhoud 2"/>
          <p:cNvSpPr>
            <a:spLocks noGrp="1"/>
          </p:cNvSpPr>
          <p:nvPr>
            <p:ph idx="1"/>
          </p:nvPr>
        </p:nvSpPr>
        <p:spPr/>
        <p:txBody>
          <a:bodyPr/>
          <a:lstStyle/>
          <a:p>
            <a:pPr>
              <a:buFont typeface="+mj-lt"/>
              <a:buAutoNum type="arabicPeriod"/>
            </a:pPr>
            <a:endParaRPr lang="nl-NL" dirty="0" smtClean="0"/>
          </a:p>
          <a:p>
            <a:pPr>
              <a:buFont typeface="+mj-lt"/>
              <a:buAutoNum type="arabicPeriod"/>
            </a:pPr>
            <a:r>
              <a:rPr lang="el-GR" dirty="0" smtClean="0"/>
              <a:t>Διαλυτότητα</a:t>
            </a:r>
            <a:endParaRPr lang="nl-NL" dirty="0" smtClean="0"/>
          </a:p>
          <a:p>
            <a:pPr>
              <a:buFont typeface="+mj-lt"/>
              <a:buAutoNum type="arabicPeriod"/>
            </a:pPr>
            <a:r>
              <a:rPr lang="el-GR" dirty="0" smtClean="0"/>
              <a:t>Σταθερότητα</a:t>
            </a:r>
            <a:endParaRPr lang="nl-NL" dirty="0" smtClean="0"/>
          </a:p>
          <a:p>
            <a:pPr>
              <a:buFont typeface="+mj-lt"/>
              <a:buAutoNum type="arabicPeriod"/>
            </a:pPr>
            <a:r>
              <a:rPr lang="el-GR" dirty="0" smtClean="0"/>
              <a:t>Μέθοδος χορήγησης</a:t>
            </a:r>
            <a:endParaRPr lang="nl-NL" dirty="0" smtClean="0"/>
          </a:p>
          <a:p>
            <a:pPr lvl="1"/>
            <a:r>
              <a:rPr lang="nl-NL" dirty="0" smtClean="0"/>
              <a:t>(</a:t>
            </a:r>
            <a:r>
              <a:rPr lang="el-GR" dirty="0" smtClean="0"/>
              <a:t>διαλυμένο</a:t>
            </a:r>
            <a:r>
              <a:rPr lang="nl-NL" dirty="0" smtClean="0"/>
              <a:t>) </a:t>
            </a:r>
            <a:r>
              <a:rPr lang="el-GR" b="1" dirty="0" smtClean="0"/>
              <a:t>τελικό διάλυμα</a:t>
            </a:r>
            <a:r>
              <a:rPr lang="nl-NL" b="1" dirty="0" smtClean="0"/>
              <a:t> </a:t>
            </a:r>
            <a:r>
              <a:rPr lang="el-GR" dirty="0" smtClean="0"/>
              <a:t>σε</a:t>
            </a:r>
            <a:r>
              <a:rPr lang="nl-NL" dirty="0" smtClean="0"/>
              <a:t> </a:t>
            </a:r>
            <a:r>
              <a:rPr lang="el-GR" b="1" dirty="0" smtClean="0"/>
              <a:t>δεξαμενή νερού</a:t>
            </a:r>
            <a:endParaRPr lang="nl-NL" b="1" dirty="0" smtClean="0"/>
          </a:p>
          <a:p>
            <a:pPr lvl="1"/>
            <a:r>
              <a:rPr lang="nl-NL" dirty="0" smtClean="0"/>
              <a:t>(</a:t>
            </a:r>
            <a:r>
              <a:rPr lang="el-GR" dirty="0" smtClean="0"/>
              <a:t>συμπυκνωμένο</a:t>
            </a:r>
            <a:r>
              <a:rPr lang="nl-NL" dirty="0" smtClean="0"/>
              <a:t>) </a:t>
            </a:r>
            <a:r>
              <a:rPr lang="el-GR" b="1" dirty="0" smtClean="0"/>
              <a:t>προ</a:t>
            </a:r>
            <a:r>
              <a:rPr lang="nl-NL" b="1" dirty="0" smtClean="0"/>
              <a:t>-</a:t>
            </a:r>
            <a:r>
              <a:rPr lang="el-GR" b="1" dirty="0" smtClean="0"/>
              <a:t>διάλυμα</a:t>
            </a:r>
            <a:r>
              <a:rPr lang="nl-NL" b="1" dirty="0" smtClean="0"/>
              <a:t> </a:t>
            </a:r>
            <a:r>
              <a:rPr lang="nl-NL" dirty="0" smtClean="0">
                <a:sym typeface="Wingdings" panose="05000000000000000000" pitchFamily="2" charset="2"/>
              </a:rPr>
              <a:t> </a:t>
            </a:r>
            <a:r>
              <a:rPr lang="el-GR" b="1" dirty="0" smtClean="0">
                <a:sym typeface="Wingdings" panose="05000000000000000000" pitchFamily="2" charset="2"/>
              </a:rPr>
              <a:t>δοσομετρητής</a:t>
            </a:r>
            <a:r>
              <a:rPr lang="nl-NL" dirty="0" smtClean="0">
                <a:sym typeface="Wingdings" panose="05000000000000000000" pitchFamily="2" charset="2"/>
              </a:rPr>
              <a:t>  </a:t>
            </a:r>
          </a:p>
          <a:p>
            <a:pPr marL="457200" lvl="1" indent="0">
              <a:buNone/>
            </a:pPr>
            <a:r>
              <a:rPr lang="el-GR" dirty="0" smtClean="0">
                <a:sym typeface="Wingdings" panose="05000000000000000000" pitchFamily="2" charset="2"/>
              </a:rPr>
              <a:t>    </a:t>
            </a:r>
            <a:r>
              <a:rPr lang="nl-NL" dirty="0" smtClean="0">
                <a:sym typeface="Wingdings" panose="05000000000000000000" pitchFamily="2" charset="2"/>
              </a:rPr>
              <a:t>(</a:t>
            </a:r>
            <a:r>
              <a:rPr lang="el-GR" dirty="0" smtClean="0">
                <a:sym typeface="Wingdings" panose="05000000000000000000" pitchFamily="2" charset="2"/>
              </a:rPr>
              <a:t>διαλυμένο</a:t>
            </a:r>
            <a:r>
              <a:rPr lang="nl-NL" dirty="0" smtClean="0">
                <a:sym typeface="Wingdings" panose="05000000000000000000" pitchFamily="2" charset="2"/>
              </a:rPr>
              <a:t>) </a:t>
            </a:r>
            <a:r>
              <a:rPr lang="el-GR" b="1" dirty="0" smtClean="0">
                <a:sym typeface="Wingdings" panose="05000000000000000000" pitchFamily="2" charset="2"/>
              </a:rPr>
              <a:t>τελικό διάλυμα</a:t>
            </a:r>
            <a:endParaRPr lang="en-GB" b="1" dirty="0"/>
          </a:p>
        </p:txBody>
      </p:sp>
    </p:spTree>
    <p:extLst>
      <p:ext uri="{BB962C8B-B14F-4D97-AF65-F5344CB8AC3E}">
        <p14:creationId xmlns:p14="http://schemas.microsoft.com/office/powerpoint/2010/main" val="2588883959"/>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l-GR" sz="2600" b="1" dirty="0">
                <a:solidFill>
                  <a:srgbClr val="333399"/>
                </a:solidFill>
                <a:effectLst>
                  <a:outerShdw blurRad="38100" dist="38100" dir="2700000" algn="tl">
                    <a:srgbClr val="000000">
                      <a:alpha val="43137"/>
                    </a:srgbClr>
                  </a:outerShdw>
                </a:effectLst>
                <a:latin typeface="Candara" panose="020E0502030303020204" pitchFamily="34" charset="0"/>
              </a:rPr>
              <a:t>Αγωγή μέσω του πόσιμου νερού</a:t>
            </a:r>
            <a:endParaRPr lang="en-GB" dirty="0"/>
          </a:p>
        </p:txBody>
      </p:sp>
      <p:pic>
        <p:nvPicPr>
          <p:cNvPr id="11" name="Tijdelijke aanduiding voor inhoud 10"/>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34619" y="832839"/>
            <a:ext cx="6840760" cy="5904656"/>
          </a:xfrm>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00192" y="2924944"/>
            <a:ext cx="2704455" cy="37851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Afbeelding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00109" y="908720"/>
            <a:ext cx="709781" cy="492306"/>
          </a:xfrm>
          <a:prstGeom prst="rect">
            <a:avLst/>
          </a:prstGeom>
        </p:spPr>
      </p:pic>
      <p:pic>
        <p:nvPicPr>
          <p:cNvPr id="6" name="Afbeelding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71800" y="6093296"/>
            <a:ext cx="709781" cy="492306"/>
          </a:xfrm>
          <a:prstGeom prst="rect">
            <a:avLst/>
          </a:prstGeom>
        </p:spPr>
      </p:pic>
      <p:sp>
        <p:nvSpPr>
          <p:cNvPr id="7" name="U-vormige pijl 6"/>
          <p:cNvSpPr/>
          <p:nvPr/>
        </p:nvSpPr>
        <p:spPr>
          <a:xfrm flipH="1">
            <a:off x="2339750" y="5589240"/>
            <a:ext cx="743343" cy="432048"/>
          </a:xfrm>
          <a:prstGeom prst="uturnArrow">
            <a:avLst>
              <a:gd name="adj1" fmla="val 10119"/>
              <a:gd name="adj2" fmla="val 25000"/>
              <a:gd name="adj3" fmla="val 25000"/>
              <a:gd name="adj4" fmla="val 43750"/>
              <a:gd name="adj5" fmla="val 7720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 name="Gebogen pijl 7"/>
          <p:cNvSpPr/>
          <p:nvPr/>
        </p:nvSpPr>
        <p:spPr>
          <a:xfrm rot="5400000" flipV="1">
            <a:off x="3132204" y="938489"/>
            <a:ext cx="246153" cy="678923"/>
          </a:xfrm>
          <a:prstGeom prst="bentArrow">
            <a:avLst>
              <a:gd name="adj1" fmla="val 25000"/>
              <a:gd name="adj2" fmla="val 23597"/>
              <a:gd name="adj3" fmla="val 25000"/>
              <a:gd name="adj4" fmla="val 4375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 name="Tekstvak 8"/>
          <p:cNvSpPr txBox="1"/>
          <p:nvPr/>
        </p:nvSpPr>
        <p:spPr>
          <a:xfrm>
            <a:off x="3594742" y="1628825"/>
            <a:ext cx="1265290" cy="276999"/>
          </a:xfrm>
          <a:prstGeom prst="rect">
            <a:avLst/>
          </a:prstGeom>
          <a:noFill/>
        </p:spPr>
        <p:txBody>
          <a:bodyPr wrap="square" rtlCol="0">
            <a:spAutoFit/>
          </a:bodyPr>
          <a:lstStyle/>
          <a:p>
            <a:r>
              <a:rPr lang="el-GR" sz="1200" b="1" dirty="0" smtClean="0">
                <a:solidFill>
                  <a:srgbClr val="333399"/>
                </a:solidFill>
              </a:rPr>
              <a:t>Τελικό διάλυμα</a:t>
            </a:r>
            <a:endParaRPr lang="en-GB" sz="1200" b="1" dirty="0">
              <a:solidFill>
                <a:srgbClr val="333399"/>
              </a:solidFill>
            </a:endParaRPr>
          </a:p>
        </p:txBody>
      </p:sp>
      <p:sp>
        <p:nvSpPr>
          <p:cNvPr id="12" name="Tekstvak 11"/>
          <p:cNvSpPr txBox="1"/>
          <p:nvPr/>
        </p:nvSpPr>
        <p:spPr>
          <a:xfrm>
            <a:off x="3126690" y="2924944"/>
            <a:ext cx="1283199" cy="276999"/>
          </a:xfrm>
          <a:prstGeom prst="rect">
            <a:avLst/>
          </a:prstGeom>
          <a:noFill/>
        </p:spPr>
        <p:txBody>
          <a:bodyPr wrap="square" rtlCol="0">
            <a:spAutoFit/>
          </a:bodyPr>
          <a:lstStyle/>
          <a:p>
            <a:r>
              <a:rPr lang="el-GR" sz="1200" b="1" dirty="0">
                <a:solidFill>
                  <a:srgbClr val="333399"/>
                </a:solidFill>
              </a:rPr>
              <a:t>Τελικό διάλυμα</a:t>
            </a:r>
            <a:endParaRPr lang="en-GB" sz="1200" b="1" dirty="0">
              <a:solidFill>
                <a:srgbClr val="333399"/>
              </a:solidFill>
            </a:endParaRPr>
          </a:p>
        </p:txBody>
      </p:sp>
      <p:sp>
        <p:nvSpPr>
          <p:cNvPr id="13" name="Tekstvak 12"/>
          <p:cNvSpPr txBox="1"/>
          <p:nvPr/>
        </p:nvSpPr>
        <p:spPr>
          <a:xfrm>
            <a:off x="3083094" y="4941168"/>
            <a:ext cx="1326796" cy="276999"/>
          </a:xfrm>
          <a:prstGeom prst="rect">
            <a:avLst/>
          </a:prstGeom>
          <a:noFill/>
        </p:spPr>
        <p:txBody>
          <a:bodyPr wrap="square" rtlCol="0">
            <a:spAutoFit/>
          </a:bodyPr>
          <a:lstStyle/>
          <a:p>
            <a:pPr lvl="0"/>
            <a:r>
              <a:rPr lang="el-GR" sz="1200" b="1" dirty="0">
                <a:solidFill>
                  <a:srgbClr val="333399"/>
                </a:solidFill>
              </a:rPr>
              <a:t>Τελικό διάλυμα</a:t>
            </a:r>
            <a:endParaRPr lang="en-GB" sz="1200" b="1" dirty="0">
              <a:solidFill>
                <a:srgbClr val="333399"/>
              </a:solidFill>
            </a:endParaRPr>
          </a:p>
        </p:txBody>
      </p:sp>
      <p:sp>
        <p:nvSpPr>
          <p:cNvPr id="14" name="Tekstvak 13"/>
          <p:cNvSpPr txBox="1"/>
          <p:nvPr/>
        </p:nvSpPr>
        <p:spPr>
          <a:xfrm>
            <a:off x="973374" y="5954795"/>
            <a:ext cx="1078347" cy="276999"/>
          </a:xfrm>
          <a:prstGeom prst="rect">
            <a:avLst/>
          </a:prstGeom>
          <a:noFill/>
        </p:spPr>
        <p:txBody>
          <a:bodyPr wrap="square" rtlCol="0">
            <a:spAutoFit/>
          </a:bodyPr>
          <a:lstStyle/>
          <a:p>
            <a:r>
              <a:rPr lang="el-GR" sz="1200" b="1" dirty="0" smtClean="0">
                <a:solidFill>
                  <a:srgbClr val="333399"/>
                </a:solidFill>
              </a:rPr>
              <a:t>Προ-διάλυμα</a:t>
            </a:r>
            <a:endParaRPr lang="en-GB" sz="1200" b="1" dirty="0">
              <a:solidFill>
                <a:srgbClr val="333399"/>
              </a:solidFill>
            </a:endParaRPr>
          </a:p>
        </p:txBody>
      </p:sp>
      <p:sp>
        <p:nvSpPr>
          <p:cNvPr id="10" name="Tekstvak 9"/>
          <p:cNvSpPr txBox="1"/>
          <p:nvPr/>
        </p:nvSpPr>
        <p:spPr>
          <a:xfrm>
            <a:off x="217290" y="1905824"/>
            <a:ext cx="1512168" cy="461665"/>
          </a:xfrm>
          <a:prstGeom prst="rect">
            <a:avLst/>
          </a:prstGeom>
          <a:noFill/>
        </p:spPr>
        <p:txBody>
          <a:bodyPr wrap="square" rtlCol="0">
            <a:spAutoFit/>
          </a:bodyPr>
          <a:lstStyle/>
          <a:p>
            <a:r>
              <a:rPr lang="el-GR" b="1" u="sng" dirty="0" smtClean="0">
                <a:solidFill>
                  <a:srgbClr val="333399"/>
                </a:solidFill>
              </a:rPr>
              <a:t>Δεξαμενή</a:t>
            </a:r>
            <a:endParaRPr lang="en-GB" b="1" u="sng" dirty="0">
              <a:solidFill>
                <a:srgbClr val="333399"/>
              </a:solidFill>
            </a:endParaRPr>
          </a:p>
        </p:txBody>
      </p:sp>
      <p:sp>
        <p:nvSpPr>
          <p:cNvPr id="16" name="Tekstvak 15"/>
          <p:cNvSpPr txBox="1"/>
          <p:nvPr/>
        </p:nvSpPr>
        <p:spPr>
          <a:xfrm>
            <a:off x="107503" y="4586689"/>
            <a:ext cx="2088233" cy="461665"/>
          </a:xfrm>
          <a:prstGeom prst="rect">
            <a:avLst/>
          </a:prstGeom>
          <a:noFill/>
        </p:spPr>
        <p:txBody>
          <a:bodyPr wrap="square" rtlCol="0">
            <a:spAutoFit/>
          </a:bodyPr>
          <a:lstStyle/>
          <a:p>
            <a:r>
              <a:rPr lang="el-GR" b="1" u="sng" dirty="0" smtClean="0">
                <a:solidFill>
                  <a:srgbClr val="333399"/>
                </a:solidFill>
              </a:rPr>
              <a:t>Δοσομετρητής</a:t>
            </a:r>
            <a:endParaRPr lang="en-GB" b="1" u="sng" dirty="0">
              <a:solidFill>
                <a:srgbClr val="333399"/>
              </a:solidFill>
            </a:endParaRPr>
          </a:p>
        </p:txBody>
      </p:sp>
    </p:spTree>
    <p:extLst>
      <p:ext uri="{BB962C8B-B14F-4D97-AF65-F5344CB8AC3E}">
        <p14:creationId xmlns:p14="http://schemas.microsoft.com/office/powerpoint/2010/main" val="3332709977"/>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80392" y="332656"/>
            <a:ext cx="7011888" cy="381000"/>
          </a:xfrm>
        </p:spPr>
        <p:txBody>
          <a:bodyPr/>
          <a:lstStyle/>
          <a:p>
            <a:pPr>
              <a:defRPr/>
            </a:pPr>
            <a:r>
              <a:rPr lang="el-GR" sz="2600" b="1" dirty="0">
                <a:solidFill>
                  <a:srgbClr val="333399"/>
                </a:solidFill>
                <a:effectLst>
                  <a:outerShdw blurRad="38100" dist="38100" dir="2700000" algn="tl">
                    <a:srgbClr val="000000">
                      <a:alpha val="43137"/>
                    </a:srgbClr>
                  </a:outerShdw>
                </a:effectLst>
                <a:latin typeface="Candara" panose="020E0502030303020204" pitchFamily="34" charset="0"/>
              </a:rPr>
              <a:t>Αγωγή μέσω του πόσιμου νερού</a:t>
            </a:r>
            <a:r>
              <a:rPr lang="en-GB" sz="2600" b="1" dirty="0" smtClean="0">
                <a:solidFill>
                  <a:srgbClr val="333399"/>
                </a:solidFill>
                <a:effectLst>
                  <a:outerShdw blurRad="38100" dist="38100" dir="2700000" algn="tl">
                    <a:srgbClr val="C0C0C0"/>
                  </a:outerShdw>
                </a:effectLst>
                <a:latin typeface="Candara" pitchFamily="34" charset="0"/>
              </a:rPr>
              <a:t> – </a:t>
            </a:r>
            <a:r>
              <a:rPr lang="el-GR" sz="2600" b="1" dirty="0" smtClean="0">
                <a:solidFill>
                  <a:srgbClr val="333399"/>
                </a:solidFill>
                <a:effectLst>
                  <a:outerShdw blurRad="38100" dist="38100" dir="2700000" algn="tl">
                    <a:srgbClr val="C0C0C0"/>
                  </a:outerShdw>
                </a:effectLst>
                <a:latin typeface="Candara" pitchFamily="34" charset="0"/>
              </a:rPr>
              <a:t>Διαλυτότητα</a:t>
            </a:r>
            <a:endParaRPr lang="en-GB" sz="2600" b="1" dirty="0" smtClean="0">
              <a:solidFill>
                <a:srgbClr val="333399"/>
              </a:solidFill>
              <a:effectLst>
                <a:outerShdw blurRad="38100" dist="38100" dir="2700000" algn="tl">
                  <a:srgbClr val="C0C0C0"/>
                </a:outerShdw>
              </a:effectLst>
              <a:latin typeface="Candara" pitchFamily="34" charset="0"/>
            </a:endParaRPr>
          </a:p>
        </p:txBody>
      </p:sp>
      <p:graphicFrame>
        <p:nvGraphicFramePr>
          <p:cNvPr id="15" name="Tijdelijke aanduiding voor inhoud 14"/>
          <p:cNvGraphicFramePr>
            <a:graphicFrameLocks noGrp="1"/>
          </p:cNvGraphicFramePr>
          <p:nvPr>
            <p:ph idx="1"/>
            <p:extLst>
              <p:ext uri="{D42A27DB-BD31-4B8C-83A1-F6EECF244321}">
                <p14:modId xmlns:p14="http://schemas.microsoft.com/office/powerpoint/2010/main" val="136299515"/>
              </p:ext>
            </p:extLst>
          </p:nvPr>
        </p:nvGraphicFramePr>
        <p:xfrm>
          <a:off x="179512" y="836712"/>
          <a:ext cx="8856984" cy="396240"/>
        </p:xfrm>
        <a:graphic>
          <a:graphicData uri="http://schemas.openxmlformats.org/drawingml/2006/table">
            <a:tbl>
              <a:tblPr firstRow="1" bandRow="1">
                <a:tableStyleId>{5C22544A-7EE6-4342-B048-85BDC9FD1C3A}</a:tableStyleId>
              </a:tblPr>
              <a:tblGrid>
                <a:gridCol w="4392488"/>
                <a:gridCol w="4464496"/>
              </a:tblGrid>
              <a:tr h="307869">
                <a:tc>
                  <a:txBody>
                    <a:bodyPr/>
                    <a:lstStyle/>
                    <a:p>
                      <a:r>
                        <a:rPr lang="nl-NL" sz="2000" dirty="0" err="1" smtClean="0">
                          <a:solidFill>
                            <a:srgbClr val="333399"/>
                          </a:solidFill>
                        </a:rPr>
                        <a:t>Doxylin</a:t>
                      </a:r>
                      <a:r>
                        <a:rPr lang="nl-NL" sz="2000" baseline="30000" dirty="0" smtClean="0">
                          <a:solidFill>
                            <a:srgbClr val="333399"/>
                          </a:solidFill>
                        </a:rPr>
                        <a:t>®</a:t>
                      </a:r>
                      <a:r>
                        <a:rPr lang="nl-NL" sz="2000" dirty="0" smtClean="0">
                          <a:solidFill>
                            <a:srgbClr val="333399"/>
                          </a:solidFill>
                        </a:rPr>
                        <a:t> 100%</a:t>
                      </a:r>
                      <a:endParaRPr lang="en-GB" sz="2000" dirty="0">
                        <a:solidFill>
                          <a:srgbClr val="333399"/>
                        </a:solidFill>
                      </a:endParaRPr>
                    </a:p>
                  </a:txBody>
                  <a:tcPr/>
                </a:tc>
                <a:tc>
                  <a:txBody>
                    <a:bodyPr/>
                    <a:lstStyle/>
                    <a:p>
                      <a:r>
                        <a:rPr lang="nl-NL" sz="2000" dirty="0" smtClean="0">
                          <a:solidFill>
                            <a:srgbClr val="333399"/>
                          </a:solidFill>
                        </a:rPr>
                        <a:t>Amoxy Active</a:t>
                      </a:r>
                      <a:r>
                        <a:rPr lang="nl-NL" sz="2000" baseline="30000" dirty="0" smtClean="0">
                          <a:solidFill>
                            <a:srgbClr val="333399"/>
                          </a:solidFill>
                        </a:rPr>
                        <a:t>®</a:t>
                      </a:r>
                      <a:r>
                        <a:rPr lang="nl-NL" sz="2000" dirty="0" smtClean="0">
                          <a:solidFill>
                            <a:srgbClr val="333399"/>
                          </a:solidFill>
                        </a:rPr>
                        <a:t> </a:t>
                      </a:r>
                      <a:r>
                        <a:rPr lang="el-GR" sz="2000" dirty="0" smtClean="0">
                          <a:solidFill>
                            <a:srgbClr val="333399"/>
                          </a:solidFill>
                        </a:rPr>
                        <a:t>80%</a:t>
                      </a:r>
                      <a:endParaRPr lang="en-GB" sz="2000" dirty="0">
                        <a:solidFill>
                          <a:srgbClr val="333399"/>
                        </a:solidFill>
                      </a:endParaRPr>
                    </a:p>
                  </a:txBody>
                  <a:tcPr/>
                </a:tc>
              </a:tr>
            </a:tbl>
          </a:graphicData>
        </a:graphic>
      </p:graphicFrame>
      <p:graphicFrame>
        <p:nvGraphicFramePr>
          <p:cNvPr id="16" name="Tabel 15"/>
          <p:cNvGraphicFramePr>
            <a:graphicFrameLocks noGrp="1"/>
          </p:cNvGraphicFramePr>
          <p:nvPr>
            <p:extLst>
              <p:ext uri="{D42A27DB-BD31-4B8C-83A1-F6EECF244321}">
                <p14:modId xmlns:p14="http://schemas.microsoft.com/office/powerpoint/2010/main" val="3352151894"/>
              </p:ext>
            </p:extLst>
          </p:nvPr>
        </p:nvGraphicFramePr>
        <p:xfrm>
          <a:off x="179512" y="1268760"/>
          <a:ext cx="8856984" cy="370840"/>
        </p:xfrm>
        <a:graphic>
          <a:graphicData uri="http://schemas.openxmlformats.org/drawingml/2006/table">
            <a:tbl>
              <a:tblPr firstRow="1" bandRow="1">
                <a:tableStyleId>{D7AC3CCA-C797-4891-BE02-D94E43425B78}</a:tableStyleId>
              </a:tblPr>
              <a:tblGrid>
                <a:gridCol w="4392488"/>
                <a:gridCol w="4464496"/>
              </a:tblGrid>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l-GR" b="1" dirty="0" smtClean="0">
                          <a:solidFill>
                            <a:srgbClr val="333399"/>
                          </a:solidFill>
                        </a:rPr>
                        <a:t>Διαλυτότητα</a:t>
                      </a:r>
                      <a:endParaRPr lang="en-GB" b="1" dirty="0" smtClean="0">
                        <a:solidFill>
                          <a:srgbClr val="333399"/>
                        </a:solidFill>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l-GR" b="1" dirty="0" smtClean="0">
                          <a:solidFill>
                            <a:srgbClr val="333399"/>
                          </a:solidFill>
                        </a:rPr>
                        <a:t>Διαλυτότητα</a:t>
                      </a:r>
                      <a:endParaRPr lang="en-GB" b="1" dirty="0" smtClean="0">
                        <a:solidFill>
                          <a:srgbClr val="333399"/>
                        </a:solidFill>
                      </a:endParaRPr>
                    </a:p>
                  </a:txBody>
                  <a:tcPr/>
                </a:tc>
              </a:tr>
            </a:tbl>
          </a:graphicData>
        </a:graphic>
      </p:graphicFrame>
      <p:graphicFrame>
        <p:nvGraphicFramePr>
          <p:cNvPr id="4" name="Tabel 3"/>
          <p:cNvGraphicFramePr>
            <a:graphicFrameLocks noGrp="1"/>
          </p:cNvGraphicFramePr>
          <p:nvPr>
            <p:extLst>
              <p:ext uri="{D42A27DB-BD31-4B8C-83A1-F6EECF244321}">
                <p14:modId xmlns:p14="http://schemas.microsoft.com/office/powerpoint/2010/main" val="555093880"/>
              </p:ext>
            </p:extLst>
          </p:nvPr>
        </p:nvGraphicFramePr>
        <p:xfrm>
          <a:off x="179512" y="1700808"/>
          <a:ext cx="8856984" cy="1798320"/>
        </p:xfrm>
        <a:graphic>
          <a:graphicData uri="http://schemas.openxmlformats.org/drawingml/2006/table">
            <a:tbl>
              <a:tblPr firstRow="1" bandRow="1">
                <a:tableStyleId>{D7AC3CCA-C797-4891-BE02-D94E43425B78}</a:tableStyleId>
              </a:tblPr>
              <a:tblGrid>
                <a:gridCol w="4392488"/>
                <a:gridCol w="4464496"/>
              </a:tblGrid>
              <a:tr h="1512168">
                <a:tc>
                  <a:txBody>
                    <a:bodyPr/>
                    <a:lstStyle/>
                    <a:p>
                      <a:r>
                        <a:rPr lang="el-GR" sz="1400" b="0" dirty="0" smtClean="0"/>
                        <a:t>Η </a:t>
                      </a:r>
                      <a:r>
                        <a:rPr lang="nl-NL" sz="1400" b="0" dirty="0" smtClean="0"/>
                        <a:t>Doxycycline</a:t>
                      </a:r>
                      <a:r>
                        <a:rPr lang="nl-NL" sz="1400" b="0" baseline="0" dirty="0" smtClean="0"/>
                        <a:t> </a:t>
                      </a:r>
                      <a:r>
                        <a:rPr lang="el-GR" sz="1400" b="0" baseline="0" dirty="0" smtClean="0"/>
                        <a:t>διαλυτή</a:t>
                      </a:r>
                      <a:r>
                        <a:rPr lang="nl-NL" sz="1400" b="0" baseline="0" dirty="0" smtClean="0"/>
                        <a:t> (300 g/l) </a:t>
                      </a:r>
                      <a:r>
                        <a:rPr lang="el-GR" sz="1400" b="0" baseline="0" dirty="0" smtClean="0"/>
                        <a:t>αλλά η </a:t>
                      </a:r>
                      <a:r>
                        <a:rPr lang="nl-NL" sz="1400" b="0" baseline="0" dirty="0" smtClean="0"/>
                        <a:t>doxycyclin base </a:t>
                      </a:r>
                      <a:r>
                        <a:rPr lang="el-GR" sz="1400" b="0" baseline="0" dirty="0" smtClean="0"/>
                        <a:t>μπορεί να κατακαθίσει μέσα σε </a:t>
                      </a:r>
                      <a:r>
                        <a:rPr lang="nl-NL" sz="1400" b="0" baseline="0" dirty="0" smtClean="0"/>
                        <a:t>2 </a:t>
                      </a:r>
                      <a:r>
                        <a:rPr lang="el-GR" sz="1400" b="0" baseline="0" dirty="0" smtClean="0"/>
                        <a:t>ώρες</a:t>
                      </a:r>
                      <a:r>
                        <a:rPr lang="nl-NL" sz="1400" b="0" baseline="0" dirty="0" smtClean="0"/>
                        <a:t>. </a:t>
                      </a:r>
                      <a:r>
                        <a:rPr lang="el-GR" sz="1400" b="0" baseline="0" dirty="0" smtClean="0"/>
                        <a:t>Το χαμηλό</a:t>
                      </a:r>
                      <a:r>
                        <a:rPr lang="nl-NL" sz="1400" b="0" u="none" baseline="0" dirty="0" smtClean="0"/>
                        <a:t> </a:t>
                      </a:r>
                      <a:r>
                        <a:rPr lang="nl-NL" sz="1400" b="0" baseline="0" dirty="0" smtClean="0"/>
                        <a:t>pH </a:t>
                      </a:r>
                      <a:r>
                        <a:rPr lang="el-GR" sz="1400" b="0" baseline="0" dirty="0" smtClean="0"/>
                        <a:t>το προλαμβάνει</a:t>
                      </a:r>
                      <a:r>
                        <a:rPr lang="nl-NL" sz="1400" b="0" baseline="0" dirty="0" smtClean="0"/>
                        <a:t>.</a:t>
                      </a:r>
                      <a:endParaRPr lang="el-GR" sz="1400" b="0" baseline="0" dirty="0" smtClean="0"/>
                    </a:p>
                    <a:p>
                      <a:endParaRPr lang="nl-NL" sz="1400" b="0" baseline="0" dirty="0" smtClean="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b="0" baseline="0" dirty="0" smtClean="0"/>
                        <a:t>(</a:t>
                      </a:r>
                      <a:r>
                        <a:rPr lang="el-GR" sz="1400" b="0" baseline="0" dirty="0" err="1" smtClean="0"/>
                        <a:t>Συμπυκν</a:t>
                      </a:r>
                      <a:r>
                        <a:rPr lang="nl-NL" sz="1400" b="0" baseline="0" dirty="0" smtClean="0"/>
                        <a:t>.) </a:t>
                      </a:r>
                      <a:r>
                        <a:rPr lang="el-GR" sz="1400" b="0" baseline="0" dirty="0" smtClean="0"/>
                        <a:t>προ</a:t>
                      </a:r>
                      <a:r>
                        <a:rPr lang="nl-NL" sz="1400" b="0" baseline="0" dirty="0" smtClean="0"/>
                        <a:t>-</a:t>
                      </a:r>
                      <a:r>
                        <a:rPr lang="el-GR" sz="1400" b="0" baseline="0" dirty="0" smtClean="0"/>
                        <a:t>διάλυμα</a:t>
                      </a:r>
                      <a:r>
                        <a:rPr lang="nl-NL" sz="1400" b="0" baseline="0" dirty="0" smtClean="0"/>
                        <a:t>: 	</a:t>
                      </a:r>
                      <a:r>
                        <a:rPr lang="el-GR" sz="1400" b="0" baseline="0" dirty="0" smtClean="0"/>
                        <a:t>   </a:t>
                      </a:r>
                      <a:r>
                        <a:rPr lang="nl-NL" sz="1400" b="0" baseline="0" dirty="0" smtClean="0"/>
                        <a:t>pH &lt; 3 	</a:t>
                      </a:r>
                      <a:r>
                        <a:rPr lang="nl-NL" sz="1400" b="0" baseline="0" dirty="0" smtClean="0">
                          <a:sym typeface="Wingdings" panose="05000000000000000000" pitchFamily="2" charset="2"/>
                        </a:rPr>
                        <a:t> </a:t>
                      </a:r>
                      <a:r>
                        <a:rPr lang="nl-NL" sz="1400" b="1" kern="1200" dirty="0" smtClean="0">
                          <a:solidFill>
                            <a:srgbClr val="00B050"/>
                          </a:solidFill>
                          <a:effectLst/>
                          <a:latin typeface="+mn-lt"/>
                          <a:ea typeface="+mn-ea"/>
                          <a:cs typeface="+mn-cs"/>
                          <a:sym typeface="Wingdings"/>
                        </a:rPr>
                        <a:t></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nl-NL" sz="1400" b="0" baseline="0" dirty="0" smtClean="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b="0" baseline="0" dirty="0" smtClean="0"/>
                        <a:t>(</a:t>
                      </a:r>
                      <a:r>
                        <a:rPr lang="el-GR" sz="1400" b="0" baseline="0" dirty="0" smtClean="0"/>
                        <a:t>Διαλυμένο</a:t>
                      </a:r>
                      <a:r>
                        <a:rPr lang="nl-NL" sz="1400" b="0" baseline="0" dirty="0" smtClean="0"/>
                        <a:t>) </a:t>
                      </a:r>
                      <a:r>
                        <a:rPr lang="el-GR" sz="1400" b="0" baseline="0" dirty="0" smtClean="0"/>
                        <a:t>τελικό διάλυμα</a:t>
                      </a:r>
                      <a:r>
                        <a:rPr lang="nl-NL" sz="1400" b="0" baseline="0" dirty="0" smtClean="0"/>
                        <a:t>: pH </a:t>
                      </a:r>
                      <a:r>
                        <a:rPr lang="nl-NL" sz="1400" b="0" baseline="0" dirty="0" smtClean="0">
                          <a:sym typeface="Wingdings"/>
                        </a:rPr>
                        <a:t></a:t>
                      </a:r>
                      <a:r>
                        <a:rPr lang="nl-NL" sz="1400" b="0" baseline="0" dirty="0" smtClean="0"/>
                        <a:t> 	</a:t>
                      </a:r>
                      <a:r>
                        <a:rPr lang="nl-NL" sz="1400" b="0" baseline="0" dirty="0" smtClean="0">
                          <a:sym typeface="Wingdings" panose="05000000000000000000" pitchFamily="2" charset="2"/>
                        </a:rPr>
                        <a:t> </a:t>
                      </a:r>
                      <a:r>
                        <a:rPr lang="nl-NL" sz="1400" b="1" baseline="0" dirty="0" smtClean="0">
                          <a:solidFill>
                            <a:srgbClr val="FF0000"/>
                          </a:solidFill>
                          <a:sym typeface="Wingdings" panose="05000000000000000000" pitchFamily="2" charset="2"/>
                        </a:rPr>
                        <a:t>x</a:t>
                      </a:r>
                      <a:endParaRPr lang="en-GB" sz="1400" b="1" dirty="0" smtClean="0"/>
                    </a:p>
                    <a:p>
                      <a:pPr marL="0" indent="0">
                        <a:buFont typeface="Arial" panose="020B0604020202020204" pitchFamily="34" charset="0"/>
                        <a:buNone/>
                      </a:pPr>
                      <a:endParaRPr lang="nl-NL" sz="1400" b="0" baseline="0" dirty="0" smtClean="0"/>
                    </a:p>
                  </a:txBody>
                  <a:tcPr/>
                </a:tc>
                <a:tc>
                  <a:txBody>
                    <a:bodyPr/>
                    <a:lstStyle/>
                    <a:p>
                      <a:r>
                        <a:rPr lang="el-GR" sz="1400" b="0" dirty="0" smtClean="0"/>
                        <a:t>Η </a:t>
                      </a:r>
                      <a:r>
                        <a:rPr lang="nl-NL" sz="1400" b="0" dirty="0" smtClean="0"/>
                        <a:t>Amoxicillin</a:t>
                      </a:r>
                      <a:r>
                        <a:rPr lang="nl-NL" sz="1400" b="0" baseline="0" dirty="0" smtClean="0"/>
                        <a:t> </a:t>
                      </a:r>
                      <a:r>
                        <a:rPr lang="el-GR" sz="1400" b="0" baseline="0" dirty="0" smtClean="0"/>
                        <a:t>είναι δυσδιάλυτη στο νερό</a:t>
                      </a:r>
                      <a:r>
                        <a:rPr lang="nl-NL" sz="1400" b="0" baseline="0" dirty="0" smtClean="0"/>
                        <a:t>: 6 g/l.</a:t>
                      </a:r>
                    </a:p>
                    <a:p>
                      <a:r>
                        <a:rPr lang="el-GR" sz="1400" b="0" baseline="0" dirty="0" smtClean="0"/>
                        <a:t>Η διαλυτότητα βελτιώνεται σε υψηλό και χαμηλό </a:t>
                      </a:r>
                      <a:r>
                        <a:rPr lang="nl-NL" sz="1400" b="0" baseline="0" dirty="0" smtClean="0"/>
                        <a:t>pH.</a:t>
                      </a:r>
                    </a:p>
                    <a:p>
                      <a:endParaRPr lang="nl-NL" sz="1400" b="0" baseline="0" dirty="0" smtClean="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b="0" baseline="0" dirty="0" smtClean="0"/>
                        <a:t>(</a:t>
                      </a:r>
                      <a:r>
                        <a:rPr lang="el-GR" sz="1400" b="0" baseline="0" dirty="0" err="1" smtClean="0"/>
                        <a:t>Συμπυκν</a:t>
                      </a:r>
                      <a:r>
                        <a:rPr lang="nl-NL" sz="1400" b="0" baseline="0" dirty="0" smtClean="0"/>
                        <a:t>.) </a:t>
                      </a:r>
                      <a:r>
                        <a:rPr lang="el-GR" sz="1400" b="0" baseline="0" dirty="0" smtClean="0"/>
                        <a:t>προ</a:t>
                      </a:r>
                      <a:r>
                        <a:rPr lang="nl-NL" sz="1400" b="0" baseline="0" dirty="0" smtClean="0"/>
                        <a:t>-</a:t>
                      </a:r>
                      <a:r>
                        <a:rPr lang="el-GR" sz="1400" b="0" baseline="0" dirty="0" smtClean="0"/>
                        <a:t>διάλυμα</a:t>
                      </a:r>
                      <a:r>
                        <a:rPr lang="nl-NL" sz="1400" b="0" baseline="0" dirty="0" smtClean="0"/>
                        <a:t>: 	</a:t>
                      </a:r>
                      <a:r>
                        <a:rPr lang="el-GR" sz="1400" b="0" baseline="0" dirty="0" smtClean="0"/>
                        <a:t>   </a:t>
                      </a:r>
                      <a:r>
                        <a:rPr lang="nl-NL" sz="1400" b="0" baseline="0" dirty="0" smtClean="0"/>
                        <a:t>pH ± 7 	</a:t>
                      </a:r>
                      <a:r>
                        <a:rPr lang="nl-NL" sz="1400" b="0" baseline="0" dirty="0" smtClean="0">
                          <a:sym typeface="Wingdings" panose="05000000000000000000" pitchFamily="2" charset="2"/>
                        </a:rPr>
                        <a:t> </a:t>
                      </a:r>
                      <a:r>
                        <a:rPr lang="nl-NL" sz="1400" b="1" baseline="0" dirty="0" smtClean="0">
                          <a:solidFill>
                            <a:srgbClr val="FF0000"/>
                          </a:solidFill>
                          <a:sym typeface="Wingdings" panose="05000000000000000000" pitchFamily="2" charset="2"/>
                        </a:rPr>
                        <a:t>x</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nl-NL" sz="1400" b="0" baseline="0" dirty="0" smtClean="0"/>
                        <a:t>     10-30 g/l</a:t>
                      </a:r>
                      <a:endParaRPr lang="nl-NL" sz="1400" b="0" baseline="0" dirty="0" smtClean="0">
                        <a:solidFill>
                          <a:srgbClr val="FF0000"/>
                        </a:solidFill>
                      </a:endParaRP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b="0" baseline="0" dirty="0" smtClean="0"/>
                        <a:t>(</a:t>
                      </a:r>
                      <a:r>
                        <a:rPr lang="el-GR" sz="1400" b="0" baseline="0" dirty="0" smtClean="0"/>
                        <a:t>Διαλυμένο</a:t>
                      </a:r>
                      <a:r>
                        <a:rPr lang="nl-NL" sz="1400" b="0" baseline="0" dirty="0" smtClean="0"/>
                        <a:t>) </a:t>
                      </a:r>
                      <a:r>
                        <a:rPr lang="el-GR" sz="1400" b="0" baseline="0" dirty="0" smtClean="0"/>
                        <a:t>τελικό διάλυμα</a:t>
                      </a:r>
                      <a:r>
                        <a:rPr lang="nl-NL" sz="1400" b="0" baseline="0" dirty="0" smtClean="0"/>
                        <a:t>: </a:t>
                      </a:r>
                      <a:r>
                        <a:rPr lang="el-GR" sz="1400" b="0" baseline="0" dirty="0" smtClean="0"/>
                        <a:t> </a:t>
                      </a:r>
                      <a:r>
                        <a:rPr lang="nl-NL" sz="1400" b="0" baseline="0" dirty="0" smtClean="0"/>
                        <a:t>pH ± 7	</a:t>
                      </a:r>
                      <a:r>
                        <a:rPr lang="nl-NL" sz="1400" b="0" baseline="0" dirty="0" smtClean="0">
                          <a:sym typeface="Wingdings" panose="05000000000000000000" pitchFamily="2" charset="2"/>
                        </a:rPr>
                        <a:t> </a:t>
                      </a:r>
                      <a:r>
                        <a:rPr lang="nl-NL" sz="1400" b="1" kern="1200" dirty="0" smtClean="0">
                          <a:solidFill>
                            <a:srgbClr val="00B050"/>
                          </a:solidFill>
                          <a:effectLst/>
                          <a:latin typeface="+mn-lt"/>
                          <a:ea typeface="+mn-ea"/>
                          <a:cs typeface="+mn-cs"/>
                          <a:sym typeface="Wingdings"/>
                        </a:rPr>
                        <a:t></a:t>
                      </a:r>
                      <a:endParaRPr lang="nl-NL" sz="1400" b="1" kern="1200" dirty="0" smtClean="0">
                        <a:solidFill>
                          <a:schemeClr val="tx1"/>
                        </a:solidFill>
                        <a:effectLst/>
                        <a:latin typeface="+mn-lt"/>
                        <a:ea typeface="+mn-ea"/>
                        <a:cs typeface="+mn-cs"/>
                        <a:sym typeface="Wingding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nl-NL" sz="1400" b="0" kern="1200" dirty="0" smtClean="0">
                          <a:solidFill>
                            <a:schemeClr val="tx1"/>
                          </a:solidFill>
                          <a:effectLst/>
                          <a:latin typeface="+mn-lt"/>
                          <a:ea typeface="+mn-ea"/>
                          <a:cs typeface="+mn-cs"/>
                          <a:sym typeface="Wingdings"/>
                        </a:rPr>
                        <a:t>     0.1-0.3</a:t>
                      </a:r>
                      <a:r>
                        <a:rPr lang="nl-NL" sz="1400" b="0" kern="1200" baseline="0" dirty="0" smtClean="0">
                          <a:solidFill>
                            <a:schemeClr val="tx1"/>
                          </a:solidFill>
                          <a:effectLst/>
                          <a:latin typeface="+mn-lt"/>
                          <a:ea typeface="+mn-ea"/>
                          <a:cs typeface="+mn-cs"/>
                          <a:sym typeface="Wingdings"/>
                        </a:rPr>
                        <a:t> g/l</a:t>
                      </a:r>
                      <a:endParaRPr lang="nl-NL" sz="1400" b="0" kern="1200" dirty="0" smtClean="0">
                        <a:solidFill>
                          <a:schemeClr val="tx1"/>
                        </a:solidFill>
                        <a:effectLst/>
                        <a:latin typeface="+mn-lt"/>
                        <a:ea typeface="+mn-ea"/>
                        <a:cs typeface="+mn-cs"/>
                        <a:sym typeface="Wingdings"/>
                      </a:endParaRPr>
                    </a:p>
                  </a:txBody>
                  <a:tcPr/>
                </a:tc>
              </a:tr>
            </a:tbl>
          </a:graphicData>
        </a:graphic>
      </p:graphicFrame>
      <p:graphicFrame>
        <p:nvGraphicFramePr>
          <p:cNvPr id="5" name="Tabel 4"/>
          <p:cNvGraphicFramePr>
            <a:graphicFrameLocks noGrp="1"/>
          </p:cNvGraphicFramePr>
          <p:nvPr>
            <p:extLst>
              <p:ext uri="{D42A27DB-BD31-4B8C-83A1-F6EECF244321}">
                <p14:modId xmlns:p14="http://schemas.microsoft.com/office/powerpoint/2010/main" val="1798660511"/>
              </p:ext>
            </p:extLst>
          </p:nvPr>
        </p:nvGraphicFramePr>
        <p:xfrm>
          <a:off x="179512" y="3717032"/>
          <a:ext cx="8856984" cy="370840"/>
        </p:xfrm>
        <a:graphic>
          <a:graphicData uri="http://schemas.openxmlformats.org/drawingml/2006/table">
            <a:tbl>
              <a:tblPr firstRow="1" bandRow="1">
                <a:tableStyleId>{D7AC3CCA-C797-4891-BE02-D94E43425B78}</a:tableStyleId>
              </a:tblPr>
              <a:tblGrid>
                <a:gridCol w="4392488"/>
                <a:gridCol w="4464496"/>
              </a:tblGrid>
              <a:tr h="370840">
                <a:tc>
                  <a:txBody>
                    <a:bodyPr/>
                    <a:lstStyle/>
                    <a:p>
                      <a:pPr algn="ctr"/>
                      <a:r>
                        <a:rPr lang="nl-NL" dirty="0" err="1" smtClean="0">
                          <a:solidFill>
                            <a:srgbClr val="333399"/>
                          </a:solidFill>
                        </a:rPr>
                        <a:t>WpH</a:t>
                      </a:r>
                      <a:r>
                        <a:rPr lang="nl-NL" dirty="0" smtClean="0">
                          <a:solidFill>
                            <a:srgbClr val="333399"/>
                          </a:solidFill>
                        </a:rPr>
                        <a:t>-corrector: pH </a:t>
                      </a:r>
                      <a:r>
                        <a:rPr lang="nl-NL" dirty="0" smtClean="0">
                          <a:solidFill>
                            <a:srgbClr val="333399"/>
                          </a:solidFill>
                          <a:sym typeface="Wingdings"/>
                        </a:rPr>
                        <a:t></a:t>
                      </a:r>
                      <a:endParaRPr lang="en-GB" dirty="0">
                        <a:solidFill>
                          <a:srgbClr val="333399"/>
                        </a:solidFill>
                      </a:endParaRPr>
                    </a:p>
                  </a:txBody>
                  <a:tcPr/>
                </a:tc>
                <a:tc>
                  <a:txBody>
                    <a:bodyPr/>
                    <a:lstStyle/>
                    <a:p>
                      <a:pPr algn="ctr"/>
                      <a:r>
                        <a:rPr lang="nl-NL" dirty="0" err="1" smtClean="0">
                          <a:solidFill>
                            <a:srgbClr val="333399"/>
                          </a:solidFill>
                        </a:rPr>
                        <a:t>Metasol</a:t>
                      </a:r>
                      <a:r>
                        <a:rPr lang="nl-NL" dirty="0" smtClean="0">
                          <a:solidFill>
                            <a:srgbClr val="333399"/>
                          </a:solidFill>
                        </a:rPr>
                        <a:t>: pH </a:t>
                      </a:r>
                      <a:r>
                        <a:rPr lang="nl-NL" dirty="0" smtClean="0">
                          <a:solidFill>
                            <a:srgbClr val="333399"/>
                          </a:solidFill>
                          <a:sym typeface="Wingdings"/>
                        </a:rPr>
                        <a:t></a:t>
                      </a:r>
                      <a:endParaRPr lang="en-GB" dirty="0">
                        <a:solidFill>
                          <a:srgbClr val="333399"/>
                        </a:solidFill>
                      </a:endParaRPr>
                    </a:p>
                  </a:txBody>
                  <a:tcPr/>
                </a:tc>
              </a:tr>
            </a:tbl>
          </a:graphicData>
        </a:graphic>
      </p:graphicFrame>
      <p:graphicFrame>
        <p:nvGraphicFramePr>
          <p:cNvPr id="6" name="Tabel 5"/>
          <p:cNvGraphicFramePr>
            <a:graphicFrameLocks noGrp="1"/>
          </p:cNvGraphicFramePr>
          <p:nvPr>
            <p:extLst>
              <p:ext uri="{D42A27DB-BD31-4B8C-83A1-F6EECF244321}">
                <p14:modId xmlns:p14="http://schemas.microsoft.com/office/powerpoint/2010/main" val="3433648229"/>
              </p:ext>
            </p:extLst>
          </p:nvPr>
        </p:nvGraphicFramePr>
        <p:xfrm>
          <a:off x="179512" y="4221088"/>
          <a:ext cx="8856984" cy="1798320"/>
        </p:xfrm>
        <a:graphic>
          <a:graphicData uri="http://schemas.openxmlformats.org/drawingml/2006/table">
            <a:tbl>
              <a:tblPr firstRow="1" bandRow="1">
                <a:tableStyleId>{D7AC3CCA-C797-4891-BE02-D94E43425B78}</a:tableStyleId>
              </a:tblPr>
              <a:tblGrid>
                <a:gridCol w="4392488"/>
                <a:gridCol w="4464496"/>
              </a:tblGrid>
              <a:tr h="1584176">
                <a:tc>
                  <a:txBody>
                    <a:bodyPr/>
                    <a:lstStyle/>
                    <a:p>
                      <a:pPr marL="0" indent="0">
                        <a:buFont typeface="Arial" panose="020B0604020202020204" pitchFamily="34" charset="0"/>
                        <a:buNone/>
                      </a:pPr>
                      <a:r>
                        <a:rPr lang="el-GR" sz="1400" b="0" baseline="0" dirty="0" smtClean="0"/>
                        <a:t>Προσθέστε πρώτα το</a:t>
                      </a:r>
                      <a:r>
                        <a:rPr lang="nl-NL" sz="1400" b="0" baseline="0" dirty="0" smtClean="0"/>
                        <a:t> WpH-corrector </a:t>
                      </a:r>
                      <a:r>
                        <a:rPr lang="el-GR" sz="1400" b="0" baseline="0" dirty="0" smtClean="0"/>
                        <a:t>στο νερό</a:t>
                      </a:r>
                      <a:r>
                        <a:rPr lang="nl-NL" sz="1400" b="0" baseline="0" dirty="0" smtClean="0"/>
                        <a:t>. </a:t>
                      </a:r>
                      <a:r>
                        <a:rPr lang="el-GR" sz="1400" b="0" baseline="0" dirty="0" smtClean="0"/>
                        <a:t>Τώρα η</a:t>
                      </a:r>
                      <a:r>
                        <a:rPr lang="nl-NL" sz="1400" b="0" baseline="0" dirty="0" smtClean="0"/>
                        <a:t> doxycyline </a:t>
                      </a:r>
                      <a:r>
                        <a:rPr lang="el-GR" sz="1400" b="0" baseline="0" dirty="0" smtClean="0"/>
                        <a:t>είναι ευδιάλυτη και στα 2 διαλύματα</a:t>
                      </a:r>
                      <a:r>
                        <a:rPr lang="nl-NL" sz="1400" b="0" baseline="0" dirty="0" smtClean="0"/>
                        <a:t>.</a:t>
                      </a:r>
                    </a:p>
                    <a:p>
                      <a:pPr marL="0" indent="0">
                        <a:buFont typeface="Arial" panose="020B0604020202020204" pitchFamily="34" charset="0"/>
                        <a:buNone/>
                      </a:pPr>
                      <a:endParaRPr lang="nl-NL" sz="1400" b="0" baseline="0" dirty="0" smtClean="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b="0" baseline="0" dirty="0" smtClean="0"/>
                        <a:t>(</a:t>
                      </a:r>
                      <a:r>
                        <a:rPr lang="el-GR" sz="1400" b="0" baseline="0" dirty="0" err="1" smtClean="0"/>
                        <a:t>Συμπυκν</a:t>
                      </a:r>
                      <a:r>
                        <a:rPr lang="nl-NL" sz="1400" b="0" baseline="0" dirty="0" smtClean="0"/>
                        <a:t>.) </a:t>
                      </a:r>
                      <a:r>
                        <a:rPr lang="el-GR" sz="1400" b="0" baseline="0" dirty="0" smtClean="0"/>
                        <a:t>προ</a:t>
                      </a:r>
                      <a:r>
                        <a:rPr lang="nl-NL" sz="1400" b="0" baseline="0" dirty="0" smtClean="0"/>
                        <a:t>-</a:t>
                      </a:r>
                      <a:r>
                        <a:rPr lang="el-GR" sz="1400" b="0" baseline="0" dirty="0" smtClean="0"/>
                        <a:t>διάλυμα</a:t>
                      </a:r>
                      <a:r>
                        <a:rPr lang="nl-NL" sz="1400" b="0" baseline="0" dirty="0" smtClean="0"/>
                        <a:t>: 	</a:t>
                      </a:r>
                      <a:r>
                        <a:rPr lang="el-GR" sz="1400" b="0" baseline="0" dirty="0" smtClean="0"/>
                        <a:t>   </a:t>
                      </a:r>
                      <a:r>
                        <a:rPr lang="nl-NL" sz="1400" b="0" baseline="0" dirty="0" smtClean="0"/>
                        <a:t>pH &lt; 2 	</a:t>
                      </a:r>
                      <a:r>
                        <a:rPr lang="nl-NL" sz="1400" b="0" baseline="0" dirty="0" smtClean="0">
                          <a:sym typeface="Wingdings" panose="05000000000000000000" pitchFamily="2" charset="2"/>
                        </a:rPr>
                        <a:t> </a:t>
                      </a:r>
                      <a:r>
                        <a:rPr lang="nl-NL" sz="1400" b="1" kern="1200" dirty="0" smtClean="0">
                          <a:solidFill>
                            <a:srgbClr val="00B050"/>
                          </a:solidFill>
                          <a:effectLst/>
                          <a:latin typeface="+mn-lt"/>
                          <a:ea typeface="+mn-ea"/>
                          <a:cs typeface="+mn-cs"/>
                          <a:sym typeface="Wingdings"/>
                        </a:rPr>
                        <a:t></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nl-NL" sz="1400" b="0" baseline="0" dirty="0" smtClean="0"/>
                    </a:p>
                    <a:p>
                      <a:pPr marL="285750" indent="-285750">
                        <a:buFont typeface="Arial" panose="020B0604020202020204" pitchFamily="34" charset="0"/>
                        <a:buChar char="•"/>
                      </a:pPr>
                      <a:r>
                        <a:rPr lang="nl-NL" sz="1400" b="0" baseline="0" dirty="0" smtClean="0"/>
                        <a:t>(</a:t>
                      </a:r>
                      <a:r>
                        <a:rPr lang="el-GR" sz="1400" b="0" baseline="0" dirty="0" smtClean="0"/>
                        <a:t>Διαλυμένο</a:t>
                      </a:r>
                      <a:r>
                        <a:rPr lang="nl-NL" sz="1400" b="0" baseline="0" dirty="0" smtClean="0"/>
                        <a:t>) </a:t>
                      </a:r>
                      <a:r>
                        <a:rPr lang="el-GR" sz="1400" b="0" baseline="0" dirty="0" smtClean="0"/>
                        <a:t>τελικό διάλυμα</a:t>
                      </a:r>
                      <a:r>
                        <a:rPr lang="nl-NL" sz="1400" b="0" baseline="0" dirty="0" smtClean="0"/>
                        <a:t>: </a:t>
                      </a:r>
                      <a:r>
                        <a:rPr lang="el-GR" sz="1400" b="0" baseline="0" dirty="0" smtClean="0"/>
                        <a:t> </a:t>
                      </a:r>
                      <a:r>
                        <a:rPr lang="nl-NL" sz="1400" b="0" baseline="0" dirty="0" smtClean="0"/>
                        <a:t>pH 4-6 	</a:t>
                      </a:r>
                      <a:r>
                        <a:rPr lang="nl-NL" sz="1400" b="0" baseline="0" dirty="0" smtClean="0">
                          <a:sym typeface="Wingdings" panose="05000000000000000000" pitchFamily="2" charset="2"/>
                        </a:rPr>
                        <a:t> </a:t>
                      </a:r>
                      <a:r>
                        <a:rPr lang="nl-NL" sz="1400" b="1" kern="1200" dirty="0" smtClean="0">
                          <a:solidFill>
                            <a:srgbClr val="00B050"/>
                          </a:solidFill>
                          <a:effectLst/>
                          <a:latin typeface="+mn-lt"/>
                          <a:ea typeface="+mn-ea"/>
                          <a:cs typeface="+mn-cs"/>
                          <a:sym typeface="Wingdings"/>
                        </a:rPr>
                        <a:t></a:t>
                      </a:r>
                      <a:endParaRPr lang="nl-NL" sz="1400" b="0" kern="1200" baseline="0" dirty="0" smtClean="0">
                        <a:solidFill>
                          <a:schemeClr val="tx1"/>
                        </a:solidFill>
                        <a:effectLst/>
                        <a:latin typeface="+mn-lt"/>
                        <a:ea typeface="+mn-ea"/>
                        <a:cs typeface="+mn-cs"/>
                        <a:sym typeface="Wingdings"/>
                      </a:endParaRPr>
                    </a:p>
                    <a:p>
                      <a:pPr marL="285750" indent="-285750">
                        <a:buFont typeface="Arial" panose="020B0604020202020204" pitchFamily="34" charset="0"/>
                        <a:buChar char="•"/>
                      </a:pPr>
                      <a:endParaRPr lang="nl-NL" sz="1400" b="0" kern="1200" baseline="0" dirty="0" smtClean="0">
                        <a:solidFill>
                          <a:schemeClr val="tx1"/>
                        </a:solidFill>
                        <a:effectLst/>
                        <a:latin typeface="+mn-lt"/>
                        <a:ea typeface="+mn-ea"/>
                        <a:cs typeface="+mn-cs"/>
                        <a:sym typeface="Wingdings"/>
                      </a:endParaRPr>
                    </a:p>
                  </a:txBody>
                  <a:tcPr/>
                </a:tc>
                <a:tc>
                  <a:txBody>
                    <a:bodyPr/>
                    <a:lstStyle/>
                    <a:p>
                      <a:pPr marL="0" indent="0">
                        <a:buFont typeface="Arial" panose="020B0604020202020204" pitchFamily="34" charset="0"/>
                        <a:buNone/>
                      </a:pPr>
                      <a:r>
                        <a:rPr lang="el-GR" sz="1400" b="0" baseline="0" dirty="0" smtClean="0"/>
                        <a:t>Προσθέστε πρώτα το</a:t>
                      </a:r>
                      <a:r>
                        <a:rPr lang="nl-NL" sz="1400" b="0" baseline="0" dirty="0" smtClean="0"/>
                        <a:t> Metasol </a:t>
                      </a:r>
                      <a:r>
                        <a:rPr lang="el-GR" sz="1400" b="0" baseline="0" dirty="0" smtClean="0"/>
                        <a:t>στο νερό</a:t>
                      </a:r>
                      <a:r>
                        <a:rPr lang="nl-NL" sz="1400" b="0" baseline="0" dirty="0" smtClean="0"/>
                        <a:t>. </a:t>
                      </a:r>
                      <a:r>
                        <a:rPr lang="el-GR" sz="1400" b="0" baseline="0" dirty="0" smtClean="0"/>
                        <a:t>Τώρα η </a:t>
                      </a:r>
                      <a:r>
                        <a:rPr lang="nl-NL" sz="1400" b="0" baseline="0" dirty="0" smtClean="0"/>
                        <a:t>amoxicillin </a:t>
                      </a:r>
                      <a:r>
                        <a:rPr lang="el-GR" sz="1400" b="0" baseline="0" dirty="0" smtClean="0"/>
                        <a:t>είναι ευδιάλυτη και στα 2 διαλύματα</a:t>
                      </a:r>
                      <a:r>
                        <a:rPr lang="nl-NL" sz="1400" b="0" baseline="0" dirty="0" smtClean="0"/>
                        <a:t>.</a:t>
                      </a:r>
                    </a:p>
                    <a:p>
                      <a:pPr marL="0" indent="0">
                        <a:buFont typeface="Arial" panose="020B0604020202020204" pitchFamily="34" charset="0"/>
                        <a:buNone/>
                      </a:pPr>
                      <a:endParaRPr lang="el-GR" sz="1400" b="0" baseline="0" dirty="0" smtClean="0"/>
                    </a:p>
                    <a:p>
                      <a:pPr marL="0" indent="0">
                        <a:buFont typeface="Arial" panose="020B0604020202020204" pitchFamily="34" charset="0"/>
                        <a:buNone/>
                      </a:pPr>
                      <a:endParaRPr lang="nl-NL" sz="1400" b="0" baseline="0" dirty="0" smtClean="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b="0" baseline="0" dirty="0" smtClean="0"/>
                        <a:t>(</a:t>
                      </a:r>
                      <a:r>
                        <a:rPr lang="el-GR" sz="1400" b="0" baseline="0" dirty="0" err="1" smtClean="0"/>
                        <a:t>Συμπυκν</a:t>
                      </a:r>
                      <a:r>
                        <a:rPr lang="nl-NL" sz="1400" b="0" baseline="0" dirty="0" smtClean="0"/>
                        <a:t>.) </a:t>
                      </a:r>
                      <a:r>
                        <a:rPr lang="el-GR" sz="1400" b="0" baseline="0" dirty="0" smtClean="0"/>
                        <a:t>προ</a:t>
                      </a:r>
                      <a:r>
                        <a:rPr lang="nl-NL" sz="1400" b="0" baseline="0" dirty="0" smtClean="0"/>
                        <a:t>-</a:t>
                      </a:r>
                      <a:r>
                        <a:rPr lang="el-GR" sz="1400" b="0" baseline="0" dirty="0" smtClean="0"/>
                        <a:t>διάλυμα</a:t>
                      </a:r>
                      <a:r>
                        <a:rPr lang="nl-NL" sz="1400" b="0" baseline="0" dirty="0" smtClean="0"/>
                        <a:t>: 	</a:t>
                      </a:r>
                      <a:r>
                        <a:rPr lang="el-GR" sz="1400" b="0" baseline="0" dirty="0" smtClean="0"/>
                        <a:t>   </a:t>
                      </a:r>
                      <a:r>
                        <a:rPr lang="nl-NL" sz="1400" b="0" baseline="0" dirty="0" smtClean="0"/>
                        <a:t>pH </a:t>
                      </a:r>
                      <a:r>
                        <a:rPr lang="nl-NL" sz="1400" b="0" baseline="0" dirty="0" smtClean="0">
                          <a:sym typeface="Wingdings"/>
                        </a:rPr>
                        <a:t> 	</a:t>
                      </a:r>
                      <a:r>
                        <a:rPr lang="nl-NL" sz="1400" b="0" baseline="0" dirty="0" smtClean="0">
                          <a:sym typeface="Wingdings" panose="05000000000000000000" pitchFamily="2" charset="2"/>
                        </a:rPr>
                        <a:t> </a:t>
                      </a:r>
                      <a:r>
                        <a:rPr lang="nl-NL" sz="1400" b="1" kern="1200" dirty="0" smtClean="0">
                          <a:solidFill>
                            <a:srgbClr val="00B050"/>
                          </a:solidFill>
                          <a:effectLst/>
                          <a:latin typeface="+mn-lt"/>
                          <a:ea typeface="+mn-ea"/>
                          <a:cs typeface="+mn-cs"/>
                          <a:sym typeface="Wingdings"/>
                        </a:rPr>
                        <a:t></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nl-NL" sz="1400" b="0" baseline="0" dirty="0" smtClean="0"/>
                    </a:p>
                    <a:p>
                      <a:pPr marL="285750" indent="-285750">
                        <a:buFont typeface="Arial" panose="020B0604020202020204" pitchFamily="34" charset="0"/>
                        <a:buChar char="•"/>
                      </a:pPr>
                      <a:r>
                        <a:rPr lang="nl-NL" sz="1400" b="0" baseline="0" dirty="0" smtClean="0"/>
                        <a:t>(</a:t>
                      </a:r>
                      <a:r>
                        <a:rPr lang="el-GR" sz="1400" b="0" baseline="0" dirty="0" smtClean="0"/>
                        <a:t>Διαλυμένο</a:t>
                      </a:r>
                      <a:r>
                        <a:rPr lang="nl-NL" sz="1400" b="0" baseline="0" dirty="0" smtClean="0"/>
                        <a:t>) </a:t>
                      </a:r>
                      <a:r>
                        <a:rPr lang="el-GR" sz="1400" b="0" baseline="0" dirty="0" smtClean="0"/>
                        <a:t>τελικό διάλυμα</a:t>
                      </a:r>
                      <a:r>
                        <a:rPr lang="nl-NL" sz="1400" b="0" baseline="0" dirty="0" smtClean="0"/>
                        <a:t>:</a:t>
                      </a:r>
                      <a:r>
                        <a:rPr lang="el-GR" sz="1400" b="0" baseline="0" dirty="0" smtClean="0"/>
                        <a:t>  </a:t>
                      </a:r>
                      <a:r>
                        <a:rPr lang="nl-NL" sz="1400" b="0" baseline="0" dirty="0" smtClean="0"/>
                        <a:t>pH </a:t>
                      </a:r>
                      <a:r>
                        <a:rPr lang="nl-NL" sz="1400" b="0" baseline="0" dirty="0" smtClean="0">
                          <a:sym typeface="Wingdings"/>
                        </a:rPr>
                        <a:t>	</a:t>
                      </a:r>
                      <a:r>
                        <a:rPr lang="nl-NL" sz="1400" b="0" baseline="0" dirty="0" smtClean="0">
                          <a:sym typeface="Wingdings" panose="05000000000000000000" pitchFamily="2" charset="2"/>
                        </a:rPr>
                        <a:t> </a:t>
                      </a:r>
                      <a:r>
                        <a:rPr lang="nl-NL" sz="1400" b="1" kern="1200" dirty="0" smtClean="0">
                          <a:solidFill>
                            <a:srgbClr val="00B050"/>
                          </a:solidFill>
                          <a:effectLst/>
                          <a:latin typeface="+mn-lt"/>
                          <a:ea typeface="+mn-ea"/>
                          <a:cs typeface="+mn-cs"/>
                          <a:sym typeface="Wingdings"/>
                        </a:rPr>
                        <a:t></a:t>
                      </a:r>
                      <a:endParaRPr lang="nl-NL" sz="1400" b="0" baseline="0" dirty="0" smtClean="0"/>
                    </a:p>
                  </a:txBody>
                  <a:tcPr/>
                </a:tc>
              </a:tr>
            </a:tbl>
          </a:graphicData>
        </a:graphic>
      </p:graphicFrame>
    </p:spTree>
    <p:extLst>
      <p:ext uri="{BB962C8B-B14F-4D97-AF65-F5344CB8AC3E}">
        <p14:creationId xmlns:p14="http://schemas.microsoft.com/office/powerpoint/2010/main" val="325801731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en-GB"/>
          </a:p>
        </p:txBody>
      </p:sp>
      <p:pic>
        <p:nvPicPr>
          <p:cNvPr id="5" name="Tijdelijke aanduiding voor inhoud 4"/>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 y="3704258"/>
            <a:ext cx="3960439" cy="2970328"/>
          </a:xfrm>
        </p:spPr>
      </p:pic>
      <p:pic>
        <p:nvPicPr>
          <p:cNvPr id="4" name="Afbeelding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14654"/>
            <a:ext cx="3960440" cy="2970330"/>
          </a:xfrm>
          <a:prstGeom prst="rect">
            <a:avLst/>
          </a:prstGeom>
        </p:spPr>
      </p:pic>
      <p:pic>
        <p:nvPicPr>
          <p:cNvPr id="6" name="Afbeelding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93855" y="1619275"/>
            <a:ext cx="5032211" cy="3774158"/>
          </a:xfrm>
          <a:prstGeom prst="rect">
            <a:avLst/>
          </a:prstGeom>
        </p:spPr>
      </p:pic>
      <p:sp>
        <p:nvSpPr>
          <p:cNvPr id="9" name="Tekstvak 8"/>
          <p:cNvSpPr txBox="1"/>
          <p:nvPr/>
        </p:nvSpPr>
        <p:spPr>
          <a:xfrm>
            <a:off x="432048" y="2780928"/>
            <a:ext cx="3347864" cy="307777"/>
          </a:xfrm>
          <a:prstGeom prst="rect">
            <a:avLst/>
          </a:prstGeom>
          <a:noFill/>
        </p:spPr>
        <p:txBody>
          <a:bodyPr wrap="square" rtlCol="0">
            <a:spAutoFit/>
          </a:bodyPr>
          <a:lstStyle/>
          <a:p>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Προ</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διάλυμα</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μαλακό νερό</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 </a:t>
            </a:r>
            <a:r>
              <a:rPr lang="nl-NL" sz="1400" dirty="0">
                <a:solidFill>
                  <a:schemeClr val="bg1"/>
                </a:solidFill>
                <a:latin typeface="Verdana" panose="020B0604030504040204" pitchFamily="34" charset="0"/>
                <a:ea typeface="Verdana" panose="020B0604030504040204" pitchFamily="34" charset="0"/>
                <a:cs typeface="Verdana" panose="020B0604030504040204" pitchFamily="34" charset="0"/>
              </a:rPr>
              <a:t>d</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oxy</a:t>
            </a:r>
            <a:endParaRPr lang="en-GB" sz="140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
        <p:nvSpPr>
          <p:cNvPr id="10" name="Tekstvak 9"/>
          <p:cNvSpPr txBox="1"/>
          <p:nvPr/>
        </p:nvSpPr>
        <p:spPr>
          <a:xfrm>
            <a:off x="323528" y="6093296"/>
            <a:ext cx="3528392" cy="523220"/>
          </a:xfrm>
          <a:prstGeom prst="rect">
            <a:avLst/>
          </a:prstGeom>
          <a:noFill/>
        </p:spPr>
        <p:txBody>
          <a:bodyPr wrap="square" rtlCol="0">
            <a:spAutoFit/>
          </a:bodyPr>
          <a:lstStyle/>
          <a:p>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Προ</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διάλυμα</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μαλακό νερό</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 doxy</a:t>
            </a:r>
            <a:endParaRPr lang="nl-NL" sz="1400" dirty="0">
              <a:solidFill>
                <a:schemeClr val="bg1"/>
              </a:solidFill>
              <a:latin typeface="Verdana" panose="020B0604030504040204" pitchFamily="34" charset="0"/>
              <a:ea typeface="Verdana" panose="020B0604030504040204" pitchFamily="34" charset="0"/>
              <a:cs typeface="Verdana" panose="020B0604030504040204" pitchFamily="34" charset="0"/>
            </a:endParaRPr>
          </a:p>
          <a:p>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12 </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ώρες</a:t>
            </a:r>
            <a:endParaRPr lang="en-GB" sz="140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
        <p:nvSpPr>
          <p:cNvPr id="11" name="Tekstvak 10"/>
          <p:cNvSpPr txBox="1"/>
          <p:nvPr/>
        </p:nvSpPr>
        <p:spPr>
          <a:xfrm>
            <a:off x="5004048" y="4725144"/>
            <a:ext cx="3528392" cy="523220"/>
          </a:xfrm>
          <a:prstGeom prst="rect">
            <a:avLst/>
          </a:prstGeom>
          <a:noFill/>
        </p:spPr>
        <p:txBody>
          <a:bodyPr wrap="square" rtlCol="0">
            <a:spAutoFit/>
          </a:bodyPr>
          <a:lstStyle/>
          <a:p>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Τελικό διάλυμα</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μαλακό νερό</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 doxy</a:t>
            </a:r>
            <a:endParaRPr lang="nl-NL" sz="1400" dirty="0">
              <a:solidFill>
                <a:schemeClr val="bg1"/>
              </a:solidFill>
              <a:latin typeface="Verdana" panose="020B0604030504040204" pitchFamily="34" charset="0"/>
              <a:ea typeface="Verdana" panose="020B0604030504040204" pitchFamily="34" charset="0"/>
              <a:cs typeface="Verdana" panose="020B0604030504040204" pitchFamily="34" charset="0"/>
            </a:endParaRPr>
          </a:p>
          <a:p>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12 </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ώρες</a:t>
            </a:r>
            <a:endParaRPr lang="en-GB" sz="140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121706992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
                                          </p:val>
                                        </p:tav>
                                        <p:tav tm="100000">
                                          <p:val>
                                            <p:strVal val="#ppt_x"/>
                                          </p:val>
                                        </p:tav>
                                      </p:tavLst>
                                    </p:anim>
                                    <p:anim calcmode="lin" valueType="num">
                                      <p:cBhvr>
                                        <p:cTn id="2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
                                          </p:val>
                                        </p:tav>
                                        <p:tav tm="100000">
                                          <p:val>
                                            <p:strVal val="#ppt_x"/>
                                          </p:val>
                                        </p:tav>
                                      </p:tavLst>
                                    </p:anim>
                                    <p:anim calcmode="lin" valueType="num">
                                      <p:cBhvr>
                                        <p:cTn id="33" dur="1000" fill="hold"/>
                                        <p:tgtEl>
                                          <p:spTgt spid="6"/>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1000"/>
                                        <p:tgtEl>
                                          <p:spTgt spid="11"/>
                                        </p:tgtEl>
                                      </p:cBhvr>
                                    </p:animEffect>
                                    <p:anim calcmode="lin" valueType="num">
                                      <p:cBhvr>
                                        <p:cTn id="37" dur="1000" fill="hold"/>
                                        <p:tgtEl>
                                          <p:spTgt spid="11"/>
                                        </p:tgtEl>
                                        <p:attrNameLst>
                                          <p:attrName>ppt_x</p:attrName>
                                        </p:attrNameLst>
                                      </p:cBhvr>
                                      <p:tavLst>
                                        <p:tav tm="0">
                                          <p:val>
                                            <p:strVal val="#ppt_x"/>
                                          </p:val>
                                        </p:tav>
                                        <p:tav tm="100000">
                                          <p:val>
                                            <p:strVal val="#ppt_x"/>
                                          </p:val>
                                        </p:tav>
                                      </p:tavLst>
                                    </p:anim>
                                    <p:anim calcmode="lin" valueType="num">
                                      <p:cBhvr>
                                        <p:cTn id="3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80392" y="332656"/>
            <a:ext cx="7011888" cy="381000"/>
          </a:xfrm>
        </p:spPr>
        <p:txBody>
          <a:bodyPr/>
          <a:lstStyle/>
          <a:p>
            <a:pPr>
              <a:defRPr/>
            </a:pPr>
            <a:r>
              <a:rPr lang="el-GR" sz="2600" b="1" dirty="0">
                <a:solidFill>
                  <a:srgbClr val="333399"/>
                </a:solidFill>
                <a:effectLst>
                  <a:outerShdw blurRad="38100" dist="38100" dir="2700000" algn="tl">
                    <a:srgbClr val="000000">
                      <a:alpha val="43137"/>
                    </a:srgbClr>
                  </a:outerShdw>
                </a:effectLst>
                <a:latin typeface="Candara" panose="020E0502030303020204" pitchFamily="34" charset="0"/>
              </a:rPr>
              <a:t>Αγωγή μέσω του πόσιμου νερού</a:t>
            </a:r>
            <a:r>
              <a:rPr lang="en-GB" sz="2600" b="1" dirty="0" smtClean="0">
                <a:solidFill>
                  <a:srgbClr val="333399"/>
                </a:solidFill>
                <a:effectLst>
                  <a:outerShdw blurRad="38100" dist="38100" dir="2700000" algn="tl">
                    <a:srgbClr val="C0C0C0"/>
                  </a:outerShdw>
                </a:effectLst>
                <a:latin typeface="Candara" pitchFamily="34" charset="0"/>
              </a:rPr>
              <a:t> – </a:t>
            </a:r>
            <a:r>
              <a:rPr lang="el-GR" sz="2600" b="1" dirty="0" smtClean="0">
                <a:solidFill>
                  <a:srgbClr val="333399"/>
                </a:solidFill>
                <a:effectLst>
                  <a:outerShdw blurRad="38100" dist="38100" dir="2700000" algn="tl">
                    <a:srgbClr val="C0C0C0"/>
                  </a:outerShdw>
                </a:effectLst>
                <a:latin typeface="Candara" pitchFamily="34" charset="0"/>
              </a:rPr>
              <a:t>Διαλυτότητα</a:t>
            </a:r>
            <a:endParaRPr lang="en-GB" sz="2600" b="1" dirty="0" smtClean="0">
              <a:solidFill>
                <a:srgbClr val="333399"/>
              </a:solidFill>
              <a:effectLst>
                <a:outerShdw blurRad="38100" dist="38100" dir="2700000" algn="tl">
                  <a:srgbClr val="C0C0C0"/>
                </a:outerShdw>
              </a:effectLst>
              <a:latin typeface="Candara" pitchFamily="34" charset="0"/>
            </a:endParaRPr>
          </a:p>
        </p:txBody>
      </p:sp>
      <p:graphicFrame>
        <p:nvGraphicFramePr>
          <p:cNvPr id="15" name="Tijdelijke aanduiding voor inhoud 14"/>
          <p:cNvGraphicFramePr>
            <a:graphicFrameLocks noGrp="1"/>
          </p:cNvGraphicFramePr>
          <p:nvPr>
            <p:ph idx="1"/>
            <p:extLst>
              <p:ext uri="{D42A27DB-BD31-4B8C-83A1-F6EECF244321}">
                <p14:modId xmlns:p14="http://schemas.microsoft.com/office/powerpoint/2010/main" val="1666059776"/>
              </p:ext>
            </p:extLst>
          </p:nvPr>
        </p:nvGraphicFramePr>
        <p:xfrm>
          <a:off x="179512" y="836712"/>
          <a:ext cx="8856984" cy="396240"/>
        </p:xfrm>
        <a:graphic>
          <a:graphicData uri="http://schemas.openxmlformats.org/drawingml/2006/table">
            <a:tbl>
              <a:tblPr firstRow="1" bandRow="1">
                <a:tableStyleId>{5C22544A-7EE6-4342-B048-85BDC9FD1C3A}</a:tableStyleId>
              </a:tblPr>
              <a:tblGrid>
                <a:gridCol w="4392488"/>
                <a:gridCol w="4464496"/>
              </a:tblGrid>
              <a:tr h="307869">
                <a:tc>
                  <a:txBody>
                    <a:bodyPr/>
                    <a:lstStyle/>
                    <a:p>
                      <a:r>
                        <a:rPr lang="nl-NL" sz="2000" dirty="0" err="1" smtClean="0">
                          <a:solidFill>
                            <a:srgbClr val="333399"/>
                          </a:solidFill>
                        </a:rPr>
                        <a:t>Doxylin</a:t>
                      </a:r>
                      <a:r>
                        <a:rPr lang="nl-NL" sz="2000" baseline="30000" dirty="0" smtClean="0">
                          <a:solidFill>
                            <a:srgbClr val="333399"/>
                          </a:solidFill>
                        </a:rPr>
                        <a:t>®</a:t>
                      </a:r>
                      <a:r>
                        <a:rPr lang="nl-NL" sz="2000" dirty="0" smtClean="0">
                          <a:solidFill>
                            <a:srgbClr val="333399"/>
                          </a:solidFill>
                        </a:rPr>
                        <a:t> 100%</a:t>
                      </a:r>
                      <a:endParaRPr lang="en-GB" sz="2000" dirty="0">
                        <a:solidFill>
                          <a:srgbClr val="333399"/>
                        </a:solidFill>
                      </a:endParaRPr>
                    </a:p>
                  </a:txBody>
                  <a:tcPr/>
                </a:tc>
                <a:tc>
                  <a:txBody>
                    <a:bodyPr/>
                    <a:lstStyle/>
                    <a:p>
                      <a:r>
                        <a:rPr lang="nl-NL" sz="2000" dirty="0" smtClean="0">
                          <a:solidFill>
                            <a:srgbClr val="333399"/>
                          </a:solidFill>
                        </a:rPr>
                        <a:t>Amoxy Active</a:t>
                      </a:r>
                      <a:r>
                        <a:rPr lang="nl-NL" sz="2000" baseline="30000" dirty="0" smtClean="0">
                          <a:solidFill>
                            <a:srgbClr val="333399"/>
                          </a:solidFill>
                        </a:rPr>
                        <a:t>®</a:t>
                      </a:r>
                      <a:r>
                        <a:rPr lang="nl-NL" sz="2000" dirty="0" smtClean="0">
                          <a:solidFill>
                            <a:srgbClr val="333399"/>
                          </a:solidFill>
                        </a:rPr>
                        <a:t> </a:t>
                      </a:r>
                      <a:r>
                        <a:rPr lang="el-GR" sz="2000" dirty="0" smtClean="0">
                          <a:solidFill>
                            <a:srgbClr val="333399"/>
                          </a:solidFill>
                        </a:rPr>
                        <a:t>80%</a:t>
                      </a:r>
                      <a:endParaRPr lang="en-GB" sz="2000" dirty="0">
                        <a:solidFill>
                          <a:srgbClr val="333399"/>
                        </a:solidFill>
                      </a:endParaRPr>
                    </a:p>
                  </a:txBody>
                  <a:tcPr/>
                </a:tc>
              </a:tr>
            </a:tbl>
          </a:graphicData>
        </a:graphic>
      </p:graphicFrame>
      <p:graphicFrame>
        <p:nvGraphicFramePr>
          <p:cNvPr id="16" name="Tabel 15"/>
          <p:cNvGraphicFramePr>
            <a:graphicFrameLocks noGrp="1"/>
          </p:cNvGraphicFramePr>
          <p:nvPr>
            <p:extLst>
              <p:ext uri="{D42A27DB-BD31-4B8C-83A1-F6EECF244321}">
                <p14:modId xmlns:p14="http://schemas.microsoft.com/office/powerpoint/2010/main" val="3641557660"/>
              </p:ext>
            </p:extLst>
          </p:nvPr>
        </p:nvGraphicFramePr>
        <p:xfrm>
          <a:off x="179512" y="1268760"/>
          <a:ext cx="8856984" cy="370840"/>
        </p:xfrm>
        <a:graphic>
          <a:graphicData uri="http://schemas.openxmlformats.org/drawingml/2006/table">
            <a:tbl>
              <a:tblPr firstRow="1" bandRow="1">
                <a:tableStyleId>{D7AC3CCA-C797-4891-BE02-D94E43425B78}</a:tableStyleId>
              </a:tblPr>
              <a:tblGrid>
                <a:gridCol w="4392488"/>
                <a:gridCol w="4464496"/>
              </a:tblGrid>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l-GR" b="1" dirty="0" smtClean="0">
                          <a:solidFill>
                            <a:srgbClr val="333399"/>
                          </a:solidFill>
                        </a:rPr>
                        <a:t>Διαλυτότητα</a:t>
                      </a:r>
                      <a:endParaRPr lang="en-GB" b="1" dirty="0" smtClean="0">
                        <a:solidFill>
                          <a:srgbClr val="333399"/>
                        </a:solidFill>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l-GR" b="1" dirty="0" smtClean="0">
                          <a:solidFill>
                            <a:srgbClr val="333399"/>
                          </a:solidFill>
                        </a:rPr>
                        <a:t>Διαλυτότητα</a:t>
                      </a:r>
                      <a:endParaRPr lang="en-GB" b="1" dirty="0" smtClean="0">
                        <a:solidFill>
                          <a:srgbClr val="333399"/>
                        </a:solidFill>
                      </a:endParaRPr>
                    </a:p>
                  </a:txBody>
                  <a:tcPr/>
                </a:tc>
              </a:tr>
            </a:tbl>
          </a:graphicData>
        </a:graphic>
      </p:graphicFrame>
      <p:graphicFrame>
        <p:nvGraphicFramePr>
          <p:cNvPr id="4" name="Tabel 3"/>
          <p:cNvGraphicFramePr>
            <a:graphicFrameLocks noGrp="1"/>
          </p:cNvGraphicFramePr>
          <p:nvPr>
            <p:extLst>
              <p:ext uri="{D42A27DB-BD31-4B8C-83A1-F6EECF244321}">
                <p14:modId xmlns:p14="http://schemas.microsoft.com/office/powerpoint/2010/main" val="2443583187"/>
              </p:ext>
            </p:extLst>
          </p:nvPr>
        </p:nvGraphicFramePr>
        <p:xfrm>
          <a:off x="179512" y="1700808"/>
          <a:ext cx="8856984" cy="1798320"/>
        </p:xfrm>
        <a:graphic>
          <a:graphicData uri="http://schemas.openxmlformats.org/drawingml/2006/table">
            <a:tbl>
              <a:tblPr firstRow="1" bandRow="1">
                <a:tableStyleId>{D7AC3CCA-C797-4891-BE02-D94E43425B78}</a:tableStyleId>
              </a:tblPr>
              <a:tblGrid>
                <a:gridCol w="4392488"/>
                <a:gridCol w="4464496"/>
              </a:tblGrid>
              <a:tr h="1512168">
                <a:tc>
                  <a:txBody>
                    <a:bodyPr/>
                    <a:lstStyle/>
                    <a:p>
                      <a:r>
                        <a:rPr lang="el-GR" sz="1400" b="0" dirty="0" smtClean="0"/>
                        <a:t>Η </a:t>
                      </a:r>
                      <a:r>
                        <a:rPr lang="nl-NL" sz="1400" b="0" dirty="0" smtClean="0"/>
                        <a:t>Doxycycline</a:t>
                      </a:r>
                      <a:r>
                        <a:rPr lang="nl-NL" sz="1400" b="0" baseline="0" dirty="0" smtClean="0"/>
                        <a:t> </a:t>
                      </a:r>
                      <a:r>
                        <a:rPr lang="el-GR" sz="1400" b="0" baseline="0" dirty="0" smtClean="0"/>
                        <a:t>διαλυτή</a:t>
                      </a:r>
                      <a:r>
                        <a:rPr lang="nl-NL" sz="1400" b="0" baseline="0" dirty="0" smtClean="0"/>
                        <a:t> (300 g/l) </a:t>
                      </a:r>
                      <a:r>
                        <a:rPr lang="el-GR" sz="1400" b="0" baseline="0" dirty="0" smtClean="0"/>
                        <a:t>αλλά η </a:t>
                      </a:r>
                      <a:r>
                        <a:rPr lang="nl-NL" sz="1400" b="0" baseline="0" dirty="0" smtClean="0"/>
                        <a:t>doxycyclin base </a:t>
                      </a:r>
                      <a:r>
                        <a:rPr lang="el-GR" sz="1400" b="0" baseline="0" dirty="0" smtClean="0"/>
                        <a:t>μπορεί να κατακαθίσει μέσα σε </a:t>
                      </a:r>
                      <a:r>
                        <a:rPr lang="nl-NL" sz="1400" b="0" baseline="0" dirty="0" smtClean="0"/>
                        <a:t>2 </a:t>
                      </a:r>
                      <a:r>
                        <a:rPr lang="el-GR" sz="1400" b="0" baseline="0" dirty="0" smtClean="0"/>
                        <a:t>ώρες</a:t>
                      </a:r>
                      <a:r>
                        <a:rPr lang="nl-NL" sz="1400" b="0" baseline="0" dirty="0" smtClean="0"/>
                        <a:t>. </a:t>
                      </a:r>
                      <a:r>
                        <a:rPr lang="el-GR" sz="1400" b="0" baseline="0" dirty="0" smtClean="0"/>
                        <a:t>Το χαμηλό</a:t>
                      </a:r>
                      <a:r>
                        <a:rPr lang="nl-NL" sz="1400" b="0" u="none" baseline="0" dirty="0" smtClean="0"/>
                        <a:t> </a:t>
                      </a:r>
                      <a:r>
                        <a:rPr lang="nl-NL" sz="1400" b="0" baseline="0" dirty="0" smtClean="0"/>
                        <a:t>pH </a:t>
                      </a:r>
                      <a:r>
                        <a:rPr lang="el-GR" sz="1400" b="0" baseline="0" dirty="0" smtClean="0"/>
                        <a:t>το προλαμβάνει</a:t>
                      </a:r>
                      <a:r>
                        <a:rPr lang="nl-NL" sz="1400" b="0" baseline="0" dirty="0" smtClean="0"/>
                        <a:t>.</a:t>
                      </a:r>
                      <a:endParaRPr lang="el-GR" sz="1400" b="0" baseline="0" dirty="0" smtClean="0"/>
                    </a:p>
                    <a:p>
                      <a:endParaRPr lang="nl-NL" sz="1400" b="0" baseline="0" dirty="0" smtClean="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b="0" baseline="0" dirty="0" smtClean="0"/>
                        <a:t>(</a:t>
                      </a:r>
                      <a:r>
                        <a:rPr lang="el-GR" sz="1400" b="0" baseline="0" dirty="0" err="1" smtClean="0"/>
                        <a:t>Συμπυκν</a:t>
                      </a:r>
                      <a:r>
                        <a:rPr lang="nl-NL" sz="1400" b="0" baseline="0" dirty="0" smtClean="0"/>
                        <a:t>.) </a:t>
                      </a:r>
                      <a:r>
                        <a:rPr lang="el-GR" sz="1400" b="0" baseline="0" dirty="0" smtClean="0"/>
                        <a:t>προ</a:t>
                      </a:r>
                      <a:r>
                        <a:rPr lang="nl-NL" sz="1400" b="0" baseline="0" dirty="0" smtClean="0"/>
                        <a:t>-</a:t>
                      </a:r>
                      <a:r>
                        <a:rPr lang="el-GR" sz="1400" b="0" baseline="0" dirty="0" smtClean="0"/>
                        <a:t>διάλυμα</a:t>
                      </a:r>
                      <a:r>
                        <a:rPr lang="nl-NL" sz="1400" b="0" baseline="0" dirty="0" smtClean="0"/>
                        <a:t>: 	</a:t>
                      </a:r>
                      <a:r>
                        <a:rPr lang="el-GR" sz="1400" b="0" baseline="0" dirty="0" smtClean="0"/>
                        <a:t>   </a:t>
                      </a:r>
                      <a:r>
                        <a:rPr lang="nl-NL" sz="1400" b="0" baseline="0" dirty="0" smtClean="0"/>
                        <a:t>pH &lt; 3 	</a:t>
                      </a:r>
                      <a:r>
                        <a:rPr lang="nl-NL" sz="1400" b="0" baseline="0" dirty="0" smtClean="0">
                          <a:sym typeface="Wingdings" panose="05000000000000000000" pitchFamily="2" charset="2"/>
                        </a:rPr>
                        <a:t> </a:t>
                      </a:r>
                      <a:r>
                        <a:rPr lang="nl-NL" sz="1400" b="1" kern="1200" dirty="0" smtClean="0">
                          <a:solidFill>
                            <a:srgbClr val="00B050"/>
                          </a:solidFill>
                          <a:effectLst/>
                          <a:latin typeface="+mn-lt"/>
                          <a:ea typeface="+mn-ea"/>
                          <a:cs typeface="+mn-cs"/>
                          <a:sym typeface="Wingdings"/>
                        </a:rPr>
                        <a:t></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nl-NL" sz="1400" b="0" baseline="0" dirty="0" smtClean="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b="0" baseline="0" dirty="0" smtClean="0"/>
                        <a:t>(</a:t>
                      </a:r>
                      <a:r>
                        <a:rPr lang="el-GR" sz="1400" b="0" baseline="0" dirty="0" smtClean="0"/>
                        <a:t>Διαλυμένο</a:t>
                      </a:r>
                      <a:r>
                        <a:rPr lang="nl-NL" sz="1400" b="0" baseline="0" dirty="0" smtClean="0"/>
                        <a:t>) </a:t>
                      </a:r>
                      <a:r>
                        <a:rPr lang="el-GR" sz="1400" b="0" baseline="0" dirty="0" smtClean="0"/>
                        <a:t>τελικό διάλυμα</a:t>
                      </a:r>
                      <a:r>
                        <a:rPr lang="nl-NL" sz="1400" b="0" baseline="0" dirty="0" smtClean="0"/>
                        <a:t>: pH </a:t>
                      </a:r>
                      <a:r>
                        <a:rPr lang="nl-NL" sz="1400" b="0" baseline="0" dirty="0" smtClean="0">
                          <a:sym typeface="Wingdings"/>
                        </a:rPr>
                        <a:t></a:t>
                      </a:r>
                      <a:r>
                        <a:rPr lang="nl-NL" sz="1400" b="0" baseline="0" dirty="0" smtClean="0"/>
                        <a:t> 	</a:t>
                      </a:r>
                      <a:r>
                        <a:rPr lang="nl-NL" sz="1400" b="0" baseline="0" dirty="0" smtClean="0">
                          <a:sym typeface="Wingdings" panose="05000000000000000000" pitchFamily="2" charset="2"/>
                        </a:rPr>
                        <a:t> </a:t>
                      </a:r>
                      <a:r>
                        <a:rPr lang="nl-NL" sz="1400" b="1" baseline="0" dirty="0" smtClean="0">
                          <a:solidFill>
                            <a:srgbClr val="FF0000"/>
                          </a:solidFill>
                          <a:sym typeface="Wingdings" panose="05000000000000000000" pitchFamily="2" charset="2"/>
                        </a:rPr>
                        <a:t>x</a:t>
                      </a:r>
                      <a:endParaRPr lang="en-GB" sz="1400" b="1" dirty="0" smtClean="0"/>
                    </a:p>
                    <a:p>
                      <a:pPr marL="0" indent="0">
                        <a:buFont typeface="Arial" panose="020B0604020202020204" pitchFamily="34" charset="0"/>
                        <a:buNone/>
                      </a:pPr>
                      <a:endParaRPr lang="nl-NL" sz="1400" b="0" baseline="0" dirty="0" smtClean="0"/>
                    </a:p>
                  </a:txBody>
                  <a:tcPr/>
                </a:tc>
                <a:tc>
                  <a:txBody>
                    <a:bodyPr/>
                    <a:lstStyle/>
                    <a:p>
                      <a:r>
                        <a:rPr lang="el-GR" sz="1400" b="0" dirty="0" smtClean="0"/>
                        <a:t>Η </a:t>
                      </a:r>
                      <a:r>
                        <a:rPr lang="nl-NL" sz="1400" b="0" dirty="0" smtClean="0"/>
                        <a:t>Amoxicillin</a:t>
                      </a:r>
                      <a:r>
                        <a:rPr lang="nl-NL" sz="1400" b="0" baseline="0" dirty="0" smtClean="0"/>
                        <a:t> </a:t>
                      </a:r>
                      <a:r>
                        <a:rPr lang="el-GR" sz="1400" b="0" baseline="0" dirty="0" smtClean="0"/>
                        <a:t>είναι δυσδιάλυτη στο νερό</a:t>
                      </a:r>
                      <a:r>
                        <a:rPr lang="nl-NL" sz="1400" b="0" baseline="0" dirty="0" smtClean="0"/>
                        <a:t>: 6 g/l.</a:t>
                      </a:r>
                    </a:p>
                    <a:p>
                      <a:r>
                        <a:rPr lang="el-GR" sz="1400" b="0" baseline="0" dirty="0" smtClean="0"/>
                        <a:t>Η διαλυτότητα βελτιώνεται σε υψηλό και χαμηλό </a:t>
                      </a:r>
                      <a:r>
                        <a:rPr lang="nl-NL" sz="1400" b="0" baseline="0" dirty="0" smtClean="0"/>
                        <a:t>pH.</a:t>
                      </a:r>
                    </a:p>
                    <a:p>
                      <a:endParaRPr lang="nl-NL" sz="1400" b="0" baseline="0" dirty="0" smtClean="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b="0" baseline="0" dirty="0" smtClean="0"/>
                        <a:t>(</a:t>
                      </a:r>
                      <a:r>
                        <a:rPr lang="el-GR" sz="1400" b="0" baseline="0" dirty="0" err="1" smtClean="0"/>
                        <a:t>Συμπυκν</a:t>
                      </a:r>
                      <a:r>
                        <a:rPr lang="nl-NL" sz="1400" b="0" baseline="0" dirty="0" smtClean="0"/>
                        <a:t>.) </a:t>
                      </a:r>
                      <a:r>
                        <a:rPr lang="el-GR" sz="1400" b="0" baseline="0" dirty="0" smtClean="0"/>
                        <a:t>προ</a:t>
                      </a:r>
                      <a:r>
                        <a:rPr lang="nl-NL" sz="1400" b="0" baseline="0" dirty="0" smtClean="0"/>
                        <a:t>-</a:t>
                      </a:r>
                      <a:r>
                        <a:rPr lang="el-GR" sz="1400" b="0" baseline="0" dirty="0" smtClean="0"/>
                        <a:t>διάλυμα</a:t>
                      </a:r>
                      <a:r>
                        <a:rPr lang="nl-NL" sz="1400" b="0" baseline="0" dirty="0" smtClean="0"/>
                        <a:t>: 	</a:t>
                      </a:r>
                      <a:r>
                        <a:rPr lang="el-GR" sz="1400" b="0" baseline="0" dirty="0" smtClean="0"/>
                        <a:t>   </a:t>
                      </a:r>
                      <a:r>
                        <a:rPr lang="nl-NL" sz="1400" b="0" baseline="0" dirty="0" smtClean="0"/>
                        <a:t>pH ± 7 	</a:t>
                      </a:r>
                      <a:r>
                        <a:rPr lang="nl-NL" sz="1400" b="0" baseline="0" dirty="0" smtClean="0">
                          <a:sym typeface="Wingdings" panose="05000000000000000000" pitchFamily="2" charset="2"/>
                        </a:rPr>
                        <a:t> </a:t>
                      </a:r>
                      <a:r>
                        <a:rPr lang="nl-NL" sz="1400" b="1" baseline="0" dirty="0" smtClean="0">
                          <a:solidFill>
                            <a:srgbClr val="FF0000"/>
                          </a:solidFill>
                          <a:sym typeface="Wingdings" panose="05000000000000000000" pitchFamily="2" charset="2"/>
                        </a:rPr>
                        <a:t>x</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nl-NL" sz="1400" b="0" baseline="0" dirty="0" smtClean="0"/>
                        <a:t>     10-30 g/l</a:t>
                      </a:r>
                      <a:endParaRPr lang="nl-NL" sz="1400" b="0" baseline="0" dirty="0" smtClean="0">
                        <a:solidFill>
                          <a:srgbClr val="FF0000"/>
                        </a:solidFill>
                      </a:endParaRP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b="0" baseline="0" dirty="0" smtClean="0"/>
                        <a:t>(</a:t>
                      </a:r>
                      <a:r>
                        <a:rPr lang="el-GR" sz="1400" b="0" baseline="0" dirty="0" smtClean="0"/>
                        <a:t>Διαλυμένο</a:t>
                      </a:r>
                      <a:r>
                        <a:rPr lang="nl-NL" sz="1400" b="0" baseline="0" dirty="0" smtClean="0"/>
                        <a:t>) </a:t>
                      </a:r>
                      <a:r>
                        <a:rPr lang="el-GR" sz="1400" b="0" baseline="0" dirty="0" smtClean="0"/>
                        <a:t>τελικό διάλυμα</a:t>
                      </a:r>
                      <a:r>
                        <a:rPr lang="nl-NL" sz="1400" b="0" baseline="0" dirty="0" smtClean="0"/>
                        <a:t>: </a:t>
                      </a:r>
                      <a:r>
                        <a:rPr lang="el-GR" sz="1400" b="0" baseline="0" dirty="0" smtClean="0"/>
                        <a:t> </a:t>
                      </a:r>
                      <a:r>
                        <a:rPr lang="nl-NL" sz="1400" b="0" baseline="0" dirty="0" smtClean="0"/>
                        <a:t>pH ± 7	</a:t>
                      </a:r>
                      <a:r>
                        <a:rPr lang="nl-NL" sz="1400" b="0" baseline="0" dirty="0" smtClean="0">
                          <a:sym typeface="Wingdings" panose="05000000000000000000" pitchFamily="2" charset="2"/>
                        </a:rPr>
                        <a:t> </a:t>
                      </a:r>
                      <a:r>
                        <a:rPr lang="nl-NL" sz="1400" b="1" kern="1200" dirty="0" smtClean="0">
                          <a:solidFill>
                            <a:srgbClr val="00B050"/>
                          </a:solidFill>
                          <a:effectLst/>
                          <a:latin typeface="+mn-lt"/>
                          <a:ea typeface="+mn-ea"/>
                          <a:cs typeface="+mn-cs"/>
                          <a:sym typeface="Wingdings"/>
                        </a:rPr>
                        <a:t></a:t>
                      </a:r>
                      <a:endParaRPr lang="nl-NL" sz="1400" b="1" kern="1200" dirty="0" smtClean="0">
                        <a:solidFill>
                          <a:schemeClr val="tx1"/>
                        </a:solidFill>
                        <a:effectLst/>
                        <a:latin typeface="+mn-lt"/>
                        <a:ea typeface="+mn-ea"/>
                        <a:cs typeface="+mn-cs"/>
                        <a:sym typeface="Wingding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nl-NL" sz="1400" b="0" kern="1200" dirty="0" smtClean="0">
                          <a:solidFill>
                            <a:schemeClr val="tx1"/>
                          </a:solidFill>
                          <a:effectLst/>
                          <a:latin typeface="+mn-lt"/>
                          <a:ea typeface="+mn-ea"/>
                          <a:cs typeface="+mn-cs"/>
                          <a:sym typeface="Wingdings"/>
                        </a:rPr>
                        <a:t>     0.1-0.3</a:t>
                      </a:r>
                      <a:r>
                        <a:rPr lang="nl-NL" sz="1400" b="0" kern="1200" baseline="0" dirty="0" smtClean="0">
                          <a:solidFill>
                            <a:schemeClr val="tx1"/>
                          </a:solidFill>
                          <a:effectLst/>
                          <a:latin typeface="+mn-lt"/>
                          <a:ea typeface="+mn-ea"/>
                          <a:cs typeface="+mn-cs"/>
                          <a:sym typeface="Wingdings"/>
                        </a:rPr>
                        <a:t> g/l</a:t>
                      </a:r>
                      <a:endParaRPr lang="nl-NL" sz="1400" b="0" kern="1200" dirty="0" smtClean="0">
                        <a:solidFill>
                          <a:schemeClr val="tx1"/>
                        </a:solidFill>
                        <a:effectLst/>
                        <a:latin typeface="+mn-lt"/>
                        <a:ea typeface="+mn-ea"/>
                        <a:cs typeface="+mn-cs"/>
                        <a:sym typeface="Wingdings"/>
                      </a:endParaRPr>
                    </a:p>
                  </a:txBody>
                  <a:tcPr/>
                </a:tc>
              </a:tr>
            </a:tbl>
          </a:graphicData>
        </a:graphic>
      </p:graphicFrame>
      <p:graphicFrame>
        <p:nvGraphicFramePr>
          <p:cNvPr id="5" name="Tabel 4"/>
          <p:cNvGraphicFramePr>
            <a:graphicFrameLocks noGrp="1"/>
          </p:cNvGraphicFramePr>
          <p:nvPr>
            <p:extLst>
              <p:ext uri="{D42A27DB-BD31-4B8C-83A1-F6EECF244321}">
                <p14:modId xmlns:p14="http://schemas.microsoft.com/office/powerpoint/2010/main" val="767204461"/>
              </p:ext>
            </p:extLst>
          </p:nvPr>
        </p:nvGraphicFramePr>
        <p:xfrm>
          <a:off x="179512" y="3717032"/>
          <a:ext cx="8856984" cy="370840"/>
        </p:xfrm>
        <a:graphic>
          <a:graphicData uri="http://schemas.openxmlformats.org/drawingml/2006/table">
            <a:tbl>
              <a:tblPr firstRow="1" bandRow="1">
                <a:tableStyleId>{D7AC3CCA-C797-4891-BE02-D94E43425B78}</a:tableStyleId>
              </a:tblPr>
              <a:tblGrid>
                <a:gridCol w="4392488"/>
                <a:gridCol w="4464496"/>
              </a:tblGrid>
              <a:tr h="370840">
                <a:tc>
                  <a:txBody>
                    <a:bodyPr/>
                    <a:lstStyle/>
                    <a:p>
                      <a:pPr algn="ctr"/>
                      <a:r>
                        <a:rPr lang="nl-NL" dirty="0" err="1" smtClean="0">
                          <a:solidFill>
                            <a:srgbClr val="333399"/>
                          </a:solidFill>
                        </a:rPr>
                        <a:t>WpH</a:t>
                      </a:r>
                      <a:r>
                        <a:rPr lang="nl-NL" dirty="0" smtClean="0">
                          <a:solidFill>
                            <a:srgbClr val="333399"/>
                          </a:solidFill>
                        </a:rPr>
                        <a:t>-corrector: pH </a:t>
                      </a:r>
                      <a:r>
                        <a:rPr lang="nl-NL" dirty="0" smtClean="0">
                          <a:solidFill>
                            <a:srgbClr val="333399"/>
                          </a:solidFill>
                          <a:sym typeface="Wingdings"/>
                        </a:rPr>
                        <a:t></a:t>
                      </a:r>
                      <a:endParaRPr lang="en-GB" dirty="0">
                        <a:solidFill>
                          <a:srgbClr val="333399"/>
                        </a:solidFill>
                      </a:endParaRPr>
                    </a:p>
                  </a:txBody>
                  <a:tcPr/>
                </a:tc>
                <a:tc>
                  <a:txBody>
                    <a:bodyPr/>
                    <a:lstStyle/>
                    <a:p>
                      <a:pPr algn="ctr"/>
                      <a:r>
                        <a:rPr lang="nl-NL" dirty="0" err="1" smtClean="0">
                          <a:solidFill>
                            <a:srgbClr val="333399"/>
                          </a:solidFill>
                        </a:rPr>
                        <a:t>Metasol</a:t>
                      </a:r>
                      <a:r>
                        <a:rPr lang="nl-NL" dirty="0" smtClean="0">
                          <a:solidFill>
                            <a:srgbClr val="333399"/>
                          </a:solidFill>
                        </a:rPr>
                        <a:t>: pH </a:t>
                      </a:r>
                      <a:r>
                        <a:rPr lang="nl-NL" dirty="0" smtClean="0">
                          <a:solidFill>
                            <a:srgbClr val="333399"/>
                          </a:solidFill>
                          <a:sym typeface="Wingdings"/>
                        </a:rPr>
                        <a:t></a:t>
                      </a:r>
                      <a:endParaRPr lang="en-GB" dirty="0">
                        <a:solidFill>
                          <a:srgbClr val="333399"/>
                        </a:solidFill>
                      </a:endParaRPr>
                    </a:p>
                  </a:txBody>
                  <a:tcPr/>
                </a:tc>
              </a:tr>
            </a:tbl>
          </a:graphicData>
        </a:graphic>
      </p:graphicFrame>
      <p:graphicFrame>
        <p:nvGraphicFramePr>
          <p:cNvPr id="6" name="Tabel 5"/>
          <p:cNvGraphicFramePr>
            <a:graphicFrameLocks noGrp="1"/>
          </p:cNvGraphicFramePr>
          <p:nvPr>
            <p:extLst>
              <p:ext uri="{D42A27DB-BD31-4B8C-83A1-F6EECF244321}">
                <p14:modId xmlns:p14="http://schemas.microsoft.com/office/powerpoint/2010/main" val="2179182775"/>
              </p:ext>
            </p:extLst>
          </p:nvPr>
        </p:nvGraphicFramePr>
        <p:xfrm>
          <a:off x="179512" y="4221088"/>
          <a:ext cx="8856984" cy="1798320"/>
        </p:xfrm>
        <a:graphic>
          <a:graphicData uri="http://schemas.openxmlformats.org/drawingml/2006/table">
            <a:tbl>
              <a:tblPr firstRow="1" bandRow="1">
                <a:tableStyleId>{D7AC3CCA-C797-4891-BE02-D94E43425B78}</a:tableStyleId>
              </a:tblPr>
              <a:tblGrid>
                <a:gridCol w="4392488"/>
                <a:gridCol w="4464496"/>
              </a:tblGrid>
              <a:tr h="1584176">
                <a:tc>
                  <a:txBody>
                    <a:bodyPr/>
                    <a:lstStyle/>
                    <a:p>
                      <a:pPr marL="0" indent="0">
                        <a:buFont typeface="Arial" panose="020B0604020202020204" pitchFamily="34" charset="0"/>
                        <a:buNone/>
                      </a:pPr>
                      <a:r>
                        <a:rPr lang="el-GR" sz="1400" b="0" baseline="0" dirty="0" smtClean="0"/>
                        <a:t>Προσθέστε πρώτα το</a:t>
                      </a:r>
                      <a:r>
                        <a:rPr lang="nl-NL" sz="1400" b="0" baseline="0" dirty="0" smtClean="0"/>
                        <a:t> WpH-corrector </a:t>
                      </a:r>
                      <a:r>
                        <a:rPr lang="el-GR" sz="1400" b="0" baseline="0" dirty="0" smtClean="0"/>
                        <a:t>στο νερό</a:t>
                      </a:r>
                      <a:r>
                        <a:rPr lang="nl-NL" sz="1400" b="0" baseline="0" dirty="0" smtClean="0"/>
                        <a:t>. </a:t>
                      </a:r>
                      <a:r>
                        <a:rPr lang="el-GR" sz="1400" b="0" baseline="0" dirty="0" smtClean="0"/>
                        <a:t>Τώρα η</a:t>
                      </a:r>
                      <a:r>
                        <a:rPr lang="nl-NL" sz="1400" b="0" baseline="0" dirty="0" smtClean="0"/>
                        <a:t> doxycyline </a:t>
                      </a:r>
                      <a:r>
                        <a:rPr lang="el-GR" sz="1400" b="0" baseline="0" dirty="0" smtClean="0"/>
                        <a:t>είναι ευδιάλυτη και στα 2 διαλύματα</a:t>
                      </a:r>
                      <a:r>
                        <a:rPr lang="nl-NL" sz="1400" b="0" baseline="0" dirty="0" smtClean="0"/>
                        <a:t>.</a:t>
                      </a:r>
                    </a:p>
                    <a:p>
                      <a:pPr marL="0" indent="0">
                        <a:buFont typeface="Arial" panose="020B0604020202020204" pitchFamily="34" charset="0"/>
                        <a:buNone/>
                      </a:pPr>
                      <a:endParaRPr lang="nl-NL" sz="1400" b="0" baseline="0" dirty="0" smtClean="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b="0" baseline="0" dirty="0" smtClean="0"/>
                        <a:t>(</a:t>
                      </a:r>
                      <a:r>
                        <a:rPr lang="el-GR" sz="1400" b="0" baseline="0" dirty="0" err="1" smtClean="0"/>
                        <a:t>Συμπυκν</a:t>
                      </a:r>
                      <a:r>
                        <a:rPr lang="nl-NL" sz="1400" b="0" baseline="0" dirty="0" smtClean="0"/>
                        <a:t>.) </a:t>
                      </a:r>
                      <a:r>
                        <a:rPr lang="el-GR" sz="1400" b="0" baseline="0" dirty="0" smtClean="0"/>
                        <a:t>προ</a:t>
                      </a:r>
                      <a:r>
                        <a:rPr lang="nl-NL" sz="1400" b="0" baseline="0" dirty="0" smtClean="0"/>
                        <a:t>-</a:t>
                      </a:r>
                      <a:r>
                        <a:rPr lang="el-GR" sz="1400" b="0" baseline="0" dirty="0" smtClean="0"/>
                        <a:t>διάλυμα</a:t>
                      </a:r>
                      <a:r>
                        <a:rPr lang="nl-NL" sz="1400" b="0" baseline="0" dirty="0" smtClean="0"/>
                        <a:t>: 	</a:t>
                      </a:r>
                      <a:r>
                        <a:rPr lang="el-GR" sz="1400" b="0" baseline="0" dirty="0" smtClean="0"/>
                        <a:t>   </a:t>
                      </a:r>
                      <a:r>
                        <a:rPr lang="nl-NL" sz="1400" b="0" baseline="0" dirty="0" smtClean="0"/>
                        <a:t>pH &lt; 2 	</a:t>
                      </a:r>
                      <a:r>
                        <a:rPr lang="nl-NL" sz="1400" b="0" baseline="0" dirty="0" smtClean="0">
                          <a:sym typeface="Wingdings" panose="05000000000000000000" pitchFamily="2" charset="2"/>
                        </a:rPr>
                        <a:t> </a:t>
                      </a:r>
                      <a:r>
                        <a:rPr lang="nl-NL" sz="1400" b="1" kern="1200" dirty="0" smtClean="0">
                          <a:solidFill>
                            <a:srgbClr val="00B050"/>
                          </a:solidFill>
                          <a:effectLst/>
                          <a:latin typeface="+mn-lt"/>
                          <a:ea typeface="+mn-ea"/>
                          <a:cs typeface="+mn-cs"/>
                          <a:sym typeface="Wingdings"/>
                        </a:rPr>
                        <a:t></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nl-NL" sz="1400" b="0" baseline="0" dirty="0" smtClean="0"/>
                    </a:p>
                    <a:p>
                      <a:pPr marL="285750" indent="-285750">
                        <a:buFont typeface="Arial" panose="020B0604020202020204" pitchFamily="34" charset="0"/>
                        <a:buChar char="•"/>
                      </a:pPr>
                      <a:r>
                        <a:rPr lang="nl-NL" sz="1400" b="0" baseline="0" dirty="0" smtClean="0"/>
                        <a:t>(</a:t>
                      </a:r>
                      <a:r>
                        <a:rPr lang="el-GR" sz="1400" b="0" baseline="0" dirty="0" smtClean="0"/>
                        <a:t>Διαλυμένο</a:t>
                      </a:r>
                      <a:r>
                        <a:rPr lang="nl-NL" sz="1400" b="0" baseline="0" dirty="0" smtClean="0"/>
                        <a:t>) </a:t>
                      </a:r>
                      <a:r>
                        <a:rPr lang="el-GR" sz="1400" b="0" baseline="0" dirty="0" smtClean="0"/>
                        <a:t>τελικό διάλυμα</a:t>
                      </a:r>
                      <a:r>
                        <a:rPr lang="nl-NL" sz="1400" b="0" baseline="0" dirty="0" smtClean="0"/>
                        <a:t>: </a:t>
                      </a:r>
                      <a:r>
                        <a:rPr lang="el-GR" sz="1400" b="0" baseline="0" dirty="0" smtClean="0"/>
                        <a:t> </a:t>
                      </a:r>
                      <a:r>
                        <a:rPr lang="nl-NL" sz="1400" b="0" baseline="0" dirty="0" smtClean="0"/>
                        <a:t>pH 4-6 	</a:t>
                      </a:r>
                      <a:r>
                        <a:rPr lang="nl-NL" sz="1400" b="0" baseline="0" dirty="0" smtClean="0">
                          <a:sym typeface="Wingdings" panose="05000000000000000000" pitchFamily="2" charset="2"/>
                        </a:rPr>
                        <a:t> </a:t>
                      </a:r>
                      <a:r>
                        <a:rPr lang="nl-NL" sz="1400" b="1" kern="1200" dirty="0" smtClean="0">
                          <a:solidFill>
                            <a:srgbClr val="00B050"/>
                          </a:solidFill>
                          <a:effectLst/>
                          <a:latin typeface="+mn-lt"/>
                          <a:ea typeface="+mn-ea"/>
                          <a:cs typeface="+mn-cs"/>
                          <a:sym typeface="Wingdings"/>
                        </a:rPr>
                        <a:t></a:t>
                      </a:r>
                      <a:endParaRPr lang="nl-NL" sz="1400" b="0" kern="1200" baseline="0" dirty="0" smtClean="0">
                        <a:solidFill>
                          <a:schemeClr val="tx1"/>
                        </a:solidFill>
                        <a:effectLst/>
                        <a:latin typeface="+mn-lt"/>
                        <a:ea typeface="+mn-ea"/>
                        <a:cs typeface="+mn-cs"/>
                        <a:sym typeface="Wingdings"/>
                      </a:endParaRPr>
                    </a:p>
                    <a:p>
                      <a:pPr marL="285750" indent="-285750">
                        <a:buFont typeface="Arial" panose="020B0604020202020204" pitchFamily="34" charset="0"/>
                        <a:buChar char="•"/>
                      </a:pPr>
                      <a:endParaRPr lang="nl-NL" sz="1400" b="0" kern="1200" baseline="0" dirty="0" smtClean="0">
                        <a:solidFill>
                          <a:schemeClr val="tx1"/>
                        </a:solidFill>
                        <a:effectLst/>
                        <a:latin typeface="+mn-lt"/>
                        <a:ea typeface="+mn-ea"/>
                        <a:cs typeface="+mn-cs"/>
                        <a:sym typeface="Wingdings"/>
                      </a:endParaRPr>
                    </a:p>
                  </a:txBody>
                  <a:tcPr/>
                </a:tc>
                <a:tc>
                  <a:txBody>
                    <a:bodyPr/>
                    <a:lstStyle/>
                    <a:p>
                      <a:pPr marL="0" indent="0">
                        <a:buFont typeface="Arial" panose="020B0604020202020204" pitchFamily="34" charset="0"/>
                        <a:buNone/>
                      </a:pPr>
                      <a:r>
                        <a:rPr lang="el-GR" sz="1400" b="0" baseline="0" dirty="0" smtClean="0"/>
                        <a:t>Προσθέστε πρώτα το</a:t>
                      </a:r>
                      <a:r>
                        <a:rPr lang="nl-NL" sz="1400" b="0" baseline="0" dirty="0" smtClean="0"/>
                        <a:t> Metasol </a:t>
                      </a:r>
                      <a:r>
                        <a:rPr lang="el-GR" sz="1400" b="0" baseline="0" dirty="0" smtClean="0"/>
                        <a:t>στο νερό</a:t>
                      </a:r>
                      <a:r>
                        <a:rPr lang="nl-NL" sz="1400" b="0" baseline="0" dirty="0" smtClean="0"/>
                        <a:t>. </a:t>
                      </a:r>
                      <a:r>
                        <a:rPr lang="el-GR" sz="1400" b="0" baseline="0" dirty="0" smtClean="0"/>
                        <a:t>Τώρα η </a:t>
                      </a:r>
                      <a:r>
                        <a:rPr lang="nl-NL" sz="1400" b="0" baseline="0" dirty="0" smtClean="0"/>
                        <a:t>amoxicillin </a:t>
                      </a:r>
                      <a:r>
                        <a:rPr lang="el-GR" sz="1400" b="0" baseline="0" dirty="0" smtClean="0"/>
                        <a:t>είναι ευδιάλυτη και στα 2 διαλύματα</a:t>
                      </a:r>
                      <a:r>
                        <a:rPr lang="nl-NL" sz="1400" b="0" baseline="0" dirty="0" smtClean="0"/>
                        <a:t>.</a:t>
                      </a:r>
                    </a:p>
                    <a:p>
                      <a:pPr marL="0" indent="0">
                        <a:buFont typeface="Arial" panose="020B0604020202020204" pitchFamily="34" charset="0"/>
                        <a:buNone/>
                      </a:pPr>
                      <a:endParaRPr lang="el-GR" sz="1400" b="0" baseline="0" dirty="0" smtClean="0"/>
                    </a:p>
                    <a:p>
                      <a:pPr marL="0" indent="0">
                        <a:buFont typeface="Arial" panose="020B0604020202020204" pitchFamily="34" charset="0"/>
                        <a:buNone/>
                      </a:pPr>
                      <a:endParaRPr lang="nl-NL" sz="1400" b="0" baseline="0" dirty="0" smtClean="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b="0" baseline="0" dirty="0" smtClean="0"/>
                        <a:t>(</a:t>
                      </a:r>
                      <a:r>
                        <a:rPr lang="el-GR" sz="1400" b="0" baseline="0" dirty="0" err="1" smtClean="0"/>
                        <a:t>Συμπυκν</a:t>
                      </a:r>
                      <a:r>
                        <a:rPr lang="nl-NL" sz="1400" b="0" baseline="0" dirty="0" smtClean="0"/>
                        <a:t>.) </a:t>
                      </a:r>
                      <a:r>
                        <a:rPr lang="el-GR" sz="1400" b="0" baseline="0" dirty="0" smtClean="0"/>
                        <a:t>προ</a:t>
                      </a:r>
                      <a:r>
                        <a:rPr lang="nl-NL" sz="1400" b="0" baseline="0" dirty="0" smtClean="0"/>
                        <a:t>-</a:t>
                      </a:r>
                      <a:r>
                        <a:rPr lang="el-GR" sz="1400" b="0" baseline="0" dirty="0" smtClean="0"/>
                        <a:t>διάλυμα</a:t>
                      </a:r>
                      <a:r>
                        <a:rPr lang="nl-NL" sz="1400" b="0" baseline="0" dirty="0" smtClean="0"/>
                        <a:t>: 	</a:t>
                      </a:r>
                      <a:r>
                        <a:rPr lang="el-GR" sz="1400" b="0" baseline="0" dirty="0" smtClean="0"/>
                        <a:t>   </a:t>
                      </a:r>
                      <a:r>
                        <a:rPr lang="nl-NL" sz="1400" b="0" baseline="0" dirty="0" smtClean="0"/>
                        <a:t>pH </a:t>
                      </a:r>
                      <a:r>
                        <a:rPr lang="nl-NL" sz="1400" b="0" baseline="0" dirty="0" smtClean="0">
                          <a:sym typeface="Wingdings"/>
                        </a:rPr>
                        <a:t> 	</a:t>
                      </a:r>
                      <a:r>
                        <a:rPr lang="nl-NL" sz="1400" b="0" baseline="0" dirty="0" smtClean="0">
                          <a:sym typeface="Wingdings" panose="05000000000000000000" pitchFamily="2" charset="2"/>
                        </a:rPr>
                        <a:t> </a:t>
                      </a:r>
                      <a:r>
                        <a:rPr lang="nl-NL" sz="1400" b="1" kern="1200" dirty="0" smtClean="0">
                          <a:solidFill>
                            <a:srgbClr val="00B050"/>
                          </a:solidFill>
                          <a:effectLst/>
                          <a:latin typeface="+mn-lt"/>
                          <a:ea typeface="+mn-ea"/>
                          <a:cs typeface="+mn-cs"/>
                          <a:sym typeface="Wingdings"/>
                        </a:rPr>
                        <a:t></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nl-NL" sz="1400" b="0" baseline="0" dirty="0" smtClean="0"/>
                    </a:p>
                    <a:p>
                      <a:pPr marL="285750" indent="-285750">
                        <a:buFont typeface="Arial" panose="020B0604020202020204" pitchFamily="34" charset="0"/>
                        <a:buChar char="•"/>
                      </a:pPr>
                      <a:r>
                        <a:rPr lang="nl-NL" sz="1400" b="0" baseline="0" dirty="0" smtClean="0"/>
                        <a:t>(</a:t>
                      </a:r>
                      <a:r>
                        <a:rPr lang="el-GR" sz="1400" b="0" baseline="0" dirty="0" smtClean="0"/>
                        <a:t>Διαλυμένο</a:t>
                      </a:r>
                      <a:r>
                        <a:rPr lang="nl-NL" sz="1400" b="0" baseline="0" dirty="0" smtClean="0"/>
                        <a:t>) </a:t>
                      </a:r>
                      <a:r>
                        <a:rPr lang="el-GR" sz="1400" b="0" baseline="0" dirty="0" smtClean="0"/>
                        <a:t>τελικό διάλυμα</a:t>
                      </a:r>
                      <a:r>
                        <a:rPr lang="nl-NL" sz="1400" b="0" baseline="0" dirty="0" smtClean="0"/>
                        <a:t>:</a:t>
                      </a:r>
                      <a:r>
                        <a:rPr lang="el-GR" sz="1400" b="0" baseline="0" dirty="0" smtClean="0"/>
                        <a:t>  </a:t>
                      </a:r>
                      <a:r>
                        <a:rPr lang="nl-NL" sz="1400" b="0" baseline="0" dirty="0" smtClean="0"/>
                        <a:t>pH </a:t>
                      </a:r>
                      <a:r>
                        <a:rPr lang="nl-NL" sz="1400" b="0" baseline="0" dirty="0" smtClean="0">
                          <a:sym typeface="Wingdings"/>
                        </a:rPr>
                        <a:t>	</a:t>
                      </a:r>
                      <a:r>
                        <a:rPr lang="nl-NL" sz="1400" b="0" baseline="0" dirty="0" smtClean="0">
                          <a:sym typeface="Wingdings" panose="05000000000000000000" pitchFamily="2" charset="2"/>
                        </a:rPr>
                        <a:t> </a:t>
                      </a:r>
                      <a:r>
                        <a:rPr lang="nl-NL" sz="1400" b="1" kern="1200" dirty="0" smtClean="0">
                          <a:solidFill>
                            <a:srgbClr val="00B050"/>
                          </a:solidFill>
                          <a:effectLst/>
                          <a:latin typeface="+mn-lt"/>
                          <a:ea typeface="+mn-ea"/>
                          <a:cs typeface="+mn-cs"/>
                          <a:sym typeface="Wingdings"/>
                        </a:rPr>
                        <a:t></a:t>
                      </a:r>
                      <a:endParaRPr lang="nl-NL" sz="1400" b="0" baseline="0" dirty="0" smtClean="0"/>
                    </a:p>
                  </a:txBody>
                  <a:tcPr/>
                </a:tc>
              </a:tr>
            </a:tbl>
          </a:graphicData>
        </a:graphic>
      </p:graphicFrame>
    </p:spTree>
    <p:extLst>
      <p:ext uri="{BB962C8B-B14F-4D97-AF65-F5344CB8AC3E}">
        <p14:creationId xmlns:p14="http://schemas.microsoft.com/office/powerpoint/2010/main" val="4235522336"/>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en-GB"/>
          </a:p>
        </p:txBody>
      </p:sp>
      <p:pic>
        <p:nvPicPr>
          <p:cNvPr id="5" name="Tijdelijke aanduiding voor inhoud 4"/>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79512" y="1433364"/>
            <a:ext cx="1908043" cy="1431031"/>
          </a:xfrm>
        </p:spPr>
      </p:pic>
      <p:pic>
        <p:nvPicPr>
          <p:cNvPr id="4" name="Afbeelding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9513" y="-18256"/>
            <a:ext cx="1908043" cy="1431032"/>
          </a:xfrm>
          <a:prstGeom prst="rect">
            <a:avLst/>
          </a:prstGeom>
        </p:spPr>
      </p:pic>
      <p:pic>
        <p:nvPicPr>
          <p:cNvPr id="6" name="Afbeelding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71975" y="0"/>
            <a:ext cx="3843908" cy="2882932"/>
          </a:xfrm>
          <a:prstGeom prst="rect">
            <a:avLst/>
          </a:prstGeom>
        </p:spPr>
      </p:pic>
      <p:pic>
        <p:nvPicPr>
          <p:cNvPr id="4098"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654" y="3356992"/>
            <a:ext cx="4517659" cy="3385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01492" y="3356992"/>
            <a:ext cx="4542508" cy="3404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kstvak 7"/>
          <p:cNvSpPr txBox="1"/>
          <p:nvPr/>
        </p:nvSpPr>
        <p:spPr>
          <a:xfrm>
            <a:off x="179513" y="1043444"/>
            <a:ext cx="2304424" cy="369332"/>
          </a:xfrm>
          <a:prstGeom prst="rect">
            <a:avLst/>
          </a:prstGeom>
          <a:noFill/>
        </p:spPr>
        <p:txBody>
          <a:bodyPr wrap="square" rtlCol="0">
            <a:spAutoFit/>
          </a:bodyPr>
          <a:lstStyle/>
          <a:p>
            <a:r>
              <a:rPr lang="el-GR"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Προ</a:t>
            </a:r>
            <a:r>
              <a:rPr lang="nl-NL"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a:t>
            </a:r>
            <a:r>
              <a:rPr lang="el-GR"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διάλυμα</a:t>
            </a:r>
            <a:r>
              <a:rPr lang="nl-NL"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el-GR"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μαλακό νερό </a:t>
            </a:r>
            <a:r>
              <a:rPr lang="nl-NL"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a:t>
            </a:r>
            <a:r>
              <a:rPr lang="el-GR"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a:t>
            </a:r>
          </a:p>
          <a:p>
            <a:r>
              <a:rPr lang="nl-NL"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doxy</a:t>
            </a:r>
            <a:endParaRPr lang="en-GB" sz="90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
        <p:nvSpPr>
          <p:cNvPr id="9" name="Tekstvak 8"/>
          <p:cNvSpPr txBox="1"/>
          <p:nvPr/>
        </p:nvSpPr>
        <p:spPr>
          <a:xfrm>
            <a:off x="134296" y="2463271"/>
            <a:ext cx="2066662" cy="369332"/>
          </a:xfrm>
          <a:prstGeom prst="rect">
            <a:avLst/>
          </a:prstGeom>
          <a:noFill/>
        </p:spPr>
        <p:txBody>
          <a:bodyPr wrap="square" rtlCol="0">
            <a:spAutoFit/>
          </a:bodyPr>
          <a:lstStyle/>
          <a:p>
            <a:r>
              <a:rPr lang="el-GR"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Προ</a:t>
            </a:r>
            <a:r>
              <a:rPr lang="nl-NL"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a:t>
            </a:r>
            <a:r>
              <a:rPr lang="el-GR"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διάλυμα</a:t>
            </a:r>
            <a:r>
              <a:rPr lang="nl-NL"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el-GR"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μαλακό νερό</a:t>
            </a:r>
            <a:r>
              <a:rPr lang="nl-NL"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 doxy</a:t>
            </a:r>
            <a:r>
              <a:rPr lang="el-GR"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nl-NL"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12 </a:t>
            </a:r>
            <a:r>
              <a:rPr lang="el-GR"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ώρες</a:t>
            </a:r>
            <a:endParaRPr lang="en-GB" sz="90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
        <p:nvSpPr>
          <p:cNvPr id="10" name="Tekstvak 9"/>
          <p:cNvSpPr txBox="1"/>
          <p:nvPr/>
        </p:nvSpPr>
        <p:spPr>
          <a:xfrm>
            <a:off x="2745757" y="2463271"/>
            <a:ext cx="3096344" cy="369332"/>
          </a:xfrm>
          <a:prstGeom prst="rect">
            <a:avLst/>
          </a:prstGeom>
          <a:noFill/>
        </p:spPr>
        <p:txBody>
          <a:bodyPr wrap="square" rtlCol="0">
            <a:spAutoFit/>
          </a:bodyPr>
          <a:lstStyle/>
          <a:p>
            <a:r>
              <a:rPr lang="el-GR"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Τελικό διάλυμα</a:t>
            </a:r>
            <a:r>
              <a:rPr lang="nl-NL"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el-GR"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μαλακό νερό</a:t>
            </a:r>
            <a:r>
              <a:rPr lang="nl-NL"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 doxy</a:t>
            </a:r>
            <a:endParaRPr lang="nl-NL" sz="900" dirty="0">
              <a:solidFill>
                <a:schemeClr val="bg1"/>
              </a:solidFill>
              <a:latin typeface="Verdana" panose="020B0604030504040204" pitchFamily="34" charset="0"/>
              <a:ea typeface="Verdana" panose="020B0604030504040204" pitchFamily="34" charset="0"/>
              <a:cs typeface="Verdana" panose="020B0604030504040204" pitchFamily="34" charset="0"/>
            </a:endParaRPr>
          </a:p>
          <a:p>
            <a:r>
              <a:rPr lang="nl-NL"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12 </a:t>
            </a:r>
            <a:r>
              <a:rPr lang="el-GR"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ώρες</a:t>
            </a:r>
            <a:endParaRPr lang="en-GB" sz="90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
        <p:nvSpPr>
          <p:cNvPr id="11" name="Tekstvak 10"/>
          <p:cNvSpPr txBox="1"/>
          <p:nvPr/>
        </p:nvSpPr>
        <p:spPr>
          <a:xfrm>
            <a:off x="179512" y="6098723"/>
            <a:ext cx="4176464" cy="523220"/>
          </a:xfrm>
          <a:prstGeom prst="rect">
            <a:avLst/>
          </a:prstGeom>
          <a:noFill/>
        </p:spPr>
        <p:txBody>
          <a:bodyPr wrap="square" rtlCol="0">
            <a:spAutoFit/>
          </a:bodyPr>
          <a:lstStyle/>
          <a:p>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Προ</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διάλυμα</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μαλακό νερό</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 </a:t>
            </a:r>
            <a:r>
              <a:rPr lang="nl-NL" sz="1400" b="1" u="sng" dirty="0" smtClean="0">
                <a:solidFill>
                  <a:schemeClr val="bg1"/>
                </a:solidFill>
                <a:latin typeface="Verdana" panose="020B0604030504040204" pitchFamily="34" charset="0"/>
                <a:ea typeface="Verdana" panose="020B0604030504040204" pitchFamily="34" charset="0"/>
                <a:cs typeface="Verdana" panose="020B0604030504040204" pitchFamily="34" charset="0"/>
              </a:rPr>
              <a:t>WpH</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 doxy</a:t>
            </a:r>
          </a:p>
          <a:p>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12 </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ώρες</a:t>
            </a:r>
            <a:endParaRPr lang="en-GB" sz="140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
        <p:nvSpPr>
          <p:cNvPr id="12" name="Tekstvak 11"/>
          <p:cNvSpPr txBox="1"/>
          <p:nvPr/>
        </p:nvSpPr>
        <p:spPr>
          <a:xfrm>
            <a:off x="4860032" y="6070892"/>
            <a:ext cx="4283968" cy="523220"/>
          </a:xfrm>
          <a:prstGeom prst="rect">
            <a:avLst/>
          </a:prstGeom>
          <a:noFill/>
        </p:spPr>
        <p:txBody>
          <a:bodyPr wrap="square" rtlCol="0">
            <a:spAutoFit/>
          </a:bodyPr>
          <a:lstStyle/>
          <a:p>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Τελικό διάλυμα</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μαλακό νερό</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 </a:t>
            </a:r>
            <a:r>
              <a:rPr lang="nl-NL" sz="1400" b="1" u="sng" dirty="0" smtClean="0">
                <a:solidFill>
                  <a:schemeClr val="bg1"/>
                </a:solidFill>
                <a:latin typeface="Verdana" panose="020B0604030504040204" pitchFamily="34" charset="0"/>
                <a:ea typeface="Verdana" panose="020B0604030504040204" pitchFamily="34" charset="0"/>
                <a:cs typeface="Verdana" panose="020B0604030504040204" pitchFamily="34" charset="0"/>
              </a:rPr>
              <a:t>WpH</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 doxy</a:t>
            </a:r>
            <a:endParaRPr lang="nl-NL" sz="1400" dirty="0">
              <a:solidFill>
                <a:schemeClr val="bg1"/>
              </a:solidFill>
              <a:latin typeface="Verdana" panose="020B0604030504040204" pitchFamily="34" charset="0"/>
              <a:ea typeface="Verdana" panose="020B0604030504040204" pitchFamily="34" charset="0"/>
              <a:cs typeface="Verdana" panose="020B0604030504040204" pitchFamily="34" charset="0"/>
            </a:endParaRPr>
          </a:p>
          <a:p>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12 </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ώρες</a:t>
            </a:r>
            <a:endParaRPr lang="en-GB" sz="140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110430471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1000"/>
                                        <p:tgtEl>
                                          <p:spTgt spid="4098"/>
                                        </p:tgtEl>
                                      </p:cBhvr>
                                    </p:animEffect>
                                    <p:anim calcmode="lin" valueType="num">
                                      <p:cBhvr>
                                        <p:cTn id="8" dur="1000" fill="hold"/>
                                        <p:tgtEl>
                                          <p:spTgt spid="4098"/>
                                        </p:tgtEl>
                                        <p:attrNameLst>
                                          <p:attrName>ppt_x</p:attrName>
                                        </p:attrNameLst>
                                      </p:cBhvr>
                                      <p:tavLst>
                                        <p:tav tm="0">
                                          <p:val>
                                            <p:strVal val="#ppt_x"/>
                                          </p:val>
                                        </p:tav>
                                        <p:tav tm="100000">
                                          <p:val>
                                            <p:strVal val="#ppt_x"/>
                                          </p:val>
                                        </p:tav>
                                      </p:tavLst>
                                    </p:anim>
                                    <p:anim calcmode="lin" valueType="num">
                                      <p:cBhvr>
                                        <p:cTn id="9" dur="1000" fill="hold"/>
                                        <p:tgtEl>
                                          <p:spTgt spid="409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5496" y="361950"/>
            <a:ext cx="7056784" cy="381000"/>
          </a:xfrm>
        </p:spPr>
        <p:txBody>
          <a:bodyPr/>
          <a:lstStyle/>
          <a:p>
            <a:pPr>
              <a:defRPr/>
            </a:pPr>
            <a:r>
              <a:rPr lang="el-GR" sz="2600" b="1" dirty="0">
                <a:solidFill>
                  <a:srgbClr val="333399"/>
                </a:solidFill>
                <a:effectLst>
                  <a:outerShdw blurRad="38100" dist="38100" dir="2700000" algn="tl">
                    <a:srgbClr val="000000">
                      <a:alpha val="43137"/>
                    </a:srgbClr>
                  </a:outerShdw>
                </a:effectLst>
                <a:latin typeface="Candara" panose="020E0502030303020204" pitchFamily="34" charset="0"/>
              </a:rPr>
              <a:t>Αγωγή μέσω του πόσιμου νερού</a:t>
            </a:r>
            <a:r>
              <a:rPr lang="en-GB" sz="2600" b="1" dirty="0" smtClean="0">
                <a:solidFill>
                  <a:srgbClr val="333399"/>
                </a:solidFill>
                <a:effectLst>
                  <a:outerShdw blurRad="38100" dist="38100" dir="2700000" algn="tl">
                    <a:srgbClr val="C0C0C0"/>
                  </a:outerShdw>
                </a:effectLst>
                <a:latin typeface="Candara" pitchFamily="34" charset="0"/>
              </a:rPr>
              <a:t> - </a:t>
            </a:r>
            <a:r>
              <a:rPr lang="el-GR" sz="2600" b="1" dirty="0" smtClean="0">
                <a:solidFill>
                  <a:srgbClr val="333399"/>
                </a:solidFill>
                <a:effectLst>
                  <a:outerShdw blurRad="38100" dist="38100" dir="2700000" algn="tl">
                    <a:srgbClr val="C0C0C0"/>
                  </a:outerShdw>
                </a:effectLst>
                <a:latin typeface="Candara" pitchFamily="34" charset="0"/>
              </a:rPr>
              <a:t>Σταθερότητα</a:t>
            </a:r>
            <a:endParaRPr lang="en-GB" sz="2600" b="1" dirty="0" smtClean="0">
              <a:solidFill>
                <a:srgbClr val="333399"/>
              </a:solidFill>
              <a:effectLst>
                <a:outerShdw blurRad="38100" dist="38100" dir="2700000" algn="tl">
                  <a:srgbClr val="C0C0C0"/>
                </a:outerShdw>
              </a:effectLst>
              <a:latin typeface="Candara" pitchFamily="34" charset="0"/>
            </a:endParaRPr>
          </a:p>
        </p:txBody>
      </p:sp>
      <p:graphicFrame>
        <p:nvGraphicFramePr>
          <p:cNvPr id="15" name="Tijdelijke aanduiding voor inhoud 14"/>
          <p:cNvGraphicFramePr>
            <a:graphicFrameLocks noGrp="1"/>
          </p:cNvGraphicFramePr>
          <p:nvPr>
            <p:ph idx="1"/>
            <p:extLst>
              <p:ext uri="{D42A27DB-BD31-4B8C-83A1-F6EECF244321}">
                <p14:modId xmlns:p14="http://schemas.microsoft.com/office/powerpoint/2010/main" val="2018028674"/>
              </p:ext>
            </p:extLst>
          </p:nvPr>
        </p:nvGraphicFramePr>
        <p:xfrm>
          <a:off x="179512" y="836712"/>
          <a:ext cx="8856984" cy="396240"/>
        </p:xfrm>
        <a:graphic>
          <a:graphicData uri="http://schemas.openxmlformats.org/drawingml/2006/table">
            <a:tbl>
              <a:tblPr firstRow="1" bandRow="1">
                <a:tableStyleId>{5C22544A-7EE6-4342-B048-85BDC9FD1C3A}</a:tableStyleId>
              </a:tblPr>
              <a:tblGrid>
                <a:gridCol w="4392488"/>
                <a:gridCol w="4464496"/>
              </a:tblGrid>
              <a:tr h="307869">
                <a:tc>
                  <a:txBody>
                    <a:bodyPr/>
                    <a:lstStyle/>
                    <a:p>
                      <a:r>
                        <a:rPr lang="nl-NL" sz="2000" dirty="0" err="1" smtClean="0">
                          <a:solidFill>
                            <a:srgbClr val="333399"/>
                          </a:solidFill>
                        </a:rPr>
                        <a:t>Doxylin</a:t>
                      </a:r>
                      <a:r>
                        <a:rPr lang="nl-NL" sz="2000" baseline="30000" dirty="0" smtClean="0">
                          <a:solidFill>
                            <a:srgbClr val="333399"/>
                          </a:solidFill>
                        </a:rPr>
                        <a:t>®</a:t>
                      </a:r>
                      <a:r>
                        <a:rPr lang="nl-NL" sz="2000" dirty="0" smtClean="0">
                          <a:solidFill>
                            <a:srgbClr val="333399"/>
                          </a:solidFill>
                        </a:rPr>
                        <a:t> 100%</a:t>
                      </a:r>
                      <a:endParaRPr lang="en-GB" sz="2000" dirty="0">
                        <a:solidFill>
                          <a:srgbClr val="333399"/>
                        </a:solidFill>
                      </a:endParaRPr>
                    </a:p>
                  </a:txBody>
                  <a:tcPr/>
                </a:tc>
                <a:tc>
                  <a:txBody>
                    <a:bodyPr/>
                    <a:lstStyle/>
                    <a:p>
                      <a:r>
                        <a:rPr lang="nl-NL" sz="2000" dirty="0" smtClean="0">
                          <a:solidFill>
                            <a:srgbClr val="333399"/>
                          </a:solidFill>
                        </a:rPr>
                        <a:t>Amoxy Active</a:t>
                      </a:r>
                      <a:r>
                        <a:rPr lang="nl-NL" sz="2000" baseline="30000" dirty="0" smtClean="0">
                          <a:solidFill>
                            <a:srgbClr val="333399"/>
                          </a:solidFill>
                        </a:rPr>
                        <a:t>®</a:t>
                      </a:r>
                      <a:r>
                        <a:rPr lang="nl-NL" sz="2000" dirty="0" smtClean="0">
                          <a:solidFill>
                            <a:srgbClr val="333399"/>
                          </a:solidFill>
                        </a:rPr>
                        <a:t> </a:t>
                      </a:r>
                      <a:r>
                        <a:rPr lang="el-GR" sz="2000" dirty="0" smtClean="0">
                          <a:solidFill>
                            <a:srgbClr val="333399"/>
                          </a:solidFill>
                        </a:rPr>
                        <a:t>80%</a:t>
                      </a:r>
                      <a:endParaRPr lang="en-GB" sz="2000" dirty="0">
                        <a:solidFill>
                          <a:srgbClr val="333399"/>
                        </a:solidFill>
                      </a:endParaRPr>
                    </a:p>
                  </a:txBody>
                  <a:tcPr/>
                </a:tc>
              </a:tr>
            </a:tbl>
          </a:graphicData>
        </a:graphic>
      </p:graphicFrame>
      <p:graphicFrame>
        <p:nvGraphicFramePr>
          <p:cNvPr id="5" name="Tabel 4"/>
          <p:cNvGraphicFramePr>
            <a:graphicFrameLocks noGrp="1"/>
          </p:cNvGraphicFramePr>
          <p:nvPr>
            <p:extLst>
              <p:ext uri="{D42A27DB-BD31-4B8C-83A1-F6EECF244321}">
                <p14:modId xmlns:p14="http://schemas.microsoft.com/office/powerpoint/2010/main" val="238314650"/>
              </p:ext>
            </p:extLst>
          </p:nvPr>
        </p:nvGraphicFramePr>
        <p:xfrm>
          <a:off x="179512" y="1268760"/>
          <a:ext cx="8856984" cy="370840"/>
        </p:xfrm>
        <a:graphic>
          <a:graphicData uri="http://schemas.openxmlformats.org/drawingml/2006/table">
            <a:tbl>
              <a:tblPr firstRow="1" bandRow="1">
                <a:tableStyleId>{D7AC3CCA-C797-4891-BE02-D94E43425B78}</a:tableStyleId>
              </a:tblPr>
              <a:tblGrid>
                <a:gridCol w="4392488"/>
                <a:gridCol w="4464496"/>
              </a:tblGrid>
              <a:tr h="370840">
                <a:tc>
                  <a:txBody>
                    <a:bodyPr/>
                    <a:lstStyle/>
                    <a:p>
                      <a:pPr algn="ctr"/>
                      <a:r>
                        <a:rPr lang="el-GR" dirty="0" smtClean="0">
                          <a:solidFill>
                            <a:srgbClr val="333399"/>
                          </a:solidFill>
                        </a:rPr>
                        <a:t>Σταθερότητα</a:t>
                      </a:r>
                      <a:endParaRPr lang="en-GB" dirty="0">
                        <a:solidFill>
                          <a:srgbClr val="333399"/>
                        </a:solidFill>
                      </a:endParaRPr>
                    </a:p>
                  </a:txBody>
                  <a:tcPr/>
                </a:tc>
                <a:tc>
                  <a:txBody>
                    <a:bodyPr/>
                    <a:lstStyle/>
                    <a:p>
                      <a:pPr algn="ctr"/>
                      <a:r>
                        <a:rPr lang="el-GR" dirty="0" smtClean="0">
                          <a:solidFill>
                            <a:srgbClr val="333399"/>
                          </a:solidFill>
                        </a:rPr>
                        <a:t>Σταθερότητα</a:t>
                      </a:r>
                      <a:endParaRPr lang="en-GB" dirty="0">
                        <a:solidFill>
                          <a:srgbClr val="333399"/>
                        </a:solidFill>
                      </a:endParaRPr>
                    </a:p>
                  </a:txBody>
                  <a:tcPr/>
                </a:tc>
              </a:tr>
            </a:tbl>
          </a:graphicData>
        </a:graphic>
      </p:graphicFrame>
      <p:graphicFrame>
        <p:nvGraphicFramePr>
          <p:cNvPr id="6" name="Tabel 5"/>
          <p:cNvGraphicFramePr>
            <a:graphicFrameLocks noGrp="1"/>
          </p:cNvGraphicFramePr>
          <p:nvPr>
            <p:extLst>
              <p:ext uri="{D42A27DB-BD31-4B8C-83A1-F6EECF244321}">
                <p14:modId xmlns:p14="http://schemas.microsoft.com/office/powerpoint/2010/main" val="2018419205"/>
              </p:ext>
            </p:extLst>
          </p:nvPr>
        </p:nvGraphicFramePr>
        <p:xfrm>
          <a:off x="179512" y="1700808"/>
          <a:ext cx="8856984" cy="2304256"/>
        </p:xfrm>
        <a:graphic>
          <a:graphicData uri="http://schemas.openxmlformats.org/drawingml/2006/table">
            <a:tbl>
              <a:tblPr firstRow="1" bandRow="1">
                <a:tableStyleId>{D7AC3CCA-C797-4891-BE02-D94E43425B78}</a:tableStyleId>
              </a:tblPr>
              <a:tblGrid>
                <a:gridCol w="4392488"/>
                <a:gridCol w="4464496"/>
              </a:tblGrid>
              <a:tr h="230425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l-GR" sz="1400" b="0" dirty="0" smtClean="0"/>
                        <a:t>Η </a:t>
                      </a:r>
                      <a:r>
                        <a:rPr lang="en-GB" sz="1400" b="0" dirty="0" smtClean="0"/>
                        <a:t>Doxycycline </a:t>
                      </a:r>
                      <a:r>
                        <a:rPr lang="el-GR" sz="1400" b="0" dirty="0" smtClean="0"/>
                        <a:t>δημιουργεί αδιάλυτα </a:t>
                      </a:r>
                      <a:r>
                        <a:rPr lang="el-GR" sz="1400" b="0" dirty="0" err="1" smtClean="0"/>
                        <a:t>σύμπλοκα</a:t>
                      </a:r>
                      <a:r>
                        <a:rPr lang="el-GR" sz="1400" b="0" dirty="0" smtClean="0"/>
                        <a:t> με τα</a:t>
                      </a:r>
                      <a:r>
                        <a:rPr lang="en-GB" sz="1400" b="0" dirty="0" smtClean="0"/>
                        <a:t> 2-</a:t>
                      </a:r>
                      <a:r>
                        <a:rPr lang="el-GR" sz="1400" b="0" dirty="0" err="1" smtClean="0"/>
                        <a:t>σθενή</a:t>
                      </a:r>
                      <a:r>
                        <a:rPr lang="el-GR" sz="1400" b="0" dirty="0" smtClean="0"/>
                        <a:t> ιόντα μετάλλων</a:t>
                      </a:r>
                      <a:r>
                        <a:rPr lang="en-GB" sz="1400" b="0" dirty="0" smtClean="0"/>
                        <a:t> (Ca, Mg, Fe,…). </a:t>
                      </a:r>
                      <a:r>
                        <a:rPr lang="el-GR" sz="1400" b="0" dirty="0" smtClean="0"/>
                        <a:t>Εξαρτάται από την σκληρότητα του νερού</a:t>
                      </a:r>
                      <a:r>
                        <a:rPr lang="nl-NL" sz="1400" b="0" baseline="0" dirty="0" smtClean="0"/>
                        <a:t>!</a:t>
                      </a:r>
                      <a:endParaRPr lang="el-GR" sz="1400" b="0"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dirty="0" smtClean="0"/>
                    </a:p>
                    <a:p>
                      <a:endParaRPr lang="nl-NL" sz="1400" b="0" dirty="0" smtClean="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b="0" baseline="0" dirty="0" smtClean="0"/>
                        <a:t>(</a:t>
                      </a:r>
                      <a:r>
                        <a:rPr lang="el-GR" sz="1400" b="0" baseline="0" dirty="0" err="1" smtClean="0"/>
                        <a:t>Συμπυκν</a:t>
                      </a:r>
                      <a:r>
                        <a:rPr lang="nl-NL" sz="1400" b="0" baseline="0" dirty="0" smtClean="0"/>
                        <a:t>.) </a:t>
                      </a:r>
                      <a:r>
                        <a:rPr lang="el-GR" sz="1400" b="0" baseline="0" dirty="0" smtClean="0"/>
                        <a:t>προ</a:t>
                      </a:r>
                      <a:r>
                        <a:rPr lang="nl-NL" sz="1400" b="0" baseline="0" dirty="0" smtClean="0"/>
                        <a:t>-</a:t>
                      </a:r>
                      <a:r>
                        <a:rPr lang="el-GR" sz="1400" b="0" baseline="0" dirty="0" smtClean="0"/>
                        <a:t>διάλυμα</a:t>
                      </a:r>
                      <a:r>
                        <a:rPr lang="nl-NL" sz="1400" b="0" baseline="0" dirty="0" smtClean="0"/>
                        <a:t>: </a:t>
                      </a:r>
                      <a:r>
                        <a:rPr lang="el-GR" sz="1400" b="0" baseline="0" dirty="0" smtClean="0"/>
                        <a:t>ίζημα</a:t>
                      </a:r>
                      <a:r>
                        <a:rPr lang="nl-NL" sz="1400" b="0" baseline="0" dirty="0" smtClean="0"/>
                        <a:t>	 </a:t>
                      </a:r>
                      <a:r>
                        <a:rPr lang="nl-NL" sz="1400" b="0" baseline="0" dirty="0" smtClean="0">
                          <a:sym typeface="Wingdings" panose="05000000000000000000" pitchFamily="2" charset="2"/>
                        </a:rPr>
                        <a:t> </a:t>
                      </a:r>
                      <a:r>
                        <a:rPr lang="nl-NL" sz="1400" b="1" baseline="0" dirty="0" smtClean="0">
                          <a:solidFill>
                            <a:srgbClr val="FF0000"/>
                          </a:solidFill>
                          <a:sym typeface="Wingdings" panose="05000000000000000000" pitchFamily="2" charset="2"/>
                        </a:rPr>
                        <a:t>x</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nl-NL" sz="1400" b="0" baseline="0" dirty="0" smtClean="0"/>
                    </a:p>
                    <a:p>
                      <a:pPr marL="285750" indent="-285750">
                        <a:buFont typeface="Arial" panose="020B0604020202020204" pitchFamily="34" charset="0"/>
                        <a:buChar char="•"/>
                      </a:pPr>
                      <a:endParaRPr lang="el-GR" sz="1400" b="0" baseline="0" dirty="0" smtClean="0"/>
                    </a:p>
                    <a:p>
                      <a:pPr marL="285750" indent="-285750">
                        <a:buFont typeface="Arial" panose="020B0604020202020204" pitchFamily="34" charset="0"/>
                        <a:buChar char="•"/>
                      </a:pPr>
                      <a:r>
                        <a:rPr lang="nl-NL" sz="1400" b="0" baseline="0" dirty="0" smtClean="0"/>
                        <a:t>(</a:t>
                      </a:r>
                      <a:r>
                        <a:rPr lang="el-GR" sz="1400" b="0" baseline="0" dirty="0" smtClean="0"/>
                        <a:t>Διαλυμένο</a:t>
                      </a:r>
                      <a:r>
                        <a:rPr lang="nl-NL" sz="1400" b="0" baseline="0" dirty="0" smtClean="0"/>
                        <a:t>) </a:t>
                      </a:r>
                      <a:r>
                        <a:rPr lang="el-GR" sz="1400" b="0" baseline="0" dirty="0" smtClean="0"/>
                        <a:t>τελικό διάλυμα</a:t>
                      </a:r>
                      <a:r>
                        <a:rPr lang="nl-NL" sz="1400" b="0" baseline="0" dirty="0" smtClean="0"/>
                        <a:t>: </a:t>
                      </a:r>
                      <a:r>
                        <a:rPr lang="el-GR" sz="1400" b="0" baseline="0" dirty="0" smtClean="0"/>
                        <a:t>ίζημα</a:t>
                      </a:r>
                      <a:r>
                        <a:rPr lang="nl-NL" sz="1400" b="0" baseline="0" dirty="0" smtClean="0"/>
                        <a:t>	 </a:t>
                      </a:r>
                      <a:r>
                        <a:rPr lang="nl-NL" sz="1400" b="0" baseline="0" dirty="0" smtClean="0">
                          <a:sym typeface="Wingdings" panose="05000000000000000000" pitchFamily="2" charset="2"/>
                        </a:rPr>
                        <a:t> </a:t>
                      </a:r>
                      <a:r>
                        <a:rPr lang="nl-NL" sz="1400" b="1" baseline="0" dirty="0" smtClean="0">
                          <a:solidFill>
                            <a:srgbClr val="FF0000"/>
                          </a:solidFill>
                          <a:sym typeface="Wingdings" panose="05000000000000000000" pitchFamily="2" charset="2"/>
                        </a:rPr>
                        <a:t>x</a:t>
                      </a:r>
                      <a:endParaRPr lang="nl-NL" sz="1400" b="0" baseline="0" dirty="0" smtClean="0"/>
                    </a:p>
                  </a:txBody>
                  <a:tcPr/>
                </a:tc>
                <a:tc>
                  <a:txBody>
                    <a:bodyPr/>
                    <a:lstStyle/>
                    <a:p>
                      <a:r>
                        <a:rPr lang="el-GR" sz="1400" b="0" dirty="0" smtClean="0"/>
                        <a:t>Η </a:t>
                      </a:r>
                      <a:r>
                        <a:rPr lang="nl-NL" sz="1400" b="0" dirty="0" smtClean="0"/>
                        <a:t>Amoxicillin</a:t>
                      </a:r>
                      <a:r>
                        <a:rPr lang="nl-NL" sz="1400" b="0" baseline="0" dirty="0" smtClean="0"/>
                        <a:t> </a:t>
                      </a:r>
                      <a:r>
                        <a:rPr lang="el-GR" sz="1400" b="0" baseline="0" dirty="0" smtClean="0"/>
                        <a:t>υποβαθμίζεται γρήγορα</a:t>
                      </a:r>
                      <a:r>
                        <a:rPr lang="nl-NL" sz="1400" b="0" baseline="0" dirty="0" smtClean="0"/>
                        <a:t>:</a:t>
                      </a:r>
                    </a:p>
                    <a:p>
                      <a:pPr marL="0" indent="0">
                        <a:buFont typeface="Wingdings" panose="05000000000000000000" pitchFamily="2" charset="2"/>
                        <a:buNone/>
                      </a:pPr>
                      <a:r>
                        <a:rPr lang="nl-NL" sz="1400" b="0" baseline="0" dirty="0" smtClean="0"/>
                        <a:t>- </a:t>
                      </a:r>
                      <a:r>
                        <a:rPr lang="el-GR" sz="1400" b="0" baseline="0" dirty="0" smtClean="0"/>
                        <a:t>σε χαμηλό και υψηλό</a:t>
                      </a:r>
                      <a:r>
                        <a:rPr lang="nl-NL" sz="1400" b="0" baseline="0" dirty="0" smtClean="0"/>
                        <a:t> pH </a:t>
                      </a:r>
                    </a:p>
                    <a:p>
                      <a:pPr marL="0" indent="0">
                        <a:buFont typeface="Wingdings" panose="05000000000000000000" pitchFamily="2" charset="2"/>
                        <a:buNone/>
                      </a:pPr>
                      <a:r>
                        <a:rPr lang="nl-NL" sz="1400" b="0" baseline="0" dirty="0" smtClean="0"/>
                        <a:t>- </a:t>
                      </a:r>
                      <a:r>
                        <a:rPr lang="el-GR" sz="1400" b="0" baseline="0" dirty="0" smtClean="0"/>
                        <a:t>σε χλιαρό νερό</a:t>
                      </a:r>
                      <a:endParaRPr lang="nl-NL" sz="1400" b="0" baseline="0" dirty="0" smtClean="0"/>
                    </a:p>
                    <a:p>
                      <a:pPr marL="0" indent="0">
                        <a:buFont typeface="Wingdings" panose="05000000000000000000" pitchFamily="2" charset="2"/>
                        <a:buNone/>
                      </a:pPr>
                      <a:r>
                        <a:rPr lang="nl-NL" sz="1400" b="0" baseline="0" dirty="0" smtClean="0"/>
                        <a:t>- </a:t>
                      </a:r>
                      <a:r>
                        <a:rPr lang="el-GR" sz="1400" b="0" baseline="0" dirty="0" smtClean="0"/>
                        <a:t>σε σκληρό νερό</a:t>
                      </a:r>
                      <a:endParaRPr lang="nl-NL" sz="1400" b="0" baseline="0" dirty="0" smtClean="0"/>
                    </a:p>
                    <a:p>
                      <a:endParaRPr lang="nl-NL" sz="1400" b="0" baseline="0" dirty="0" smtClean="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b="0" baseline="0" dirty="0" smtClean="0"/>
                        <a:t>(</a:t>
                      </a:r>
                      <a:r>
                        <a:rPr lang="el-GR" sz="1400" b="0" baseline="0" dirty="0" err="1" smtClean="0"/>
                        <a:t>Συμπυκν</a:t>
                      </a:r>
                      <a:r>
                        <a:rPr lang="nl-NL" sz="1400" b="0" baseline="0" dirty="0" smtClean="0"/>
                        <a:t>.) </a:t>
                      </a:r>
                      <a:r>
                        <a:rPr lang="el-GR" sz="1400" b="0" baseline="0" dirty="0" smtClean="0"/>
                        <a:t>προ</a:t>
                      </a:r>
                      <a:r>
                        <a:rPr lang="nl-NL" sz="1400" b="0" baseline="0" dirty="0" smtClean="0"/>
                        <a:t>-</a:t>
                      </a:r>
                      <a:r>
                        <a:rPr lang="el-GR" sz="1400" b="0" baseline="0" dirty="0" smtClean="0"/>
                        <a:t>διάλυμα</a:t>
                      </a:r>
                      <a:r>
                        <a:rPr lang="nl-NL" sz="1400" b="0" baseline="0" dirty="0" smtClean="0"/>
                        <a:t>: 		</a:t>
                      </a:r>
                      <a:r>
                        <a:rPr lang="nl-NL" sz="1400" b="0" baseline="0" dirty="0" smtClean="0">
                          <a:sym typeface="Wingdings" panose="05000000000000000000" pitchFamily="2" charset="2"/>
                        </a:rPr>
                        <a:t> </a:t>
                      </a:r>
                      <a:r>
                        <a:rPr lang="nl-NL" sz="1400" b="1" baseline="0" dirty="0" smtClean="0">
                          <a:solidFill>
                            <a:srgbClr val="FF0000"/>
                          </a:solidFill>
                          <a:sym typeface="Wingdings" panose="05000000000000000000" pitchFamily="2" charset="2"/>
                        </a:rPr>
                        <a:t>x</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nl-NL" sz="1400" b="0" baseline="0" dirty="0" smtClean="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b="0" baseline="0" dirty="0" smtClean="0"/>
                        <a:t>(</a:t>
                      </a:r>
                      <a:r>
                        <a:rPr lang="el-GR" sz="1400" b="0" baseline="0" dirty="0" smtClean="0"/>
                        <a:t>Διαλυμένο</a:t>
                      </a:r>
                      <a:r>
                        <a:rPr lang="nl-NL" sz="1400" b="0" baseline="0" dirty="0" smtClean="0"/>
                        <a:t>) </a:t>
                      </a:r>
                      <a:r>
                        <a:rPr lang="el-GR" sz="1400" b="0" baseline="0" dirty="0" smtClean="0"/>
                        <a:t>τελικό διάλυμα</a:t>
                      </a:r>
                      <a:r>
                        <a:rPr lang="nl-NL" sz="1400" b="0" baseline="0" dirty="0" smtClean="0"/>
                        <a:t>:  pH ±7 </a:t>
                      </a:r>
                      <a:r>
                        <a:rPr lang="el-GR" sz="1400" b="0" baseline="0" dirty="0" smtClean="0"/>
                        <a:t> </a:t>
                      </a:r>
                      <a:r>
                        <a:rPr lang="nl-NL" sz="1400" b="0" baseline="0" dirty="0" smtClean="0">
                          <a:sym typeface="Wingdings" panose="05000000000000000000" pitchFamily="2" charset="2"/>
                        </a:rPr>
                        <a:t> </a:t>
                      </a:r>
                      <a:r>
                        <a:rPr lang="el-GR" sz="1400" b="0" baseline="0" dirty="0" smtClean="0">
                          <a:sym typeface="Wingdings" panose="05000000000000000000" pitchFamily="2" charset="2"/>
                        </a:rPr>
                        <a:t>μικρή υποβάθμιση μετά από</a:t>
                      </a:r>
                      <a:r>
                        <a:rPr lang="nl-NL" sz="1400" b="0" baseline="0" dirty="0" smtClean="0"/>
                        <a:t> 12</a:t>
                      </a:r>
                      <a:r>
                        <a:rPr lang="el-GR" sz="1400" b="0" baseline="0" dirty="0" smtClean="0"/>
                        <a:t> ώρες  </a:t>
                      </a:r>
                      <a:r>
                        <a:rPr lang="nl-NL" sz="1400" b="0" baseline="0" dirty="0" smtClean="0">
                          <a:sym typeface="Wingdings" panose="05000000000000000000" pitchFamily="2" charset="2"/>
                        </a:rPr>
                        <a:t> </a:t>
                      </a:r>
                      <a:r>
                        <a:rPr lang="nl-NL" sz="1400" b="1" kern="1200" dirty="0" smtClean="0">
                          <a:solidFill>
                            <a:srgbClr val="00B050"/>
                          </a:solidFill>
                          <a:effectLst/>
                          <a:latin typeface="+mn-lt"/>
                          <a:ea typeface="+mn-ea"/>
                          <a:cs typeface="+mn-cs"/>
                          <a:sym typeface="Wingdings"/>
                        </a:rPr>
                        <a:t></a:t>
                      </a:r>
                      <a:endParaRPr lang="nl-NL" sz="1400" b="0" baseline="0" dirty="0" smtClean="0"/>
                    </a:p>
                  </a:txBody>
                  <a:tcPr/>
                </a:tc>
              </a:tr>
            </a:tbl>
          </a:graphicData>
        </a:graphic>
      </p:graphicFrame>
      <p:graphicFrame>
        <p:nvGraphicFramePr>
          <p:cNvPr id="2" name="Tabel 1"/>
          <p:cNvGraphicFramePr>
            <a:graphicFrameLocks noGrp="1"/>
          </p:cNvGraphicFramePr>
          <p:nvPr>
            <p:extLst>
              <p:ext uri="{D42A27DB-BD31-4B8C-83A1-F6EECF244321}">
                <p14:modId xmlns:p14="http://schemas.microsoft.com/office/powerpoint/2010/main" val="19546677"/>
              </p:ext>
            </p:extLst>
          </p:nvPr>
        </p:nvGraphicFramePr>
        <p:xfrm>
          <a:off x="179512" y="4077072"/>
          <a:ext cx="8856984" cy="374060"/>
        </p:xfrm>
        <a:graphic>
          <a:graphicData uri="http://schemas.openxmlformats.org/drawingml/2006/table">
            <a:tbl>
              <a:tblPr firstRow="1" bandRow="1">
                <a:tableStyleId>{D7AC3CCA-C797-4891-BE02-D94E43425B78}</a:tableStyleId>
              </a:tblPr>
              <a:tblGrid>
                <a:gridCol w="4392488"/>
                <a:gridCol w="4464496"/>
              </a:tblGrid>
              <a:tr h="374060">
                <a:tc>
                  <a:txBody>
                    <a:bodyPr/>
                    <a:lstStyle/>
                    <a:p>
                      <a:pPr algn="ctr"/>
                      <a:r>
                        <a:rPr lang="nl-NL" dirty="0" err="1" smtClean="0">
                          <a:solidFill>
                            <a:srgbClr val="333399"/>
                          </a:solidFill>
                        </a:rPr>
                        <a:t>WpH</a:t>
                      </a:r>
                      <a:r>
                        <a:rPr lang="nl-NL" dirty="0" smtClean="0">
                          <a:solidFill>
                            <a:srgbClr val="333399"/>
                          </a:solidFill>
                        </a:rPr>
                        <a:t>-corrector</a:t>
                      </a:r>
                      <a:endParaRPr lang="en-GB" dirty="0">
                        <a:solidFill>
                          <a:srgbClr val="333399"/>
                        </a:solidFill>
                      </a:endParaRPr>
                    </a:p>
                  </a:txBody>
                  <a:tcPr/>
                </a:tc>
                <a:tc>
                  <a:txBody>
                    <a:bodyPr/>
                    <a:lstStyle/>
                    <a:p>
                      <a:pPr algn="ctr"/>
                      <a:r>
                        <a:rPr lang="nl-NL" dirty="0" err="1" smtClean="0">
                          <a:solidFill>
                            <a:srgbClr val="333399"/>
                          </a:solidFill>
                        </a:rPr>
                        <a:t>Metasol</a:t>
                      </a:r>
                      <a:endParaRPr lang="en-GB" dirty="0">
                        <a:solidFill>
                          <a:srgbClr val="333399"/>
                        </a:solidFill>
                      </a:endParaRPr>
                    </a:p>
                  </a:txBody>
                  <a:tcPr/>
                </a:tc>
              </a:tr>
            </a:tbl>
          </a:graphicData>
        </a:graphic>
      </p:graphicFrame>
      <p:graphicFrame>
        <p:nvGraphicFramePr>
          <p:cNvPr id="3" name="Tabel 2"/>
          <p:cNvGraphicFramePr>
            <a:graphicFrameLocks noGrp="1"/>
          </p:cNvGraphicFramePr>
          <p:nvPr>
            <p:extLst>
              <p:ext uri="{D42A27DB-BD31-4B8C-83A1-F6EECF244321}">
                <p14:modId xmlns:p14="http://schemas.microsoft.com/office/powerpoint/2010/main" val="2549046152"/>
              </p:ext>
            </p:extLst>
          </p:nvPr>
        </p:nvGraphicFramePr>
        <p:xfrm>
          <a:off x="179512" y="4509120"/>
          <a:ext cx="8856984" cy="2286000"/>
        </p:xfrm>
        <a:graphic>
          <a:graphicData uri="http://schemas.openxmlformats.org/drawingml/2006/table">
            <a:tbl>
              <a:tblPr firstRow="1" bandRow="1">
                <a:tableStyleId>{D7AC3CCA-C797-4891-BE02-D94E43425B78}</a:tableStyleId>
              </a:tblPr>
              <a:tblGrid>
                <a:gridCol w="4392488"/>
                <a:gridCol w="4464496"/>
              </a:tblGrid>
              <a:tr h="370840">
                <a:tc>
                  <a:txBody>
                    <a:bodyPr/>
                    <a:lstStyle/>
                    <a:p>
                      <a:r>
                        <a:rPr lang="el-GR" sz="1400" b="0" dirty="0" smtClean="0"/>
                        <a:t>Το </a:t>
                      </a:r>
                      <a:r>
                        <a:rPr lang="nl-NL" sz="1400" b="0" dirty="0" smtClean="0"/>
                        <a:t>WpH </a:t>
                      </a:r>
                      <a:r>
                        <a:rPr lang="el-GR" sz="1400" b="0" dirty="0" smtClean="0"/>
                        <a:t>μαλακώνει το νερό</a:t>
                      </a:r>
                      <a:r>
                        <a:rPr lang="nl-NL" sz="1400" b="0" dirty="0" smtClean="0"/>
                        <a:t> (</a:t>
                      </a:r>
                      <a:r>
                        <a:rPr lang="el-GR" sz="1400" b="0" dirty="0" smtClean="0"/>
                        <a:t>δημιουργεί διαλυτά</a:t>
                      </a:r>
                      <a:r>
                        <a:rPr lang="el-GR" sz="1400" b="0" baseline="0" dirty="0" smtClean="0"/>
                        <a:t> </a:t>
                      </a:r>
                      <a:r>
                        <a:rPr lang="el-GR" sz="1400" b="0" baseline="0" dirty="0" err="1" smtClean="0"/>
                        <a:t>σύμπλοκα</a:t>
                      </a:r>
                      <a:r>
                        <a:rPr lang="el-GR" sz="1400" b="0" baseline="0" dirty="0" smtClean="0"/>
                        <a:t> με</a:t>
                      </a:r>
                      <a:r>
                        <a:rPr lang="nl-NL" sz="1400" b="0" dirty="0" smtClean="0"/>
                        <a:t> 2-</a:t>
                      </a:r>
                      <a:r>
                        <a:rPr lang="el-GR" sz="1400" b="0" dirty="0" err="1" smtClean="0"/>
                        <a:t>σθενή</a:t>
                      </a:r>
                      <a:r>
                        <a:rPr lang="el-GR" sz="1400" b="0" dirty="0" smtClean="0"/>
                        <a:t> ιόντα μετάλλων</a:t>
                      </a:r>
                      <a:r>
                        <a:rPr lang="nl-NL" sz="1400" b="0" dirty="0" smtClean="0"/>
                        <a:t>)</a:t>
                      </a:r>
                      <a:endParaRPr lang="el-GR" sz="1400" b="0" dirty="0" smtClean="0"/>
                    </a:p>
                    <a:p>
                      <a:endParaRPr lang="nl-NL" sz="1400" b="0" dirty="0" smtClean="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b="0" baseline="0" dirty="0" smtClean="0"/>
                        <a:t>(</a:t>
                      </a:r>
                      <a:r>
                        <a:rPr lang="el-GR" sz="1400" b="0" baseline="0" dirty="0" err="1" smtClean="0"/>
                        <a:t>Συμπυκν</a:t>
                      </a:r>
                      <a:r>
                        <a:rPr lang="nl-NL" sz="1400" b="0" baseline="0" dirty="0" smtClean="0"/>
                        <a:t>.) </a:t>
                      </a:r>
                      <a:r>
                        <a:rPr lang="el-GR" sz="1400" b="0" baseline="0" dirty="0" smtClean="0"/>
                        <a:t>προ</a:t>
                      </a:r>
                      <a:r>
                        <a:rPr lang="nl-NL" sz="1400" b="0" baseline="0" dirty="0" smtClean="0"/>
                        <a:t>-</a:t>
                      </a:r>
                      <a:r>
                        <a:rPr lang="el-GR" sz="1400" b="0" baseline="0" dirty="0" smtClean="0"/>
                        <a:t>διάλυμα</a:t>
                      </a:r>
                      <a:r>
                        <a:rPr lang="nl-NL" sz="1400" b="0" baseline="0" dirty="0" smtClean="0"/>
                        <a:t>: 		 </a:t>
                      </a:r>
                      <a:r>
                        <a:rPr lang="nl-NL" sz="1400" b="0" baseline="0" dirty="0" smtClean="0">
                          <a:sym typeface="Wingdings" panose="05000000000000000000" pitchFamily="2" charset="2"/>
                        </a:rPr>
                        <a:t> </a:t>
                      </a:r>
                      <a:r>
                        <a:rPr lang="nl-NL" sz="1400" b="1" kern="1200" dirty="0" smtClean="0">
                          <a:solidFill>
                            <a:srgbClr val="00B050"/>
                          </a:solidFill>
                          <a:effectLst/>
                          <a:latin typeface="+mn-lt"/>
                          <a:ea typeface="+mn-ea"/>
                          <a:cs typeface="+mn-cs"/>
                          <a:sym typeface="Wingdings"/>
                        </a:rPr>
                        <a:t></a:t>
                      </a:r>
                      <a:endParaRPr lang="nl-NL" sz="1400" b="1" baseline="0" dirty="0" smtClean="0">
                        <a:solidFill>
                          <a:srgbClr val="FF0000"/>
                        </a:solidFill>
                        <a:sym typeface="Wingdings" panose="05000000000000000000" pitchFamily="2" charset="2"/>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nl-NL" sz="1400" b="0" baseline="0" dirty="0" smtClean="0"/>
                    </a:p>
                    <a:p>
                      <a:pPr marL="285750" indent="-285750">
                        <a:buFont typeface="Arial" panose="020B0604020202020204" pitchFamily="34" charset="0"/>
                        <a:buChar char="•"/>
                      </a:pPr>
                      <a:r>
                        <a:rPr lang="nl-NL" sz="1400" b="0" baseline="0" dirty="0" smtClean="0"/>
                        <a:t>(</a:t>
                      </a:r>
                      <a:r>
                        <a:rPr lang="el-GR" sz="1400" b="0" baseline="0" dirty="0" smtClean="0"/>
                        <a:t>Διαλυμένο</a:t>
                      </a:r>
                      <a:r>
                        <a:rPr lang="nl-NL" sz="1400" b="0" baseline="0" dirty="0" smtClean="0"/>
                        <a:t>) </a:t>
                      </a:r>
                      <a:r>
                        <a:rPr lang="el-GR" sz="1400" b="0" baseline="0" dirty="0" smtClean="0"/>
                        <a:t>τελικό διάλυμα</a:t>
                      </a:r>
                      <a:r>
                        <a:rPr lang="nl-NL" sz="1400" b="0" baseline="0" dirty="0" smtClean="0"/>
                        <a:t>: 	 </a:t>
                      </a:r>
                      <a:r>
                        <a:rPr lang="nl-NL" sz="1400" b="0" baseline="0" dirty="0" smtClean="0">
                          <a:sym typeface="Wingdings" panose="05000000000000000000" pitchFamily="2" charset="2"/>
                        </a:rPr>
                        <a:t> </a:t>
                      </a:r>
                      <a:r>
                        <a:rPr lang="nl-NL" sz="1400" b="1" kern="1200" dirty="0" smtClean="0">
                          <a:solidFill>
                            <a:srgbClr val="00B050"/>
                          </a:solidFill>
                          <a:effectLst/>
                          <a:latin typeface="+mn-lt"/>
                          <a:ea typeface="+mn-ea"/>
                          <a:cs typeface="+mn-cs"/>
                          <a:sym typeface="Wingdings"/>
                        </a:rPr>
                        <a:t></a:t>
                      </a:r>
                      <a:endParaRPr lang="nl-NL" sz="1400" b="0" baseline="0" dirty="0" smtClean="0"/>
                    </a:p>
                    <a:p>
                      <a:endParaRPr lang="en-GB" sz="1400" b="0" dirty="0"/>
                    </a:p>
                  </a:txBody>
                  <a:tcPr/>
                </a:tc>
                <a:tc>
                  <a:txBody>
                    <a:bodyPr/>
                    <a:lstStyle/>
                    <a:p>
                      <a:r>
                        <a:rPr lang="el-GR" sz="1400" b="0" dirty="0" smtClean="0"/>
                        <a:t>Το </a:t>
                      </a:r>
                      <a:r>
                        <a:rPr lang="nl-NL" sz="1400" b="0" dirty="0" smtClean="0"/>
                        <a:t>Metasol </a:t>
                      </a:r>
                      <a:r>
                        <a:rPr lang="el-GR" sz="1400" b="0" dirty="0" smtClean="0"/>
                        <a:t>μαλακώνει το νερό</a:t>
                      </a:r>
                      <a:endParaRPr lang="nl-NL" sz="1400" b="0" dirty="0" smtClean="0"/>
                    </a:p>
                    <a:p>
                      <a:endParaRPr lang="nl-NL" sz="1400" b="0" dirty="0" smtClean="0"/>
                    </a:p>
                    <a:p>
                      <a:endParaRPr lang="nl-NL" sz="1400" b="0" dirty="0" smtClean="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b="0" baseline="0" dirty="0" smtClean="0"/>
                        <a:t>(</a:t>
                      </a:r>
                      <a:r>
                        <a:rPr lang="el-GR" sz="1400" b="0" baseline="0" dirty="0" err="1" smtClean="0"/>
                        <a:t>Συμπυκν</a:t>
                      </a:r>
                      <a:r>
                        <a:rPr lang="nl-NL" sz="1400" b="0" baseline="0" dirty="0" smtClean="0"/>
                        <a:t>.) </a:t>
                      </a:r>
                      <a:r>
                        <a:rPr lang="el-GR" sz="1400" b="0" baseline="0" dirty="0" smtClean="0"/>
                        <a:t>προ</a:t>
                      </a:r>
                      <a:r>
                        <a:rPr lang="nl-NL" sz="1400" b="0" baseline="0" dirty="0" smtClean="0"/>
                        <a:t>-</a:t>
                      </a:r>
                      <a:r>
                        <a:rPr lang="el-GR" sz="1400" b="0" baseline="0" dirty="0" smtClean="0"/>
                        <a:t>διάλυμα</a:t>
                      </a:r>
                      <a:r>
                        <a:rPr lang="nl-NL" sz="1400" b="0" baseline="0" dirty="0" smtClean="0"/>
                        <a:t>: pH </a:t>
                      </a:r>
                      <a:r>
                        <a:rPr lang="nl-NL" sz="1400" b="0" baseline="0" dirty="0" smtClean="0">
                          <a:sym typeface="Wingdings"/>
                        </a:rPr>
                        <a:t></a:t>
                      </a:r>
                      <a:r>
                        <a:rPr lang="nl-NL" sz="1400" b="0" baseline="0" dirty="0" smtClean="0"/>
                        <a:t>	</a:t>
                      </a:r>
                      <a:r>
                        <a:rPr lang="nl-NL" sz="1400" b="0" baseline="0" dirty="0" smtClean="0">
                          <a:sym typeface="Wingdings" panose="05000000000000000000" pitchFamily="2" charset="2"/>
                        </a:rPr>
                        <a:t> </a:t>
                      </a:r>
                      <a:r>
                        <a:rPr lang="nl-NL" sz="1400" b="1" kern="1200" dirty="0" smtClean="0">
                          <a:solidFill>
                            <a:srgbClr val="00B050"/>
                          </a:solidFill>
                          <a:effectLst/>
                          <a:latin typeface="+mn-lt"/>
                          <a:ea typeface="+mn-ea"/>
                          <a:cs typeface="+mn-cs"/>
                          <a:sym typeface="Wingdings"/>
                        </a:rPr>
                        <a:t></a:t>
                      </a:r>
                      <a:r>
                        <a:rPr lang="nl-NL" sz="1800" b="1" kern="1200" baseline="0" dirty="0" smtClean="0">
                          <a:solidFill>
                            <a:srgbClr val="FF0000"/>
                          </a:solidFill>
                          <a:effectLst/>
                          <a:latin typeface="+mn-lt"/>
                          <a:ea typeface="+mn-ea"/>
                          <a:cs typeface="+mn-cs"/>
                          <a:sym typeface="Wingdings" panose="05000000000000000000" pitchFamily="2" charset="2"/>
                        </a:rPr>
                        <a:t>!</a:t>
                      </a:r>
                      <a:endParaRPr lang="nl-NL" sz="1800" b="1" baseline="0" dirty="0" smtClean="0">
                        <a:solidFill>
                          <a:srgbClr val="FF0000"/>
                        </a:solidFill>
                        <a:sym typeface="Wingdings" panose="05000000000000000000" pitchFamily="2" charset="2"/>
                      </a:endParaRP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nl-NL" sz="1400" b="1" baseline="0" dirty="0" smtClean="0">
                        <a:solidFill>
                          <a:srgbClr val="FF0000"/>
                        </a:solidFill>
                        <a:sym typeface="Wingdings" panose="05000000000000000000" pitchFamily="2" charset="2"/>
                      </a:endParaRP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b="0" baseline="0" dirty="0" smtClean="0"/>
                        <a:t>(</a:t>
                      </a:r>
                      <a:r>
                        <a:rPr lang="el-GR" sz="1400" b="0" baseline="0" dirty="0" smtClean="0"/>
                        <a:t>Διαλυμένο</a:t>
                      </a:r>
                      <a:r>
                        <a:rPr lang="nl-NL" sz="1400" b="0" baseline="0" dirty="0" smtClean="0"/>
                        <a:t>) </a:t>
                      </a:r>
                      <a:r>
                        <a:rPr lang="el-GR" sz="1400" b="0" baseline="0" dirty="0" smtClean="0"/>
                        <a:t>τελικό διάλυμα</a:t>
                      </a:r>
                      <a:r>
                        <a:rPr lang="nl-NL" sz="1400" b="0" baseline="0" dirty="0" smtClean="0"/>
                        <a:t>: 	</a:t>
                      </a:r>
                      <a:r>
                        <a:rPr lang="nl-NL" sz="1400" b="0" baseline="0" dirty="0" smtClean="0">
                          <a:sym typeface="Wingdings" panose="05000000000000000000" pitchFamily="2" charset="2"/>
                        </a:rPr>
                        <a:t> </a:t>
                      </a:r>
                      <a:r>
                        <a:rPr lang="nl-NL" sz="1400" b="1" kern="1200" dirty="0" smtClean="0">
                          <a:solidFill>
                            <a:srgbClr val="00B050"/>
                          </a:solidFill>
                          <a:effectLst/>
                          <a:latin typeface="+mn-lt"/>
                          <a:ea typeface="+mn-ea"/>
                          <a:cs typeface="+mn-cs"/>
                          <a:sym typeface="Wingdings"/>
                        </a:rPr>
                        <a:t></a:t>
                      </a:r>
                      <a:endParaRPr lang="nl-NL" sz="1400" b="0" baseline="0" dirty="0" smtClean="0"/>
                    </a:p>
                    <a:p>
                      <a:pPr marL="0" indent="0">
                        <a:buFont typeface="Arial" panose="020B0604020202020204" pitchFamily="34" charset="0"/>
                        <a:buNone/>
                      </a:pPr>
                      <a:endParaRPr lang="nl-NL" sz="1400" b="1" baseline="0" dirty="0" smtClean="0">
                        <a:solidFill>
                          <a:srgbClr val="FF0000"/>
                        </a:solidFill>
                        <a:sym typeface="Wingdings" panose="05000000000000000000" pitchFamily="2" charset="2"/>
                      </a:endParaRPr>
                    </a:p>
                    <a:p>
                      <a:pPr marL="0" indent="0">
                        <a:buFont typeface="Arial" panose="020B0604020202020204" pitchFamily="34" charset="0"/>
                        <a:buNone/>
                      </a:pPr>
                      <a:r>
                        <a:rPr lang="el-GR" sz="1400" b="0" baseline="0" dirty="0" smtClean="0">
                          <a:solidFill>
                            <a:schemeClr val="tx1"/>
                          </a:solidFill>
                          <a:sym typeface="Wingdings" panose="05000000000000000000" pitchFamily="2" charset="2"/>
                        </a:rPr>
                        <a:t>Υποβάθμιση της</a:t>
                      </a:r>
                      <a:r>
                        <a:rPr lang="nl-NL" sz="1400" b="0" baseline="0" dirty="0" smtClean="0">
                          <a:solidFill>
                            <a:schemeClr val="tx1"/>
                          </a:solidFill>
                          <a:sym typeface="Wingdings" panose="05000000000000000000" pitchFamily="2" charset="2"/>
                        </a:rPr>
                        <a:t> amoxicillin </a:t>
                      </a:r>
                      <a:r>
                        <a:rPr lang="el-GR" sz="1400" b="0" baseline="0" dirty="0" smtClean="0">
                          <a:solidFill>
                            <a:schemeClr val="tx1"/>
                          </a:solidFill>
                          <a:sym typeface="Wingdings" panose="05000000000000000000" pitchFamily="2" charset="2"/>
                        </a:rPr>
                        <a:t>σε υψηλό </a:t>
                      </a:r>
                      <a:r>
                        <a:rPr lang="nl-NL" sz="1400" b="0" baseline="0" dirty="0" smtClean="0">
                          <a:solidFill>
                            <a:schemeClr val="tx1"/>
                          </a:solidFill>
                          <a:sym typeface="Wingdings" panose="05000000000000000000" pitchFamily="2" charset="2"/>
                        </a:rPr>
                        <a:t>pH  </a:t>
                      </a:r>
                      <a:r>
                        <a:rPr lang="el-GR" sz="1400" b="0" baseline="0" dirty="0" smtClean="0">
                          <a:solidFill>
                            <a:schemeClr val="tx1"/>
                          </a:solidFill>
                          <a:sym typeface="Wingdings" panose="05000000000000000000" pitchFamily="2" charset="2"/>
                        </a:rPr>
                        <a:t>Εξετάστε την διακοπτόμενη αγωγή όταν χρησιμοποιείτε δοσομετρητή</a:t>
                      </a:r>
                      <a:r>
                        <a:rPr lang="nl-NL" sz="1400" b="0" baseline="0" dirty="0" smtClean="0">
                          <a:solidFill>
                            <a:schemeClr val="tx1"/>
                          </a:solidFill>
                          <a:sym typeface="Wingdings" panose="05000000000000000000" pitchFamily="2" charset="2"/>
                        </a:rPr>
                        <a:t>!</a:t>
                      </a:r>
                      <a:endParaRPr lang="en-GB" sz="1400" b="0" dirty="0">
                        <a:solidFill>
                          <a:schemeClr val="tx1"/>
                        </a:solidFill>
                      </a:endParaRPr>
                    </a:p>
                  </a:txBody>
                  <a:tcPr/>
                </a:tc>
              </a:tr>
            </a:tbl>
          </a:graphicData>
        </a:graphic>
      </p:graphicFrame>
    </p:spTree>
    <p:extLst>
      <p:ext uri="{BB962C8B-B14F-4D97-AF65-F5344CB8AC3E}">
        <p14:creationId xmlns:p14="http://schemas.microsoft.com/office/powerpoint/2010/main" val="307149540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1000"/>
                                        <p:tgtEl>
                                          <p:spTgt spid="2"/>
                                        </p:tgtEl>
                                      </p:cBhvr>
                                    </p:animEffect>
                                    <p:anim calcmode="lin" valueType="num">
                                      <p:cBhvr>
                                        <p:cTn id="22" dur="1000" fill="hold"/>
                                        <p:tgtEl>
                                          <p:spTgt spid="2"/>
                                        </p:tgtEl>
                                        <p:attrNameLst>
                                          <p:attrName>ppt_x</p:attrName>
                                        </p:attrNameLst>
                                      </p:cBhvr>
                                      <p:tavLst>
                                        <p:tav tm="0">
                                          <p:val>
                                            <p:strVal val="#ppt_x"/>
                                          </p:val>
                                        </p:tav>
                                        <p:tav tm="100000">
                                          <p:val>
                                            <p:strVal val="#ppt_x"/>
                                          </p:val>
                                        </p:tav>
                                      </p:tavLst>
                                    </p:anim>
                                    <p:anim calcmode="lin" valueType="num">
                                      <p:cBhvr>
                                        <p:cTn id="2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anim calcmode="lin" valueType="num">
                                      <p:cBhvr>
                                        <p:cTn id="29" dur="1000" fill="hold"/>
                                        <p:tgtEl>
                                          <p:spTgt spid="3"/>
                                        </p:tgtEl>
                                        <p:attrNameLst>
                                          <p:attrName>ppt_x</p:attrName>
                                        </p:attrNameLst>
                                      </p:cBhvr>
                                      <p:tavLst>
                                        <p:tav tm="0">
                                          <p:val>
                                            <p:strVal val="#ppt_x"/>
                                          </p:val>
                                        </p:tav>
                                        <p:tav tm="100000">
                                          <p:val>
                                            <p:strVal val="#ppt_x"/>
                                          </p:val>
                                        </p:tav>
                                      </p:tavLst>
                                    </p:anim>
                                    <p:anim calcmode="lin" valueType="num">
                                      <p:cBhvr>
                                        <p:cTn id="3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en-GB"/>
          </a:p>
        </p:txBody>
      </p:sp>
      <p:pic>
        <p:nvPicPr>
          <p:cNvPr id="4" name="Afbeelding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60289" y="188640"/>
            <a:ext cx="4123601" cy="3092701"/>
          </a:xfrm>
          <a:prstGeom prst="rect">
            <a:avLst/>
          </a:prstGeom>
        </p:spPr>
      </p:pic>
      <p:pic>
        <p:nvPicPr>
          <p:cNvPr id="5" name="Afbeelding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5865" y="3717032"/>
            <a:ext cx="4137305" cy="3024335"/>
          </a:xfrm>
          <a:prstGeom prst="rect">
            <a:avLst/>
          </a:prstGeom>
        </p:spPr>
      </p:pic>
      <p:sp>
        <p:nvSpPr>
          <p:cNvPr id="7" name="Tijdelijke aanduiding voor inhoud 6"/>
          <p:cNvSpPr>
            <a:spLocks noGrp="1"/>
          </p:cNvSpPr>
          <p:nvPr>
            <p:ph idx="1"/>
          </p:nvPr>
        </p:nvSpPr>
        <p:spPr/>
        <p:txBody>
          <a:bodyPr/>
          <a:lstStyle/>
          <a:p>
            <a:endParaRPr lang="nl-NL" dirty="0" smtClean="0"/>
          </a:p>
          <a:p>
            <a:endParaRPr lang="nl-NL" dirty="0" smtClean="0"/>
          </a:p>
          <a:p>
            <a:endParaRPr lang="nl-NL" dirty="0"/>
          </a:p>
          <a:p>
            <a:endParaRPr lang="nl-NL" dirty="0" smtClean="0"/>
          </a:p>
          <a:p>
            <a:endParaRPr lang="nl-NL" dirty="0" smtClean="0"/>
          </a:p>
          <a:p>
            <a:endParaRPr lang="nl-NL" dirty="0"/>
          </a:p>
          <a:p>
            <a:endParaRPr lang="nl-NL" dirty="0" smtClean="0"/>
          </a:p>
          <a:p>
            <a:endParaRPr lang="en-GB" dirty="0"/>
          </a:p>
        </p:txBody>
      </p:sp>
      <p:pic>
        <p:nvPicPr>
          <p:cNvPr id="5123"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3264" y="188640"/>
            <a:ext cx="4137305" cy="3099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kstvak 9"/>
          <p:cNvSpPr txBox="1"/>
          <p:nvPr/>
        </p:nvSpPr>
        <p:spPr>
          <a:xfrm>
            <a:off x="682054" y="2788315"/>
            <a:ext cx="3313882" cy="307777"/>
          </a:xfrm>
          <a:prstGeom prst="rect">
            <a:avLst/>
          </a:prstGeom>
          <a:noFill/>
        </p:spPr>
        <p:txBody>
          <a:bodyPr wrap="square" rtlCol="0">
            <a:spAutoFit/>
          </a:bodyPr>
          <a:lstStyle/>
          <a:p>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Προ</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διάλυμα</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σκληρό νερό</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 doxy</a:t>
            </a:r>
          </a:p>
        </p:txBody>
      </p:sp>
      <p:sp>
        <p:nvSpPr>
          <p:cNvPr id="11" name="Tekstvak 10"/>
          <p:cNvSpPr txBox="1"/>
          <p:nvPr/>
        </p:nvSpPr>
        <p:spPr>
          <a:xfrm>
            <a:off x="682054" y="6126896"/>
            <a:ext cx="3313882" cy="523220"/>
          </a:xfrm>
          <a:prstGeom prst="rect">
            <a:avLst/>
          </a:prstGeom>
          <a:noFill/>
        </p:spPr>
        <p:txBody>
          <a:bodyPr wrap="square" rtlCol="0">
            <a:spAutoFit/>
          </a:bodyPr>
          <a:lstStyle/>
          <a:p>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Προ</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διάλυμα</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σκληρό νερό</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 doxy</a:t>
            </a:r>
          </a:p>
          <a:p>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12 </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ώρες</a:t>
            </a:r>
            <a:endParaRPr lang="en-GB" sz="140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
        <p:nvSpPr>
          <p:cNvPr id="12" name="Tekstvak 11"/>
          <p:cNvSpPr txBox="1"/>
          <p:nvPr/>
        </p:nvSpPr>
        <p:spPr>
          <a:xfrm>
            <a:off x="5215270" y="2680594"/>
            <a:ext cx="3533194" cy="523220"/>
          </a:xfrm>
          <a:prstGeom prst="rect">
            <a:avLst/>
          </a:prstGeom>
          <a:noFill/>
        </p:spPr>
        <p:txBody>
          <a:bodyPr wrap="square" rtlCol="0">
            <a:spAutoFit/>
          </a:bodyPr>
          <a:lstStyle/>
          <a:p>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Τελικό διάλυμα</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σκληρό νερό</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 doxy</a:t>
            </a:r>
            <a:endParaRPr lang="nl-NL" sz="1400" dirty="0">
              <a:solidFill>
                <a:schemeClr val="bg1"/>
              </a:solidFill>
              <a:latin typeface="Verdana" panose="020B0604030504040204" pitchFamily="34" charset="0"/>
              <a:ea typeface="Verdana" panose="020B0604030504040204" pitchFamily="34" charset="0"/>
              <a:cs typeface="Verdana" panose="020B0604030504040204" pitchFamily="34" charset="0"/>
            </a:endParaRPr>
          </a:p>
          <a:p>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12 </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ώρες</a:t>
            </a:r>
            <a:endParaRPr lang="en-GB" sz="140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pic>
        <p:nvPicPr>
          <p:cNvPr id="3" name="Afbeelding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788024" y="3717032"/>
            <a:ext cx="4130940" cy="3024336"/>
          </a:xfrm>
          <a:prstGeom prst="rect">
            <a:avLst/>
          </a:prstGeom>
        </p:spPr>
      </p:pic>
      <p:sp>
        <p:nvSpPr>
          <p:cNvPr id="13" name="Tekstvak 12"/>
          <p:cNvSpPr txBox="1"/>
          <p:nvPr/>
        </p:nvSpPr>
        <p:spPr>
          <a:xfrm>
            <a:off x="4700088" y="6126896"/>
            <a:ext cx="4320480" cy="523220"/>
          </a:xfrm>
          <a:prstGeom prst="rect">
            <a:avLst/>
          </a:prstGeom>
          <a:noFill/>
        </p:spPr>
        <p:txBody>
          <a:bodyPr wrap="square" rtlCol="0">
            <a:spAutoFit/>
          </a:bodyPr>
          <a:lstStyle/>
          <a:p>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Προ</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διάλυμα</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σκληρό νερό</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vs </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μαλακό νερό</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 doxy</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12 </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ώρες</a:t>
            </a:r>
            <a:endParaRPr lang="en-GB" sz="140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190740035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1000"/>
                                        <p:tgtEl>
                                          <p:spTgt spid="13"/>
                                        </p:tgtEl>
                                      </p:cBhvr>
                                    </p:animEffect>
                                    <p:anim calcmode="lin" valueType="num">
                                      <p:cBhvr>
                                        <p:cTn id="25" dur="1000" fill="hold"/>
                                        <p:tgtEl>
                                          <p:spTgt spid="13"/>
                                        </p:tgtEl>
                                        <p:attrNameLst>
                                          <p:attrName>ppt_x</p:attrName>
                                        </p:attrNameLst>
                                      </p:cBhvr>
                                      <p:tavLst>
                                        <p:tav tm="0">
                                          <p:val>
                                            <p:strVal val="#ppt_x"/>
                                          </p:val>
                                        </p:tav>
                                        <p:tav tm="100000">
                                          <p:val>
                                            <p:strVal val="#ppt_x"/>
                                          </p:val>
                                        </p:tav>
                                      </p:tavLst>
                                    </p:anim>
                                    <p:anim calcmode="lin" valueType="num">
                                      <p:cBhvr>
                                        <p:cTn id="2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1000"/>
                                        <p:tgtEl>
                                          <p:spTgt spid="4"/>
                                        </p:tgtEl>
                                      </p:cBhvr>
                                    </p:animEffect>
                                    <p:anim calcmode="lin" valueType="num">
                                      <p:cBhvr>
                                        <p:cTn id="32" dur="1000" fill="hold"/>
                                        <p:tgtEl>
                                          <p:spTgt spid="4"/>
                                        </p:tgtEl>
                                        <p:attrNameLst>
                                          <p:attrName>ppt_x</p:attrName>
                                        </p:attrNameLst>
                                      </p:cBhvr>
                                      <p:tavLst>
                                        <p:tav tm="0">
                                          <p:val>
                                            <p:strVal val="#ppt_x"/>
                                          </p:val>
                                        </p:tav>
                                        <p:tav tm="100000">
                                          <p:val>
                                            <p:strVal val="#ppt_x"/>
                                          </p:val>
                                        </p:tav>
                                      </p:tavLst>
                                    </p:anim>
                                    <p:anim calcmode="lin" valueType="num">
                                      <p:cBhvr>
                                        <p:cTn id="33" dur="1000" fill="hold"/>
                                        <p:tgtEl>
                                          <p:spTgt spid="4"/>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5496" y="361950"/>
            <a:ext cx="7056784" cy="381000"/>
          </a:xfrm>
        </p:spPr>
        <p:txBody>
          <a:bodyPr/>
          <a:lstStyle/>
          <a:p>
            <a:pPr>
              <a:defRPr/>
            </a:pPr>
            <a:r>
              <a:rPr lang="el-GR" sz="2600" b="1" dirty="0">
                <a:solidFill>
                  <a:srgbClr val="333399"/>
                </a:solidFill>
                <a:effectLst>
                  <a:outerShdw blurRad="38100" dist="38100" dir="2700000" algn="tl">
                    <a:srgbClr val="000000">
                      <a:alpha val="43137"/>
                    </a:srgbClr>
                  </a:outerShdw>
                </a:effectLst>
                <a:latin typeface="Candara" panose="020E0502030303020204" pitchFamily="34" charset="0"/>
              </a:rPr>
              <a:t>Αγωγή μέσω του πόσιμου νερού</a:t>
            </a:r>
            <a:r>
              <a:rPr lang="en-GB" sz="2600" b="1" dirty="0" smtClean="0">
                <a:solidFill>
                  <a:srgbClr val="333399"/>
                </a:solidFill>
                <a:effectLst>
                  <a:outerShdw blurRad="38100" dist="38100" dir="2700000" algn="tl">
                    <a:srgbClr val="C0C0C0"/>
                  </a:outerShdw>
                </a:effectLst>
                <a:latin typeface="Candara" pitchFamily="34" charset="0"/>
              </a:rPr>
              <a:t> - </a:t>
            </a:r>
            <a:r>
              <a:rPr lang="el-GR" sz="2600" b="1" dirty="0" smtClean="0">
                <a:solidFill>
                  <a:srgbClr val="333399"/>
                </a:solidFill>
                <a:effectLst>
                  <a:outerShdw blurRad="38100" dist="38100" dir="2700000" algn="tl">
                    <a:srgbClr val="C0C0C0"/>
                  </a:outerShdw>
                </a:effectLst>
                <a:latin typeface="Candara" pitchFamily="34" charset="0"/>
              </a:rPr>
              <a:t>Σταθερότητα</a:t>
            </a:r>
            <a:endParaRPr lang="en-GB" sz="2600" b="1" dirty="0" smtClean="0">
              <a:solidFill>
                <a:srgbClr val="333399"/>
              </a:solidFill>
              <a:effectLst>
                <a:outerShdw blurRad="38100" dist="38100" dir="2700000" algn="tl">
                  <a:srgbClr val="C0C0C0"/>
                </a:outerShdw>
              </a:effectLst>
              <a:latin typeface="Candara" pitchFamily="34" charset="0"/>
            </a:endParaRPr>
          </a:p>
        </p:txBody>
      </p:sp>
      <p:graphicFrame>
        <p:nvGraphicFramePr>
          <p:cNvPr id="15" name="Tijdelijke aanduiding voor inhoud 14"/>
          <p:cNvGraphicFramePr>
            <a:graphicFrameLocks noGrp="1"/>
          </p:cNvGraphicFramePr>
          <p:nvPr>
            <p:ph idx="1"/>
            <p:extLst>
              <p:ext uri="{D42A27DB-BD31-4B8C-83A1-F6EECF244321}">
                <p14:modId xmlns:p14="http://schemas.microsoft.com/office/powerpoint/2010/main" val="2133928110"/>
              </p:ext>
            </p:extLst>
          </p:nvPr>
        </p:nvGraphicFramePr>
        <p:xfrm>
          <a:off x="179512" y="836712"/>
          <a:ext cx="8856984" cy="396240"/>
        </p:xfrm>
        <a:graphic>
          <a:graphicData uri="http://schemas.openxmlformats.org/drawingml/2006/table">
            <a:tbl>
              <a:tblPr firstRow="1" bandRow="1">
                <a:tableStyleId>{5C22544A-7EE6-4342-B048-85BDC9FD1C3A}</a:tableStyleId>
              </a:tblPr>
              <a:tblGrid>
                <a:gridCol w="4392488"/>
                <a:gridCol w="4464496"/>
              </a:tblGrid>
              <a:tr h="307869">
                <a:tc>
                  <a:txBody>
                    <a:bodyPr/>
                    <a:lstStyle/>
                    <a:p>
                      <a:r>
                        <a:rPr lang="nl-NL" sz="2000" dirty="0" err="1" smtClean="0">
                          <a:solidFill>
                            <a:srgbClr val="333399"/>
                          </a:solidFill>
                        </a:rPr>
                        <a:t>Doxylin</a:t>
                      </a:r>
                      <a:r>
                        <a:rPr lang="nl-NL" sz="2000" baseline="30000" dirty="0" smtClean="0">
                          <a:solidFill>
                            <a:srgbClr val="333399"/>
                          </a:solidFill>
                        </a:rPr>
                        <a:t>®</a:t>
                      </a:r>
                      <a:r>
                        <a:rPr lang="nl-NL" sz="2000" dirty="0" smtClean="0">
                          <a:solidFill>
                            <a:srgbClr val="333399"/>
                          </a:solidFill>
                        </a:rPr>
                        <a:t> 100%</a:t>
                      </a:r>
                      <a:endParaRPr lang="en-GB" sz="2000" dirty="0">
                        <a:solidFill>
                          <a:srgbClr val="333399"/>
                        </a:solidFill>
                      </a:endParaRPr>
                    </a:p>
                  </a:txBody>
                  <a:tcPr/>
                </a:tc>
                <a:tc>
                  <a:txBody>
                    <a:bodyPr/>
                    <a:lstStyle/>
                    <a:p>
                      <a:r>
                        <a:rPr lang="nl-NL" sz="2000" dirty="0" smtClean="0">
                          <a:solidFill>
                            <a:srgbClr val="333399"/>
                          </a:solidFill>
                        </a:rPr>
                        <a:t>Amoxy Active</a:t>
                      </a:r>
                      <a:r>
                        <a:rPr lang="nl-NL" sz="2000" baseline="30000" dirty="0" smtClean="0">
                          <a:solidFill>
                            <a:srgbClr val="333399"/>
                          </a:solidFill>
                        </a:rPr>
                        <a:t>®</a:t>
                      </a:r>
                      <a:r>
                        <a:rPr lang="nl-NL" sz="2000" dirty="0" smtClean="0">
                          <a:solidFill>
                            <a:srgbClr val="333399"/>
                          </a:solidFill>
                        </a:rPr>
                        <a:t> </a:t>
                      </a:r>
                      <a:r>
                        <a:rPr lang="el-GR" sz="2000" dirty="0" smtClean="0">
                          <a:solidFill>
                            <a:srgbClr val="333399"/>
                          </a:solidFill>
                        </a:rPr>
                        <a:t>80%</a:t>
                      </a:r>
                      <a:endParaRPr lang="en-GB" sz="2000" dirty="0">
                        <a:solidFill>
                          <a:srgbClr val="333399"/>
                        </a:solidFill>
                      </a:endParaRPr>
                    </a:p>
                  </a:txBody>
                  <a:tcPr/>
                </a:tc>
              </a:tr>
            </a:tbl>
          </a:graphicData>
        </a:graphic>
      </p:graphicFrame>
      <p:graphicFrame>
        <p:nvGraphicFramePr>
          <p:cNvPr id="5" name="Tabel 4"/>
          <p:cNvGraphicFramePr>
            <a:graphicFrameLocks noGrp="1"/>
          </p:cNvGraphicFramePr>
          <p:nvPr>
            <p:extLst>
              <p:ext uri="{D42A27DB-BD31-4B8C-83A1-F6EECF244321}">
                <p14:modId xmlns:p14="http://schemas.microsoft.com/office/powerpoint/2010/main" val="636827396"/>
              </p:ext>
            </p:extLst>
          </p:nvPr>
        </p:nvGraphicFramePr>
        <p:xfrm>
          <a:off x="179512" y="1268760"/>
          <a:ext cx="8856984" cy="370840"/>
        </p:xfrm>
        <a:graphic>
          <a:graphicData uri="http://schemas.openxmlformats.org/drawingml/2006/table">
            <a:tbl>
              <a:tblPr firstRow="1" bandRow="1">
                <a:tableStyleId>{D7AC3CCA-C797-4891-BE02-D94E43425B78}</a:tableStyleId>
              </a:tblPr>
              <a:tblGrid>
                <a:gridCol w="4392488"/>
                <a:gridCol w="4464496"/>
              </a:tblGrid>
              <a:tr h="370840">
                <a:tc>
                  <a:txBody>
                    <a:bodyPr/>
                    <a:lstStyle/>
                    <a:p>
                      <a:pPr algn="ctr"/>
                      <a:r>
                        <a:rPr lang="el-GR" dirty="0" smtClean="0">
                          <a:solidFill>
                            <a:srgbClr val="333399"/>
                          </a:solidFill>
                        </a:rPr>
                        <a:t>Σταθερότητα</a:t>
                      </a:r>
                      <a:endParaRPr lang="en-GB" dirty="0">
                        <a:solidFill>
                          <a:srgbClr val="333399"/>
                        </a:solidFill>
                      </a:endParaRPr>
                    </a:p>
                  </a:txBody>
                  <a:tcPr/>
                </a:tc>
                <a:tc>
                  <a:txBody>
                    <a:bodyPr/>
                    <a:lstStyle/>
                    <a:p>
                      <a:pPr algn="ctr"/>
                      <a:r>
                        <a:rPr lang="el-GR" dirty="0" smtClean="0">
                          <a:solidFill>
                            <a:srgbClr val="333399"/>
                          </a:solidFill>
                        </a:rPr>
                        <a:t>Σταθερότητα</a:t>
                      </a:r>
                      <a:endParaRPr lang="en-GB" dirty="0">
                        <a:solidFill>
                          <a:srgbClr val="333399"/>
                        </a:solidFill>
                      </a:endParaRPr>
                    </a:p>
                  </a:txBody>
                  <a:tcPr/>
                </a:tc>
              </a:tr>
            </a:tbl>
          </a:graphicData>
        </a:graphic>
      </p:graphicFrame>
      <p:graphicFrame>
        <p:nvGraphicFramePr>
          <p:cNvPr id="6" name="Tabel 5"/>
          <p:cNvGraphicFramePr>
            <a:graphicFrameLocks noGrp="1"/>
          </p:cNvGraphicFramePr>
          <p:nvPr>
            <p:extLst>
              <p:ext uri="{D42A27DB-BD31-4B8C-83A1-F6EECF244321}">
                <p14:modId xmlns:p14="http://schemas.microsoft.com/office/powerpoint/2010/main" val="1480316214"/>
              </p:ext>
            </p:extLst>
          </p:nvPr>
        </p:nvGraphicFramePr>
        <p:xfrm>
          <a:off x="179512" y="1700808"/>
          <a:ext cx="8856984" cy="2304256"/>
        </p:xfrm>
        <a:graphic>
          <a:graphicData uri="http://schemas.openxmlformats.org/drawingml/2006/table">
            <a:tbl>
              <a:tblPr firstRow="1" bandRow="1">
                <a:tableStyleId>{D7AC3CCA-C797-4891-BE02-D94E43425B78}</a:tableStyleId>
              </a:tblPr>
              <a:tblGrid>
                <a:gridCol w="4392488"/>
                <a:gridCol w="4464496"/>
              </a:tblGrid>
              <a:tr h="230425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l-GR" sz="1400" b="0" dirty="0" smtClean="0"/>
                        <a:t>Η </a:t>
                      </a:r>
                      <a:r>
                        <a:rPr lang="en-GB" sz="1400" b="0" dirty="0" smtClean="0"/>
                        <a:t>Doxycycline </a:t>
                      </a:r>
                      <a:r>
                        <a:rPr lang="el-GR" sz="1400" b="0" dirty="0" smtClean="0"/>
                        <a:t>δημιουργεί αδιάλυτα </a:t>
                      </a:r>
                      <a:r>
                        <a:rPr lang="el-GR" sz="1400" b="0" dirty="0" err="1" smtClean="0"/>
                        <a:t>σύμπλοκα</a:t>
                      </a:r>
                      <a:r>
                        <a:rPr lang="el-GR" sz="1400" b="0" dirty="0" smtClean="0"/>
                        <a:t> με τα</a:t>
                      </a:r>
                      <a:r>
                        <a:rPr lang="en-GB" sz="1400" b="0" dirty="0" smtClean="0"/>
                        <a:t> 2-</a:t>
                      </a:r>
                      <a:r>
                        <a:rPr lang="el-GR" sz="1400" b="0" dirty="0" err="1" smtClean="0"/>
                        <a:t>σθενή</a:t>
                      </a:r>
                      <a:r>
                        <a:rPr lang="el-GR" sz="1400" b="0" dirty="0" smtClean="0"/>
                        <a:t> ιόντα μετάλλων</a:t>
                      </a:r>
                      <a:r>
                        <a:rPr lang="en-GB" sz="1400" b="0" dirty="0" smtClean="0"/>
                        <a:t> (Ca, Mg, Fe,…). </a:t>
                      </a:r>
                      <a:r>
                        <a:rPr lang="el-GR" sz="1400" b="0" dirty="0" smtClean="0"/>
                        <a:t>Εξαρτάται από την σκληρότητα του νερού</a:t>
                      </a:r>
                      <a:r>
                        <a:rPr lang="nl-NL" sz="1400" b="0" baseline="0" dirty="0" smtClean="0"/>
                        <a:t>!</a:t>
                      </a:r>
                      <a:endParaRPr lang="el-GR" sz="1400" b="0"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dirty="0" smtClean="0"/>
                    </a:p>
                    <a:p>
                      <a:endParaRPr lang="nl-NL" sz="1400" b="0" dirty="0" smtClean="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b="0" baseline="0" dirty="0" smtClean="0"/>
                        <a:t>(</a:t>
                      </a:r>
                      <a:r>
                        <a:rPr lang="el-GR" sz="1400" b="0" baseline="0" dirty="0" err="1" smtClean="0"/>
                        <a:t>Συμπυκν</a:t>
                      </a:r>
                      <a:r>
                        <a:rPr lang="nl-NL" sz="1400" b="0" baseline="0" dirty="0" smtClean="0"/>
                        <a:t>.) </a:t>
                      </a:r>
                      <a:r>
                        <a:rPr lang="el-GR" sz="1400" b="0" baseline="0" dirty="0" smtClean="0"/>
                        <a:t>προ</a:t>
                      </a:r>
                      <a:r>
                        <a:rPr lang="nl-NL" sz="1400" b="0" baseline="0" dirty="0" smtClean="0"/>
                        <a:t>-</a:t>
                      </a:r>
                      <a:r>
                        <a:rPr lang="el-GR" sz="1400" b="0" baseline="0" dirty="0" smtClean="0"/>
                        <a:t>διάλυμα</a:t>
                      </a:r>
                      <a:r>
                        <a:rPr lang="nl-NL" sz="1400" b="0" baseline="0" dirty="0" smtClean="0"/>
                        <a:t>: </a:t>
                      </a:r>
                      <a:r>
                        <a:rPr lang="el-GR" sz="1400" b="0" baseline="0" dirty="0" smtClean="0"/>
                        <a:t>ίζημα</a:t>
                      </a:r>
                      <a:r>
                        <a:rPr lang="nl-NL" sz="1400" b="0" baseline="0" dirty="0" smtClean="0"/>
                        <a:t>	 </a:t>
                      </a:r>
                      <a:r>
                        <a:rPr lang="nl-NL" sz="1400" b="0" baseline="0" dirty="0" smtClean="0">
                          <a:sym typeface="Wingdings" panose="05000000000000000000" pitchFamily="2" charset="2"/>
                        </a:rPr>
                        <a:t> </a:t>
                      </a:r>
                      <a:r>
                        <a:rPr lang="nl-NL" sz="1400" b="1" baseline="0" dirty="0" smtClean="0">
                          <a:solidFill>
                            <a:srgbClr val="FF0000"/>
                          </a:solidFill>
                          <a:sym typeface="Wingdings" panose="05000000000000000000" pitchFamily="2" charset="2"/>
                        </a:rPr>
                        <a:t>x</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nl-NL" sz="1400" b="0" baseline="0" dirty="0" smtClean="0"/>
                    </a:p>
                    <a:p>
                      <a:pPr marL="285750" indent="-285750">
                        <a:buFont typeface="Arial" panose="020B0604020202020204" pitchFamily="34" charset="0"/>
                        <a:buChar char="•"/>
                      </a:pPr>
                      <a:endParaRPr lang="el-GR" sz="1400" b="0" baseline="0" dirty="0" smtClean="0"/>
                    </a:p>
                    <a:p>
                      <a:pPr marL="285750" indent="-285750">
                        <a:buFont typeface="Arial" panose="020B0604020202020204" pitchFamily="34" charset="0"/>
                        <a:buChar char="•"/>
                      </a:pPr>
                      <a:r>
                        <a:rPr lang="nl-NL" sz="1400" b="0" baseline="0" dirty="0" smtClean="0"/>
                        <a:t>(</a:t>
                      </a:r>
                      <a:r>
                        <a:rPr lang="el-GR" sz="1400" b="0" baseline="0" dirty="0" smtClean="0"/>
                        <a:t>Διαλυμένο</a:t>
                      </a:r>
                      <a:r>
                        <a:rPr lang="nl-NL" sz="1400" b="0" baseline="0" dirty="0" smtClean="0"/>
                        <a:t>) </a:t>
                      </a:r>
                      <a:r>
                        <a:rPr lang="el-GR" sz="1400" b="0" baseline="0" dirty="0" smtClean="0"/>
                        <a:t>τελικό διάλυμα</a:t>
                      </a:r>
                      <a:r>
                        <a:rPr lang="nl-NL" sz="1400" b="0" baseline="0" dirty="0" smtClean="0"/>
                        <a:t>: </a:t>
                      </a:r>
                      <a:r>
                        <a:rPr lang="el-GR" sz="1400" b="0" baseline="0" dirty="0" smtClean="0"/>
                        <a:t>ίζημα</a:t>
                      </a:r>
                      <a:r>
                        <a:rPr lang="nl-NL" sz="1400" b="0" baseline="0" dirty="0" smtClean="0"/>
                        <a:t>	 </a:t>
                      </a:r>
                      <a:r>
                        <a:rPr lang="nl-NL" sz="1400" b="0" baseline="0" dirty="0" smtClean="0">
                          <a:sym typeface="Wingdings" panose="05000000000000000000" pitchFamily="2" charset="2"/>
                        </a:rPr>
                        <a:t> </a:t>
                      </a:r>
                      <a:r>
                        <a:rPr lang="nl-NL" sz="1400" b="1" baseline="0" dirty="0" smtClean="0">
                          <a:solidFill>
                            <a:srgbClr val="FF0000"/>
                          </a:solidFill>
                          <a:sym typeface="Wingdings" panose="05000000000000000000" pitchFamily="2" charset="2"/>
                        </a:rPr>
                        <a:t>x</a:t>
                      </a:r>
                      <a:endParaRPr lang="nl-NL" sz="1400" b="0" baseline="0" dirty="0" smtClean="0"/>
                    </a:p>
                  </a:txBody>
                  <a:tcPr/>
                </a:tc>
                <a:tc>
                  <a:txBody>
                    <a:bodyPr/>
                    <a:lstStyle/>
                    <a:p>
                      <a:r>
                        <a:rPr lang="el-GR" sz="1400" b="0" dirty="0" smtClean="0"/>
                        <a:t>Η </a:t>
                      </a:r>
                      <a:r>
                        <a:rPr lang="nl-NL" sz="1400" b="0" dirty="0" smtClean="0"/>
                        <a:t>Amoxicillin</a:t>
                      </a:r>
                      <a:r>
                        <a:rPr lang="nl-NL" sz="1400" b="0" baseline="0" dirty="0" smtClean="0"/>
                        <a:t> </a:t>
                      </a:r>
                      <a:r>
                        <a:rPr lang="el-GR" sz="1400" b="0" baseline="0" dirty="0" smtClean="0"/>
                        <a:t>υποβαθμίζεται γρήγορα</a:t>
                      </a:r>
                      <a:r>
                        <a:rPr lang="nl-NL" sz="1400" b="0" baseline="0" dirty="0" smtClean="0"/>
                        <a:t>:</a:t>
                      </a:r>
                    </a:p>
                    <a:p>
                      <a:pPr marL="0" indent="0">
                        <a:buFont typeface="Wingdings" panose="05000000000000000000" pitchFamily="2" charset="2"/>
                        <a:buNone/>
                      </a:pPr>
                      <a:r>
                        <a:rPr lang="nl-NL" sz="1400" b="0" baseline="0" dirty="0" smtClean="0"/>
                        <a:t>- </a:t>
                      </a:r>
                      <a:r>
                        <a:rPr lang="el-GR" sz="1400" b="0" baseline="0" dirty="0" smtClean="0"/>
                        <a:t>σε χαμηλό και υψηλό</a:t>
                      </a:r>
                      <a:r>
                        <a:rPr lang="nl-NL" sz="1400" b="0" baseline="0" dirty="0" smtClean="0"/>
                        <a:t> pH </a:t>
                      </a:r>
                    </a:p>
                    <a:p>
                      <a:pPr marL="0" indent="0">
                        <a:buFont typeface="Wingdings" panose="05000000000000000000" pitchFamily="2" charset="2"/>
                        <a:buNone/>
                      </a:pPr>
                      <a:r>
                        <a:rPr lang="nl-NL" sz="1400" b="0" baseline="0" dirty="0" smtClean="0"/>
                        <a:t>- </a:t>
                      </a:r>
                      <a:r>
                        <a:rPr lang="el-GR" sz="1400" b="0" baseline="0" dirty="0" smtClean="0"/>
                        <a:t>σε χλιαρό νερό</a:t>
                      </a:r>
                      <a:endParaRPr lang="nl-NL" sz="1400" b="0" baseline="0" dirty="0" smtClean="0"/>
                    </a:p>
                    <a:p>
                      <a:pPr marL="0" indent="0">
                        <a:buFont typeface="Wingdings" panose="05000000000000000000" pitchFamily="2" charset="2"/>
                        <a:buNone/>
                      </a:pPr>
                      <a:r>
                        <a:rPr lang="nl-NL" sz="1400" b="0" baseline="0" dirty="0" smtClean="0"/>
                        <a:t>- </a:t>
                      </a:r>
                      <a:r>
                        <a:rPr lang="el-GR" sz="1400" b="0" baseline="0" dirty="0" smtClean="0"/>
                        <a:t>σε σκληρό νερό</a:t>
                      </a:r>
                      <a:endParaRPr lang="nl-NL" sz="1400" b="0" baseline="0" dirty="0" smtClean="0"/>
                    </a:p>
                    <a:p>
                      <a:endParaRPr lang="nl-NL" sz="1400" b="0" baseline="0" dirty="0" smtClean="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b="0" baseline="0" dirty="0" smtClean="0"/>
                        <a:t>(</a:t>
                      </a:r>
                      <a:r>
                        <a:rPr lang="el-GR" sz="1400" b="0" baseline="0" dirty="0" err="1" smtClean="0"/>
                        <a:t>Συμπυκν</a:t>
                      </a:r>
                      <a:r>
                        <a:rPr lang="nl-NL" sz="1400" b="0" baseline="0" dirty="0" smtClean="0"/>
                        <a:t>.) </a:t>
                      </a:r>
                      <a:r>
                        <a:rPr lang="el-GR" sz="1400" b="0" baseline="0" dirty="0" smtClean="0"/>
                        <a:t>προ</a:t>
                      </a:r>
                      <a:r>
                        <a:rPr lang="nl-NL" sz="1400" b="0" baseline="0" dirty="0" smtClean="0"/>
                        <a:t>-</a:t>
                      </a:r>
                      <a:r>
                        <a:rPr lang="el-GR" sz="1400" b="0" baseline="0" dirty="0" smtClean="0"/>
                        <a:t>διάλυμα</a:t>
                      </a:r>
                      <a:r>
                        <a:rPr lang="nl-NL" sz="1400" b="0" baseline="0" dirty="0" smtClean="0"/>
                        <a:t>: 		</a:t>
                      </a:r>
                      <a:r>
                        <a:rPr lang="nl-NL" sz="1400" b="0" baseline="0" dirty="0" smtClean="0">
                          <a:sym typeface="Wingdings" panose="05000000000000000000" pitchFamily="2" charset="2"/>
                        </a:rPr>
                        <a:t> </a:t>
                      </a:r>
                      <a:r>
                        <a:rPr lang="nl-NL" sz="1400" b="1" baseline="0" dirty="0" smtClean="0">
                          <a:solidFill>
                            <a:srgbClr val="FF0000"/>
                          </a:solidFill>
                          <a:sym typeface="Wingdings" panose="05000000000000000000" pitchFamily="2" charset="2"/>
                        </a:rPr>
                        <a:t>x</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nl-NL" sz="1400" b="0" baseline="0" dirty="0" smtClean="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b="0" baseline="0" dirty="0" smtClean="0"/>
                        <a:t>(</a:t>
                      </a:r>
                      <a:r>
                        <a:rPr lang="el-GR" sz="1400" b="0" baseline="0" dirty="0" smtClean="0"/>
                        <a:t>Διαλυμένο</a:t>
                      </a:r>
                      <a:r>
                        <a:rPr lang="nl-NL" sz="1400" b="0" baseline="0" dirty="0" smtClean="0"/>
                        <a:t>) </a:t>
                      </a:r>
                      <a:r>
                        <a:rPr lang="el-GR" sz="1400" b="0" baseline="0" dirty="0" smtClean="0"/>
                        <a:t>τελικό διάλυμα</a:t>
                      </a:r>
                      <a:r>
                        <a:rPr lang="nl-NL" sz="1400" b="0" baseline="0" dirty="0" smtClean="0"/>
                        <a:t>:  pH ±7 </a:t>
                      </a:r>
                      <a:r>
                        <a:rPr lang="el-GR" sz="1400" b="0" baseline="0" dirty="0" smtClean="0"/>
                        <a:t> </a:t>
                      </a:r>
                      <a:r>
                        <a:rPr lang="nl-NL" sz="1400" b="0" baseline="0" dirty="0" smtClean="0">
                          <a:sym typeface="Wingdings" panose="05000000000000000000" pitchFamily="2" charset="2"/>
                        </a:rPr>
                        <a:t> </a:t>
                      </a:r>
                      <a:r>
                        <a:rPr lang="el-GR" sz="1400" b="0" baseline="0" dirty="0" smtClean="0">
                          <a:sym typeface="Wingdings" panose="05000000000000000000" pitchFamily="2" charset="2"/>
                        </a:rPr>
                        <a:t>μικρή υποβάθμιση μετά από</a:t>
                      </a:r>
                      <a:r>
                        <a:rPr lang="nl-NL" sz="1400" b="0" baseline="0" dirty="0" smtClean="0"/>
                        <a:t> 12</a:t>
                      </a:r>
                      <a:r>
                        <a:rPr lang="el-GR" sz="1400" b="0" baseline="0" dirty="0" smtClean="0"/>
                        <a:t> ώρες  </a:t>
                      </a:r>
                      <a:r>
                        <a:rPr lang="nl-NL" sz="1400" b="0" baseline="0" dirty="0" smtClean="0">
                          <a:sym typeface="Wingdings" panose="05000000000000000000" pitchFamily="2" charset="2"/>
                        </a:rPr>
                        <a:t> </a:t>
                      </a:r>
                      <a:r>
                        <a:rPr lang="nl-NL" sz="1400" b="1" kern="1200" dirty="0" smtClean="0">
                          <a:solidFill>
                            <a:srgbClr val="00B050"/>
                          </a:solidFill>
                          <a:effectLst/>
                          <a:latin typeface="+mn-lt"/>
                          <a:ea typeface="+mn-ea"/>
                          <a:cs typeface="+mn-cs"/>
                          <a:sym typeface="Wingdings"/>
                        </a:rPr>
                        <a:t></a:t>
                      </a:r>
                      <a:endParaRPr lang="nl-NL" sz="1400" b="0" baseline="0" dirty="0" smtClean="0"/>
                    </a:p>
                  </a:txBody>
                  <a:tcPr/>
                </a:tc>
              </a:tr>
            </a:tbl>
          </a:graphicData>
        </a:graphic>
      </p:graphicFrame>
      <p:graphicFrame>
        <p:nvGraphicFramePr>
          <p:cNvPr id="2" name="Tabel 1"/>
          <p:cNvGraphicFramePr>
            <a:graphicFrameLocks noGrp="1"/>
          </p:cNvGraphicFramePr>
          <p:nvPr>
            <p:extLst>
              <p:ext uri="{D42A27DB-BD31-4B8C-83A1-F6EECF244321}">
                <p14:modId xmlns:p14="http://schemas.microsoft.com/office/powerpoint/2010/main" val="2100651156"/>
              </p:ext>
            </p:extLst>
          </p:nvPr>
        </p:nvGraphicFramePr>
        <p:xfrm>
          <a:off x="179512" y="4077072"/>
          <a:ext cx="8856984" cy="374060"/>
        </p:xfrm>
        <a:graphic>
          <a:graphicData uri="http://schemas.openxmlformats.org/drawingml/2006/table">
            <a:tbl>
              <a:tblPr firstRow="1" bandRow="1">
                <a:tableStyleId>{D7AC3CCA-C797-4891-BE02-D94E43425B78}</a:tableStyleId>
              </a:tblPr>
              <a:tblGrid>
                <a:gridCol w="4392488"/>
                <a:gridCol w="4464496"/>
              </a:tblGrid>
              <a:tr h="374060">
                <a:tc>
                  <a:txBody>
                    <a:bodyPr/>
                    <a:lstStyle/>
                    <a:p>
                      <a:pPr algn="ctr"/>
                      <a:r>
                        <a:rPr lang="nl-NL" dirty="0" err="1" smtClean="0">
                          <a:solidFill>
                            <a:srgbClr val="333399"/>
                          </a:solidFill>
                        </a:rPr>
                        <a:t>WpH</a:t>
                      </a:r>
                      <a:r>
                        <a:rPr lang="nl-NL" dirty="0" smtClean="0">
                          <a:solidFill>
                            <a:srgbClr val="333399"/>
                          </a:solidFill>
                        </a:rPr>
                        <a:t>-corrector</a:t>
                      </a:r>
                      <a:endParaRPr lang="en-GB" dirty="0">
                        <a:solidFill>
                          <a:srgbClr val="333399"/>
                        </a:solidFill>
                      </a:endParaRPr>
                    </a:p>
                  </a:txBody>
                  <a:tcPr/>
                </a:tc>
                <a:tc>
                  <a:txBody>
                    <a:bodyPr/>
                    <a:lstStyle/>
                    <a:p>
                      <a:pPr algn="ctr"/>
                      <a:r>
                        <a:rPr lang="nl-NL" dirty="0" err="1" smtClean="0">
                          <a:solidFill>
                            <a:srgbClr val="333399"/>
                          </a:solidFill>
                        </a:rPr>
                        <a:t>Metasol</a:t>
                      </a:r>
                      <a:endParaRPr lang="en-GB" dirty="0">
                        <a:solidFill>
                          <a:srgbClr val="333399"/>
                        </a:solidFill>
                      </a:endParaRPr>
                    </a:p>
                  </a:txBody>
                  <a:tcPr/>
                </a:tc>
              </a:tr>
            </a:tbl>
          </a:graphicData>
        </a:graphic>
      </p:graphicFrame>
      <p:graphicFrame>
        <p:nvGraphicFramePr>
          <p:cNvPr id="3" name="Tabel 2"/>
          <p:cNvGraphicFramePr>
            <a:graphicFrameLocks noGrp="1"/>
          </p:cNvGraphicFramePr>
          <p:nvPr>
            <p:extLst>
              <p:ext uri="{D42A27DB-BD31-4B8C-83A1-F6EECF244321}">
                <p14:modId xmlns:p14="http://schemas.microsoft.com/office/powerpoint/2010/main" val="3203480683"/>
              </p:ext>
            </p:extLst>
          </p:nvPr>
        </p:nvGraphicFramePr>
        <p:xfrm>
          <a:off x="179512" y="4509120"/>
          <a:ext cx="8856984" cy="2286000"/>
        </p:xfrm>
        <a:graphic>
          <a:graphicData uri="http://schemas.openxmlformats.org/drawingml/2006/table">
            <a:tbl>
              <a:tblPr firstRow="1" bandRow="1">
                <a:tableStyleId>{D7AC3CCA-C797-4891-BE02-D94E43425B78}</a:tableStyleId>
              </a:tblPr>
              <a:tblGrid>
                <a:gridCol w="4392488"/>
                <a:gridCol w="4464496"/>
              </a:tblGrid>
              <a:tr h="370840">
                <a:tc>
                  <a:txBody>
                    <a:bodyPr/>
                    <a:lstStyle/>
                    <a:p>
                      <a:r>
                        <a:rPr lang="el-GR" sz="1400" b="0" dirty="0" smtClean="0"/>
                        <a:t>Το </a:t>
                      </a:r>
                      <a:r>
                        <a:rPr lang="nl-NL" sz="1400" b="0" dirty="0" smtClean="0"/>
                        <a:t>WpH </a:t>
                      </a:r>
                      <a:r>
                        <a:rPr lang="el-GR" sz="1400" b="0" dirty="0" smtClean="0"/>
                        <a:t>μαλακώνει το νερό</a:t>
                      </a:r>
                      <a:r>
                        <a:rPr lang="nl-NL" sz="1400" b="0" dirty="0" smtClean="0"/>
                        <a:t> (</a:t>
                      </a:r>
                      <a:r>
                        <a:rPr lang="el-GR" sz="1400" b="0" dirty="0" smtClean="0"/>
                        <a:t>δημιουργεί διαλυτά</a:t>
                      </a:r>
                      <a:r>
                        <a:rPr lang="el-GR" sz="1400" b="0" baseline="0" dirty="0" smtClean="0"/>
                        <a:t> </a:t>
                      </a:r>
                      <a:r>
                        <a:rPr lang="el-GR" sz="1400" b="0" baseline="0" dirty="0" err="1" smtClean="0"/>
                        <a:t>σύμπλοκα</a:t>
                      </a:r>
                      <a:r>
                        <a:rPr lang="el-GR" sz="1400" b="0" baseline="0" dirty="0" smtClean="0"/>
                        <a:t> με</a:t>
                      </a:r>
                      <a:r>
                        <a:rPr lang="nl-NL" sz="1400" b="0" dirty="0" smtClean="0"/>
                        <a:t> 2-</a:t>
                      </a:r>
                      <a:r>
                        <a:rPr lang="el-GR" sz="1400" b="0" dirty="0" err="1" smtClean="0"/>
                        <a:t>σθενή</a:t>
                      </a:r>
                      <a:r>
                        <a:rPr lang="el-GR" sz="1400" b="0" dirty="0" smtClean="0"/>
                        <a:t> ιόντα μετάλλων</a:t>
                      </a:r>
                      <a:r>
                        <a:rPr lang="nl-NL" sz="1400" b="0" dirty="0" smtClean="0"/>
                        <a:t>)</a:t>
                      </a:r>
                      <a:endParaRPr lang="el-GR" sz="1400" b="0" dirty="0" smtClean="0"/>
                    </a:p>
                    <a:p>
                      <a:endParaRPr lang="nl-NL" sz="1400" b="0" dirty="0" smtClean="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b="0" baseline="0" dirty="0" smtClean="0"/>
                        <a:t>(</a:t>
                      </a:r>
                      <a:r>
                        <a:rPr lang="el-GR" sz="1400" b="0" baseline="0" dirty="0" err="1" smtClean="0"/>
                        <a:t>Συμπυκν</a:t>
                      </a:r>
                      <a:r>
                        <a:rPr lang="nl-NL" sz="1400" b="0" baseline="0" dirty="0" smtClean="0"/>
                        <a:t>.) </a:t>
                      </a:r>
                      <a:r>
                        <a:rPr lang="el-GR" sz="1400" b="0" baseline="0" dirty="0" smtClean="0"/>
                        <a:t>προ</a:t>
                      </a:r>
                      <a:r>
                        <a:rPr lang="nl-NL" sz="1400" b="0" baseline="0" dirty="0" smtClean="0"/>
                        <a:t>-</a:t>
                      </a:r>
                      <a:r>
                        <a:rPr lang="el-GR" sz="1400" b="0" baseline="0" dirty="0" smtClean="0"/>
                        <a:t>διάλυμα</a:t>
                      </a:r>
                      <a:r>
                        <a:rPr lang="nl-NL" sz="1400" b="0" baseline="0" dirty="0" smtClean="0"/>
                        <a:t>: 		 </a:t>
                      </a:r>
                      <a:r>
                        <a:rPr lang="nl-NL" sz="1400" b="0" baseline="0" dirty="0" smtClean="0">
                          <a:sym typeface="Wingdings" panose="05000000000000000000" pitchFamily="2" charset="2"/>
                        </a:rPr>
                        <a:t> </a:t>
                      </a:r>
                      <a:r>
                        <a:rPr lang="nl-NL" sz="1400" b="1" kern="1200" dirty="0" smtClean="0">
                          <a:solidFill>
                            <a:srgbClr val="00B050"/>
                          </a:solidFill>
                          <a:effectLst/>
                          <a:latin typeface="+mn-lt"/>
                          <a:ea typeface="+mn-ea"/>
                          <a:cs typeface="+mn-cs"/>
                          <a:sym typeface="Wingdings"/>
                        </a:rPr>
                        <a:t></a:t>
                      </a:r>
                      <a:endParaRPr lang="nl-NL" sz="1400" b="1" baseline="0" dirty="0" smtClean="0">
                        <a:solidFill>
                          <a:srgbClr val="FF0000"/>
                        </a:solidFill>
                        <a:sym typeface="Wingdings" panose="05000000000000000000" pitchFamily="2" charset="2"/>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nl-NL" sz="1400" b="0" baseline="0" dirty="0" smtClean="0"/>
                    </a:p>
                    <a:p>
                      <a:pPr marL="285750" indent="-285750">
                        <a:buFont typeface="Arial" panose="020B0604020202020204" pitchFamily="34" charset="0"/>
                        <a:buChar char="•"/>
                      </a:pPr>
                      <a:r>
                        <a:rPr lang="nl-NL" sz="1400" b="0" baseline="0" dirty="0" smtClean="0"/>
                        <a:t>(</a:t>
                      </a:r>
                      <a:r>
                        <a:rPr lang="el-GR" sz="1400" b="0" baseline="0" dirty="0" smtClean="0"/>
                        <a:t>Διαλυμένο</a:t>
                      </a:r>
                      <a:r>
                        <a:rPr lang="nl-NL" sz="1400" b="0" baseline="0" dirty="0" smtClean="0"/>
                        <a:t>) </a:t>
                      </a:r>
                      <a:r>
                        <a:rPr lang="el-GR" sz="1400" b="0" baseline="0" dirty="0" smtClean="0"/>
                        <a:t>τελικό διάλυμα</a:t>
                      </a:r>
                      <a:r>
                        <a:rPr lang="nl-NL" sz="1400" b="0" baseline="0" dirty="0" smtClean="0"/>
                        <a:t>: 	 </a:t>
                      </a:r>
                      <a:r>
                        <a:rPr lang="nl-NL" sz="1400" b="0" baseline="0" dirty="0" smtClean="0">
                          <a:sym typeface="Wingdings" panose="05000000000000000000" pitchFamily="2" charset="2"/>
                        </a:rPr>
                        <a:t> </a:t>
                      </a:r>
                      <a:r>
                        <a:rPr lang="nl-NL" sz="1400" b="1" kern="1200" dirty="0" smtClean="0">
                          <a:solidFill>
                            <a:srgbClr val="00B050"/>
                          </a:solidFill>
                          <a:effectLst/>
                          <a:latin typeface="+mn-lt"/>
                          <a:ea typeface="+mn-ea"/>
                          <a:cs typeface="+mn-cs"/>
                          <a:sym typeface="Wingdings"/>
                        </a:rPr>
                        <a:t></a:t>
                      </a:r>
                      <a:endParaRPr lang="nl-NL" sz="1400" b="0" baseline="0" dirty="0" smtClean="0"/>
                    </a:p>
                    <a:p>
                      <a:endParaRPr lang="en-GB" sz="1400" b="0" dirty="0"/>
                    </a:p>
                  </a:txBody>
                  <a:tcPr/>
                </a:tc>
                <a:tc>
                  <a:txBody>
                    <a:bodyPr/>
                    <a:lstStyle/>
                    <a:p>
                      <a:r>
                        <a:rPr lang="el-GR" sz="1400" b="0" dirty="0" smtClean="0"/>
                        <a:t>Το </a:t>
                      </a:r>
                      <a:r>
                        <a:rPr lang="nl-NL" sz="1400" b="0" dirty="0" smtClean="0"/>
                        <a:t>Metasol </a:t>
                      </a:r>
                      <a:r>
                        <a:rPr lang="el-GR" sz="1400" b="0" dirty="0" smtClean="0"/>
                        <a:t>μαλακώνει το νερό</a:t>
                      </a:r>
                      <a:endParaRPr lang="nl-NL" sz="1400" b="0" dirty="0" smtClean="0"/>
                    </a:p>
                    <a:p>
                      <a:endParaRPr lang="nl-NL" sz="1400" b="0" dirty="0" smtClean="0"/>
                    </a:p>
                    <a:p>
                      <a:endParaRPr lang="nl-NL" sz="1400" b="0" dirty="0" smtClean="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b="0" baseline="0" dirty="0" smtClean="0"/>
                        <a:t>(</a:t>
                      </a:r>
                      <a:r>
                        <a:rPr lang="el-GR" sz="1400" b="0" baseline="0" dirty="0" err="1" smtClean="0"/>
                        <a:t>Συμπυκν</a:t>
                      </a:r>
                      <a:r>
                        <a:rPr lang="nl-NL" sz="1400" b="0" baseline="0" dirty="0" smtClean="0"/>
                        <a:t>.) </a:t>
                      </a:r>
                      <a:r>
                        <a:rPr lang="el-GR" sz="1400" b="0" baseline="0" dirty="0" smtClean="0"/>
                        <a:t>προ</a:t>
                      </a:r>
                      <a:r>
                        <a:rPr lang="nl-NL" sz="1400" b="0" baseline="0" dirty="0" smtClean="0"/>
                        <a:t>-</a:t>
                      </a:r>
                      <a:r>
                        <a:rPr lang="el-GR" sz="1400" b="0" baseline="0" dirty="0" smtClean="0"/>
                        <a:t>διάλυμα</a:t>
                      </a:r>
                      <a:r>
                        <a:rPr lang="nl-NL" sz="1400" b="0" baseline="0" dirty="0" smtClean="0"/>
                        <a:t>: pH </a:t>
                      </a:r>
                      <a:r>
                        <a:rPr lang="nl-NL" sz="1400" b="0" baseline="0" dirty="0" smtClean="0">
                          <a:sym typeface="Wingdings"/>
                        </a:rPr>
                        <a:t></a:t>
                      </a:r>
                      <a:r>
                        <a:rPr lang="nl-NL" sz="1400" b="0" baseline="0" dirty="0" smtClean="0"/>
                        <a:t>	</a:t>
                      </a:r>
                      <a:r>
                        <a:rPr lang="nl-NL" sz="1400" b="0" baseline="0" dirty="0" smtClean="0">
                          <a:sym typeface="Wingdings" panose="05000000000000000000" pitchFamily="2" charset="2"/>
                        </a:rPr>
                        <a:t> </a:t>
                      </a:r>
                      <a:r>
                        <a:rPr lang="nl-NL" sz="1400" b="1" kern="1200" dirty="0" smtClean="0">
                          <a:solidFill>
                            <a:srgbClr val="00B050"/>
                          </a:solidFill>
                          <a:effectLst/>
                          <a:latin typeface="+mn-lt"/>
                          <a:ea typeface="+mn-ea"/>
                          <a:cs typeface="+mn-cs"/>
                          <a:sym typeface="Wingdings"/>
                        </a:rPr>
                        <a:t></a:t>
                      </a:r>
                      <a:r>
                        <a:rPr lang="nl-NL" sz="1800" b="1" kern="1200" baseline="0" dirty="0" smtClean="0">
                          <a:solidFill>
                            <a:srgbClr val="FF0000"/>
                          </a:solidFill>
                          <a:effectLst/>
                          <a:latin typeface="+mn-lt"/>
                          <a:ea typeface="+mn-ea"/>
                          <a:cs typeface="+mn-cs"/>
                          <a:sym typeface="Wingdings" panose="05000000000000000000" pitchFamily="2" charset="2"/>
                        </a:rPr>
                        <a:t>!</a:t>
                      </a:r>
                      <a:endParaRPr lang="nl-NL" sz="1800" b="1" baseline="0" dirty="0" smtClean="0">
                        <a:solidFill>
                          <a:srgbClr val="FF0000"/>
                        </a:solidFill>
                        <a:sym typeface="Wingdings" panose="05000000000000000000" pitchFamily="2" charset="2"/>
                      </a:endParaRP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nl-NL" sz="1400" b="1" baseline="0" dirty="0" smtClean="0">
                        <a:solidFill>
                          <a:srgbClr val="FF0000"/>
                        </a:solidFill>
                        <a:sym typeface="Wingdings" panose="05000000000000000000" pitchFamily="2" charset="2"/>
                      </a:endParaRP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b="0" baseline="0" dirty="0" smtClean="0"/>
                        <a:t>(</a:t>
                      </a:r>
                      <a:r>
                        <a:rPr lang="el-GR" sz="1400" b="0" baseline="0" dirty="0" smtClean="0"/>
                        <a:t>Διαλυμένο</a:t>
                      </a:r>
                      <a:r>
                        <a:rPr lang="nl-NL" sz="1400" b="0" baseline="0" dirty="0" smtClean="0"/>
                        <a:t>) </a:t>
                      </a:r>
                      <a:r>
                        <a:rPr lang="el-GR" sz="1400" b="0" baseline="0" dirty="0" smtClean="0"/>
                        <a:t>τελικό διάλυμα</a:t>
                      </a:r>
                      <a:r>
                        <a:rPr lang="nl-NL" sz="1400" b="0" baseline="0" dirty="0" smtClean="0"/>
                        <a:t>: 	</a:t>
                      </a:r>
                      <a:r>
                        <a:rPr lang="nl-NL" sz="1400" b="0" baseline="0" dirty="0" smtClean="0">
                          <a:sym typeface="Wingdings" panose="05000000000000000000" pitchFamily="2" charset="2"/>
                        </a:rPr>
                        <a:t> </a:t>
                      </a:r>
                      <a:r>
                        <a:rPr lang="nl-NL" sz="1400" b="1" kern="1200" dirty="0" smtClean="0">
                          <a:solidFill>
                            <a:srgbClr val="00B050"/>
                          </a:solidFill>
                          <a:effectLst/>
                          <a:latin typeface="+mn-lt"/>
                          <a:ea typeface="+mn-ea"/>
                          <a:cs typeface="+mn-cs"/>
                          <a:sym typeface="Wingdings"/>
                        </a:rPr>
                        <a:t></a:t>
                      </a:r>
                      <a:endParaRPr lang="nl-NL" sz="1400" b="0" baseline="0" dirty="0" smtClean="0"/>
                    </a:p>
                    <a:p>
                      <a:pPr marL="0" indent="0">
                        <a:buFont typeface="Arial" panose="020B0604020202020204" pitchFamily="34" charset="0"/>
                        <a:buNone/>
                      </a:pPr>
                      <a:endParaRPr lang="nl-NL" sz="1400" b="1" baseline="0" dirty="0" smtClean="0">
                        <a:solidFill>
                          <a:srgbClr val="FF0000"/>
                        </a:solidFill>
                        <a:sym typeface="Wingdings" panose="05000000000000000000" pitchFamily="2" charset="2"/>
                      </a:endParaRPr>
                    </a:p>
                    <a:p>
                      <a:pPr marL="0" indent="0">
                        <a:buFont typeface="Arial" panose="020B0604020202020204" pitchFamily="34" charset="0"/>
                        <a:buNone/>
                      </a:pPr>
                      <a:r>
                        <a:rPr lang="el-GR" sz="1400" b="0" baseline="0" dirty="0" smtClean="0">
                          <a:solidFill>
                            <a:schemeClr val="tx1"/>
                          </a:solidFill>
                          <a:sym typeface="Wingdings" panose="05000000000000000000" pitchFamily="2" charset="2"/>
                        </a:rPr>
                        <a:t>Υποβάθμιση της</a:t>
                      </a:r>
                      <a:r>
                        <a:rPr lang="nl-NL" sz="1400" b="0" baseline="0" dirty="0" smtClean="0">
                          <a:solidFill>
                            <a:schemeClr val="tx1"/>
                          </a:solidFill>
                          <a:sym typeface="Wingdings" panose="05000000000000000000" pitchFamily="2" charset="2"/>
                        </a:rPr>
                        <a:t> amoxicillin </a:t>
                      </a:r>
                      <a:r>
                        <a:rPr lang="el-GR" sz="1400" b="0" baseline="0" dirty="0" smtClean="0">
                          <a:solidFill>
                            <a:schemeClr val="tx1"/>
                          </a:solidFill>
                          <a:sym typeface="Wingdings" panose="05000000000000000000" pitchFamily="2" charset="2"/>
                        </a:rPr>
                        <a:t>σε υψηλό </a:t>
                      </a:r>
                      <a:r>
                        <a:rPr lang="nl-NL" sz="1400" b="0" baseline="0" dirty="0" smtClean="0">
                          <a:solidFill>
                            <a:schemeClr val="tx1"/>
                          </a:solidFill>
                          <a:sym typeface="Wingdings" panose="05000000000000000000" pitchFamily="2" charset="2"/>
                        </a:rPr>
                        <a:t>pH  </a:t>
                      </a:r>
                      <a:r>
                        <a:rPr lang="el-GR" sz="1400" b="0" baseline="0" dirty="0" smtClean="0">
                          <a:solidFill>
                            <a:schemeClr val="tx1"/>
                          </a:solidFill>
                          <a:sym typeface="Wingdings" panose="05000000000000000000" pitchFamily="2" charset="2"/>
                        </a:rPr>
                        <a:t>Εξετάστε την διακοπτόμενη αγωγή όταν χρησιμοποιείτε δοσομετρητή</a:t>
                      </a:r>
                      <a:r>
                        <a:rPr lang="nl-NL" sz="1400" b="0" baseline="0" dirty="0" smtClean="0">
                          <a:solidFill>
                            <a:schemeClr val="tx1"/>
                          </a:solidFill>
                          <a:sym typeface="Wingdings" panose="05000000000000000000" pitchFamily="2" charset="2"/>
                        </a:rPr>
                        <a:t>!</a:t>
                      </a:r>
                      <a:endParaRPr lang="en-GB" sz="1400" b="0" dirty="0">
                        <a:solidFill>
                          <a:schemeClr val="tx1"/>
                        </a:solidFill>
                      </a:endParaRPr>
                    </a:p>
                  </a:txBody>
                  <a:tcPr/>
                </a:tc>
              </a:tr>
            </a:tbl>
          </a:graphicData>
        </a:graphic>
      </p:graphicFrame>
    </p:spTree>
    <p:extLst>
      <p:ext uri="{BB962C8B-B14F-4D97-AF65-F5344CB8AC3E}">
        <p14:creationId xmlns:p14="http://schemas.microsoft.com/office/powerpoint/2010/main" val="1155843394"/>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en-GB"/>
          </a:p>
        </p:txBody>
      </p:sp>
      <p:pic>
        <p:nvPicPr>
          <p:cNvPr id="4" name="Afbeelding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99792" y="116632"/>
            <a:ext cx="4144235" cy="3108176"/>
          </a:xfrm>
          <a:prstGeom prst="rect">
            <a:avLst/>
          </a:prstGeom>
        </p:spPr>
      </p:pic>
      <p:pic>
        <p:nvPicPr>
          <p:cNvPr id="5" name="Afbeelding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8887" y="1712640"/>
            <a:ext cx="2016224" cy="1512168"/>
          </a:xfrm>
          <a:prstGeom prst="rect">
            <a:avLst/>
          </a:prstGeom>
        </p:spPr>
      </p:pic>
      <p:sp>
        <p:nvSpPr>
          <p:cNvPr id="7" name="Tijdelijke aanduiding voor inhoud 6"/>
          <p:cNvSpPr>
            <a:spLocks noGrp="1"/>
          </p:cNvSpPr>
          <p:nvPr>
            <p:ph idx="1"/>
          </p:nvPr>
        </p:nvSpPr>
        <p:spPr/>
        <p:txBody>
          <a:bodyPr/>
          <a:lstStyle/>
          <a:p>
            <a:endParaRPr lang="nl-NL" dirty="0" smtClean="0"/>
          </a:p>
          <a:p>
            <a:endParaRPr lang="nl-NL" dirty="0"/>
          </a:p>
          <a:p>
            <a:endParaRPr lang="nl-NL" dirty="0" smtClean="0"/>
          </a:p>
          <a:p>
            <a:endParaRPr lang="nl-NL" dirty="0"/>
          </a:p>
          <a:p>
            <a:endParaRPr lang="nl-NL" dirty="0" smtClean="0"/>
          </a:p>
          <a:p>
            <a:endParaRPr lang="nl-NL" dirty="0"/>
          </a:p>
          <a:p>
            <a:endParaRPr lang="nl-NL" dirty="0" smtClean="0"/>
          </a:p>
          <a:p>
            <a:r>
              <a:rPr lang="nl-NL" dirty="0"/>
              <a:t>	</a:t>
            </a:r>
            <a:r>
              <a:rPr lang="nl-NL" dirty="0" smtClean="0"/>
              <a:t>				</a:t>
            </a:r>
            <a:endParaRPr lang="en-GB" dirty="0"/>
          </a:p>
        </p:txBody>
      </p:sp>
      <p:pic>
        <p:nvPicPr>
          <p:cNvPr id="5123"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28887" y="116632"/>
            <a:ext cx="2016224" cy="1510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9387" y="3428206"/>
            <a:ext cx="4420882" cy="3313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57729" y="3437706"/>
            <a:ext cx="4410534" cy="3303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kstvak 9"/>
          <p:cNvSpPr txBox="1"/>
          <p:nvPr/>
        </p:nvSpPr>
        <p:spPr>
          <a:xfrm>
            <a:off x="128886" y="1268760"/>
            <a:ext cx="2066849" cy="369332"/>
          </a:xfrm>
          <a:prstGeom prst="rect">
            <a:avLst/>
          </a:prstGeom>
          <a:noFill/>
        </p:spPr>
        <p:txBody>
          <a:bodyPr wrap="square" rtlCol="0">
            <a:spAutoFit/>
          </a:bodyPr>
          <a:lstStyle/>
          <a:p>
            <a:r>
              <a:rPr lang="el-GR"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Προ</a:t>
            </a:r>
            <a:r>
              <a:rPr lang="nl-NL"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a:t>
            </a:r>
            <a:r>
              <a:rPr lang="el-GR"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διάλυμα</a:t>
            </a:r>
            <a:r>
              <a:rPr lang="nl-NL"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el-GR"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σκληρό νερό</a:t>
            </a:r>
            <a:r>
              <a:rPr lang="nl-NL"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 doxy</a:t>
            </a:r>
          </a:p>
        </p:txBody>
      </p:sp>
      <p:sp>
        <p:nvSpPr>
          <p:cNvPr id="11" name="Tekstvak 10"/>
          <p:cNvSpPr txBox="1"/>
          <p:nvPr/>
        </p:nvSpPr>
        <p:spPr>
          <a:xfrm>
            <a:off x="119387" y="2837914"/>
            <a:ext cx="2161754" cy="369332"/>
          </a:xfrm>
          <a:prstGeom prst="rect">
            <a:avLst/>
          </a:prstGeom>
          <a:noFill/>
        </p:spPr>
        <p:txBody>
          <a:bodyPr wrap="square" rtlCol="0">
            <a:spAutoFit/>
          </a:bodyPr>
          <a:lstStyle/>
          <a:p>
            <a:r>
              <a:rPr lang="el-GR"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Προ</a:t>
            </a:r>
            <a:r>
              <a:rPr lang="nl-NL"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a:t>
            </a:r>
            <a:r>
              <a:rPr lang="el-GR"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διάλυμα</a:t>
            </a:r>
            <a:r>
              <a:rPr lang="nl-NL"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el-GR"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σκληρό νερό</a:t>
            </a:r>
            <a:r>
              <a:rPr lang="nl-NL"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 doxy</a:t>
            </a:r>
            <a:r>
              <a:rPr lang="el-GR"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nl-NL"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12 </a:t>
            </a:r>
            <a:r>
              <a:rPr lang="el-GR"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ώρες</a:t>
            </a:r>
            <a:endParaRPr lang="en-GB" sz="90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
        <p:nvSpPr>
          <p:cNvPr id="12" name="Tekstvak 11"/>
          <p:cNvSpPr txBox="1"/>
          <p:nvPr/>
        </p:nvSpPr>
        <p:spPr>
          <a:xfrm>
            <a:off x="2771800" y="2837914"/>
            <a:ext cx="2520280" cy="369332"/>
          </a:xfrm>
          <a:prstGeom prst="rect">
            <a:avLst/>
          </a:prstGeom>
          <a:noFill/>
        </p:spPr>
        <p:txBody>
          <a:bodyPr wrap="square" rtlCol="0">
            <a:spAutoFit/>
          </a:bodyPr>
          <a:lstStyle/>
          <a:p>
            <a:r>
              <a:rPr lang="el-GR"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Τελικό διάλυμα</a:t>
            </a:r>
            <a:r>
              <a:rPr lang="nl-NL"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el-GR"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σκληρό νερό</a:t>
            </a:r>
            <a:r>
              <a:rPr lang="nl-NL"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 doxy</a:t>
            </a:r>
            <a:endParaRPr lang="nl-NL" sz="900" dirty="0">
              <a:solidFill>
                <a:schemeClr val="bg1"/>
              </a:solidFill>
              <a:latin typeface="Verdana" panose="020B0604030504040204" pitchFamily="34" charset="0"/>
              <a:ea typeface="Verdana" panose="020B0604030504040204" pitchFamily="34" charset="0"/>
              <a:cs typeface="Verdana" panose="020B0604030504040204" pitchFamily="34" charset="0"/>
            </a:endParaRPr>
          </a:p>
          <a:p>
            <a:r>
              <a:rPr lang="nl-NL"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12 </a:t>
            </a:r>
            <a:r>
              <a:rPr lang="el-GR" sz="9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ώρες</a:t>
            </a:r>
            <a:endParaRPr lang="en-GB" sz="90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
        <p:nvSpPr>
          <p:cNvPr id="13" name="Tekstvak 12"/>
          <p:cNvSpPr txBox="1"/>
          <p:nvPr/>
        </p:nvSpPr>
        <p:spPr>
          <a:xfrm>
            <a:off x="349607" y="6185356"/>
            <a:ext cx="4190661" cy="523220"/>
          </a:xfrm>
          <a:prstGeom prst="rect">
            <a:avLst/>
          </a:prstGeom>
          <a:noFill/>
        </p:spPr>
        <p:txBody>
          <a:bodyPr wrap="square" rtlCol="0">
            <a:spAutoFit/>
          </a:bodyPr>
          <a:lstStyle/>
          <a:p>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Προ</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διάλυμα</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σκληρό νερό</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 </a:t>
            </a:r>
            <a:r>
              <a:rPr lang="nl-NL" sz="1400" b="1" u="sng" dirty="0" smtClean="0">
                <a:solidFill>
                  <a:schemeClr val="bg1"/>
                </a:solidFill>
                <a:latin typeface="Verdana" panose="020B0604030504040204" pitchFamily="34" charset="0"/>
                <a:ea typeface="Verdana" panose="020B0604030504040204" pitchFamily="34" charset="0"/>
                <a:cs typeface="Verdana" panose="020B0604030504040204" pitchFamily="34" charset="0"/>
              </a:rPr>
              <a:t>WpH</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 doxy</a:t>
            </a:r>
          </a:p>
          <a:p>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12 </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ώρες</a:t>
            </a:r>
            <a:endParaRPr lang="en-GB" sz="140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
        <p:nvSpPr>
          <p:cNvPr id="14" name="Tekstvak 13"/>
          <p:cNvSpPr txBox="1"/>
          <p:nvPr/>
        </p:nvSpPr>
        <p:spPr>
          <a:xfrm>
            <a:off x="4644007" y="6156721"/>
            <a:ext cx="4324255" cy="523220"/>
          </a:xfrm>
          <a:prstGeom prst="rect">
            <a:avLst/>
          </a:prstGeom>
          <a:noFill/>
        </p:spPr>
        <p:txBody>
          <a:bodyPr wrap="square" rtlCol="0">
            <a:spAutoFit/>
          </a:bodyPr>
          <a:lstStyle/>
          <a:p>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Τελικό διάλυμα</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σκληρό νερό</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 </a:t>
            </a:r>
            <a:r>
              <a:rPr lang="nl-NL" sz="1400" b="1" u="sng" dirty="0" smtClean="0">
                <a:solidFill>
                  <a:schemeClr val="bg1"/>
                </a:solidFill>
                <a:latin typeface="Verdana" panose="020B0604030504040204" pitchFamily="34" charset="0"/>
                <a:ea typeface="Verdana" panose="020B0604030504040204" pitchFamily="34" charset="0"/>
                <a:cs typeface="Verdana" panose="020B0604030504040204" pitchFamily="34" charset="0"/>
              </a:rPr>
              <a:t>WpH</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 doxy</a:t>
            </a:r>
            <a:endParaRPr lang="nl-NL" sz="1400" dirty="0">
              <a:solidFill>
                <a:schemeClr val="bg1"/>
              </a:solidFill>
              <a:latin typeface="Verdana" panose="020B0604030504040204" pitchFamily="34" charset="0"/>
              <a:ea typeface="Verdana" panose="020B0604030504040204" pitchFamily="34" charset="0"/>
              <a:cs typeface="Verdana" panose="020B0604030504040204" pitchFamily="34" charset="0"/>
            </a:endParaRPr>
          </a:p>
          <a:p>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12 </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ώρες</a:t>
            </a:r>
            <a:endParaRPr lang="en-GB" sz="140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29697320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1000"/>
                                        <p:tgtEl>
                                          <p:spTgt spid="7170"/>
                                        </p:tgtEl>
                                      </p:cBhvr>
                                    </p:animEffect>
                                    <p:anim calcmode="lin" valueType="num">
                                      <p:cBhvr>
                                        <p:cTn id="8" dur="1000" fill="hold"/>
                                        <p:tgtEl>
                                          <p:spTgt spid="7170"/>
                                        </p:tgtEl>
                                        <p:attrNameLst>
                                          <p:attrName>ppt_x</p:attrName>
                                        </p:attrNameLst>
                                      </p:cBhvr>
                                      <p:tavLst>
                                        <p:tav tm="0">
                                          <p:val>
                                            <p:strVal val="#ppt_x"/>
                                          </p:val>
                                        </p:tav>
                                        <p:tav tm="100000">
                                          <p:val>
                                            <p:strVal val="#ppt_x"/>
                                          </p:val>
                                        </p:tav>
                                      </p:tavLst>
                                    </p:anim>
                                    <p:anim calcmode="lin" valueType="num">
                                      <p:cBhvr>
                                        <p:cTn id="9" dur="1000" fill="hold"/>
                                        <p:tgtEl>
                                          <p:spTgt spid="717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7171"/>
                                        </p:tgtEl>
                                        <p:attrNameLst>
                                          <p:attrName>style.visibility</p:attrName>
                                        </p:attrNameLst>
                                      </p:cBhvr>
                                      <p:to>
                                        <p:strVal val="visible"/>
                                      </p:to>
                                    </p:set>
                                    <p:animEffect transition="in" filter="fade">
                                      <p:cBhvr>
                                        <p:cTn id="19" dur="1000"/>
                                        <p:tgtEl>
                                          <p:spTgt spid="7171"/>
                                        </p:tgtEl>
                                      </p:cBhvr>
                                    </p:animEffect>
                                    <p:anim calcmode="lin" valueType="num">
                                      <p:cBhvr>
                                        <p:cTn id="20" dur="1000" fill="hold"/>
                                        <p:tgtEl>
                                          <p:spTgt spid="7171"/>
                                        </p:tgtEl>
                                        <p:attrNameLst>
                                          <p:attrName>ppt_x</p:attrName>
                                        </p:attrNameLst>
                                      </p:cBhvr>
                                      <p:tavLst>
                                        <p:tav tm="0">
                                          <p:val>
                                            <p:strVal val="#ppt_x"/>
                                          </p:val>
                                        </p:tav>
                                        <p:tav tm="100000">
                                          <p:val>
                                            <p:strVal val="#ppt_x"/>
                                          </p:val>
                                        </p:tav>
                                      </p:tavLst>
                                    </p:anim>
                                    <p:anim calcmode="lin" valueType="num">
                                      <p:cBhvr>
                                        <p:cTn id="21" dur="1000" fill="hold"/>
                                        <p:tgtEl>
                                          <p:spTgt spid="7171"/>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1000"/>
                                        <p:tgtEl>
                                          <p:spTgt spid="14"/>
                                        </p:tgtEl>
                                      </p:cBhvr>
                                    </p:animEffect>
                                    <p:anim calcmode="lin" valueType="num">
                                      <p:cBhvr>
                                        <p:cTn id="25" dur="1000" fill="hold"/>
                                        <p:tgtEl>
                                          <p:spTgt spid="14"/>
                                        </p:tgtEl>
                                        <p:attrNameLst>
                                          <p:attrName>ppt_x</p:attrName>
                                        </p:attrNameLst>
                                      </p:cBhvr>
                                      <p:tavLst>
                                        <p:tav tm="0">
                                          <p:val>
                                            <p:strVal val="#ppt_x"/>
                                          </p:val>
                                        </p:tav>
                                        <p:tav tm="100000">
                                          <p:val>
                                            <p:strVal val="#ppt_x"/>
                                          </p:val>
                                        </p:tav>
                                      </p:tavLst>
                                    </p:anim>
                                    <p:anim calcmode="lin" valueType="num">
                                      <p:cBhvr>
                                        <p:cTn id="2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sz="2600" b="1" dirty="0" err="1">
                <a:solidFill>
                  <a:srgbClr val="333399"/>
                </a:solidFill>
                <a:effectLst>
                  <a:outerShdw blurRad="38100" dist="38100" dir="2700000" algn="tl">
                    <a:srgbClr val="C0C0C0"/>
                  </a:outerShdw>
                </a:effectLst>
                <a:latin typeface="Candara" pitchFamily="34" charset="0"/>
              </a:rPr>
              <a:t>Doxylin</a:t>
            </a:r>
            <a:r>
              <a:rPr lang="en-GB" sz="2600" b="1" dirty="0">
                <a:solidFill>
                  <a:srgbClr val="333399"/>
                </a:solidFill>
                <a:effectLst>
                  <a:outerShdw blurRad="38100" dist="38100" dir="2700000" algn="tl">
                    <a:srgbClr val="C0C0C0"/>
                  </a:outerShdw>
                </a:effectLst>
                <a:latin typeface="Candara" pitchFamily="34" charset="0"/>
              </a:rPr>
              <a:t>® 100% </a:t>
            </a:r>
            <a:endParaRPr lang="en-GB" dirty="0">
              <a:solidFill>
                <a:srgbClr val="333399"/>
              </a:solidFill>
            </a:endParaRPr>
          </a:p>
        </p:txBody>
      </p:sp>
      <p:graphicFrame>
        <p:nvGraphicFramePr>
          <p:cNvPr id="5" name="Tijdelijke aanduiding voor inhoud 4"/>
          <p:cNvGraphicFramePr>
            <a:graphicFrameLocks noGrp="1"/>
          </p:cNvGraphicFramePr>
          <p:nvPr>
            <p:ph idx="1"/>
            <p:extLst>
              <p:ext uri="{D42A27DB-BD31-4B8C-83A1-F6EECF244321}">
                <p14:modId xmlns:p14="http://schemas.microsoft.com/office/powerpoint/2010/main" val="2176596177"/>
              </p:ext>
            </p:extLst>
          </p:nvPr>
        </p:nvGraphicFramePr>
        <p:xfrm>
          <a:off x="1259632" y="1772816"/>
          <a:ext cx="6048672" cy="1381760"/>
        </p:xfrm>
        <a:graphic>
          <a:graphicData uri="http://schemas.openxmlformats.org/drawingml/2006/table">
            <a:tbl>
              <a:tblPr firstRow="1" bandRow="1">
                <a:tableStyleId>{5C22544A-7EE6-4342-B048-85BDC9FD1C3A}</a:tableStyleId>
              </a:tblPr>
              <a:tblGrid>
                <a:gridCol w="3024336"/>
                <a:gridCol w="3024336"/>
              </a:tblGrid>
              <a:tr h="370840">
                <a:tc>
                  <a:txBody>
                    <a:bodyPr/>
                    <a:lstStyle/>
                    <a:p>
                      <a:r>
                        <a:rPr lang="el-GR" dirty="0" smtClean="0"/>
                        <a:t>Δραστικἠ</a:t>
                      </a:r>
                      <a:r>
                        <a:rPr lang="el-GR" baseline="0" dirty="0" smtClean="0"/>
                        <a:t> ουσία</a:t>
                      </a:r>
                      <a:endParaRPr lang="en-GB" dirty="0"/>
                    </a:p>
                  </a:txBody>
                  <a:tcPr/>
                </a:tc>
                <a:tc>
                  <a:txBody>
                    <a:bodyPr/>
                    <a:lstStyle/>
                    <a:p>
                      <a:pPr algn="ctr"/>
                      <a:r>
                        <a:rPr lang="nl-NL" dirty="0" smtClean="0"/>
                        <a:t>% </a:t>
                      </a:r>
                      <a:r>
                        <a:rPr lang="el-GR" dirty="0" smtClean="0"/>
                        <a:t>απορροφήσιμο από από το έντερο</a:t>
                      </a:r>
                      <a:endParaRPr lang="en-GB" dirty="0"/>
                    </a:p>
                  </a:txBody>
                  <a:tcPr/>
                </a:tc>
              </a:tr>
              <a:tr h="370840">
                <a:tc>
                  <a:txBody>
                    <a:bodyPr/>
                    <a:lstStyle/>
                    <a:p>
                      <a:r>
                        <a:rPr lang="nl-NL" dirty="0" smtClean="0"/>
                        <a:t>Doxycycline</a:t>
                      </a:r>
                      <a:endParaRPr lang="en-GB" dirty="0"/>
                    </a:p>
                  </a:txBody>
                  <a:tcPr/>
                </a:tc>
                <a:tc>
                  <a:txBody>
                    <a:bodyPr/>
                    <a:lstStyle/>
                    <a:p>
                      <a:pPr algn="ctr"/>
                      <a:r>
                        <a:rPr lang="nl-NL" dirty="0" smtClean="0"/>
                        <a:t>93</a:t>
                      </a:r>
                      <a:endParaRPr lang="en-GB" dirty="0"/>
                    </a:p>
                  </a:txBody>
                  <a:tcPr/>
                </a:tc>
              </a:tr>
              <a:tr h="370840">
                <a:tc>
                  <a:txBody>
                    <a:bodyPr/>
                    <a:lstStyle/>
                    <a:p>
                      <a:r>
                        <a:rPr lang="nl-NL" dirty="0" smtClean="0"/>
                        <a:t>Oxytetracycline</a:t>
                      </a:r>
                      <a:endParaRPr lang="en-GB" dirty="0"/>
                    </a:p>
                  </a:txBody>
                  <a:tcPr/>
                </a:tc>
                <a:tc>
                  <a:txBody>
                    <a:bodyPr/>
                    <a:lstStyle/>
                    <a:p>
                      <a:pPr algn="ctr"/>
                      <a:r>
                        <a:rPr lang="nl-NL" dirty="0" smtClean="0"/>
                        <a:t>58</a:t>
                      </a:r>
                      <a:endParaRPr lang="en-GB" dirty="0"/>
                    </a:p>
                  </a:txBody>
                  <a:tcPr/>
                </a:tc>
              </a:tr>
            </a:tbl>
          </a:graphicData>
        </a:graphic>
      </p:graphicFrame>
      <p:graphicFrame>
        <p:nvGraphicFramePr>
          <p:cNvPr id="6" name="Tabel 5"/>
          <p:cNvGraphicFramePr>
            <a:graphicFrameLocks noGrp="1"/>
          </p:cNvGraphicFramePr>
          <p:nvPr>
            <p:extLst>
              <p:ext uri="{D42A27DB-BD31-4B8C-83A1-F6EECF244321}">
                <p14:modId xmlns:p14="http://schemas.microsoft.com/office/powerpoint/2010/main" val="757449414"/>
              </p:ext>
            </p:extLst>
          </p:nvPr>
        </p:nvGraphicFramePr>
        <p:xfrm>
          <a:off x="1259632" y="3429000"/>
          <a:ext cx="6096000" cy="1381760"/>
        </p:xfrm>
        <a:graphic>
          <a:graphicData uri="http://schemas.openxmlformats.org/drawingml/2006/table">
            <a:tbl>
              <a:tblPr firstRow="1" bandRow="1">
                <a:tableStyleId>{5C22544A-7EE6-4342-B048-85BDC9FD1C3A}</a:tableStyleId>
              </a:tblPr>
              <a:tblGrid>
                <a:gridCol w="2016224"/>
                <a:gridCol w="2088232"/>
                <a:gridCol w="1991544"/>
              </a:tblGrid>
              <a:tr h="370840">
                <a:tc>
                  <a:txBody>
                    <a:bodyPr/>
                    <a:lstStyle/>
                    <a:p>
                      <a:r>
                        <a:rPr lang="el-GR" dirty="0" smtClean="0"/>
                        <a:t>Δραστική</a:t>
                      </a:r>
                      <a:r>
                        <a:rPr lang="el-GR" baseline="0" dirty="0" smtClean="0"/>
                        <a:t> ουσία</a:t>
                      </a:r>
                      <a:endParaRPr lang="en-GB" dirty="0"/>
                    </a:p>
                  </a:txBody>
                  <a:tcPr/>
                </a:tc>
                <a:tc>
                  <a:txBody>
                    <a:bodyPr/>
                    <a:lstStyle/>
                    <a:p>
                      <a:pPr algn="ctr"/>
                      <a:r>
                        <a:rPr lang="el-GR" dirty="0" smtClean="0"/>
                        <a:t>Διαλυτότητα στο</a:t>
                      </a:r>
                      <a:r>
                        <a:rPr lang="el-GR" baseline="0" dirty="0" smtClean="0"/>
                        <a:t> λίπος</a:t>
                      </a:r>
                      <a:endParaRPr lang="en-GB" dirty="0"/>
                    </a:p>
                  </a:txBody>
                  <a:tcPr/>
                </a:tc>
                <a:tc>
                  <a:txBody>
                    <a:bodyPr/>
                    <a:lstStyle/>
                    <a:p>
                      <a:pPr algn="ctr"/>
                      <a:r>
                        <a:rPr lang="nl-NL" dirty="0" smtClean="0"/>
                        <a:t>Ca-</a:t>
                      </a:r>
                      <a:r>
                        <a:rPr lang="el-GR" dirty="0" smtClean="0"/>
                        <a:t>δέσμευση %</a:t>
                      </a:r>
                      <a:endParaRPr lang="en-GB" dirty="0"/>
                    </a:p>
                  </a:txBody>
                  <a:tcPr/>
                </a:tc>
              </a:tr>
              <a:tr h="370840">
                <a:tc>
                  <a:txBody>
                    <a:bodyPr/>
                    <a:lstStyle/>
                    <a:p>
                      <a:r>
                        <a:rPr lang="nl-NL" dirty="0" smtClean="0"/>
                        <a:t>Doxycycline</a:t>
                      </a:r>
                      <a:endParaRPr lang="en-GB" dirty="0"/>
                    </a:p>
                  </a:txBody>
                  <a:tcPr/>
                </a:tc>
                <a:tc>
                  <a:txBody>
                    <a:bodyPr/>
                    <a:lstStyle/>
                    <a:p>
                      <a:pPr algn="ctr"/>
                      <a:r>
                        <a:rPr lang="nl-NL" dirty="0" smtClean="0"/>
                        <a:t>475</a:t>
                      </a:r>
                      <a:endParaRPr lang="en-GB" dirty="0"/>
                    </a:p>
                  </a:txBody>
                  <a:tcPr/>
                </a:tc>
                <a:tc>
                  <a:txBody>
                    <a:bodyPr/>
                    <a:lstStyle/>
                    <a:p>
                      <a:pPr algn="ctr"/>
                      <a:r>
                        <a:rPr lang="nl-NL" dirty="0" smtClean="0"/>
                        <a:t>19</a:t>
                      </a:r>
                      <a:endParaRPr lang="en-GB" dirty="0"/>
                    </a:p>
                  </a:txBody>
                  <a:tcPr/>
                </a:tc>
              </a:tr>
              <a:tr h="370840">
                <a:tc>
                  <a:txBody>
                    <a:bodyPr/>
                    <a:lstStyle/>
                    <a:p>
                      <a:r>
                        <a:rPr lang="nl-NL" dirty="0" smtClean="0"/>
                        <a:t>Oxytetracycline</a:t>
                      </a:r>
                      <a:endParaRPr lang="en-GB" dirty="0"/>
                    </a:p>
                  </a:txBody>
                  <a:tcPr/>
                </a:tc>
                <a:tc>
                  <a:txBody>
                    <a:bodyPr/>
                    <a:lstStyle/>
                    <a:p>
                      <a:pPr algn="ctr"/>
                      <a:r>
                        <a:rPr lang="nl-NL" dirty="0" smtClean="0"/>
                        <a:t>7,2</a:t>
                      </a:r>
                      <a:endParaRPr lang="en-GB" dirty="0"/>
                    </a:p>
                  </a:txBody>
                  <a:tcPr/>
                </a:tc>
                <a:tc>
                  <a:txBody>
                    <a:bodyPr/>
                    <a:lstStyle/>
                    <a:p>
                      <a:pPr algn="ctr"/>
                      <a:r>
                        <a:rPr lang="nl-NL" dirty="0" smtClean="0"/>
                        <a:t>36</a:t>
                      </a:r>
                      <a:endParaRPr lang="en-GB" dirty="0"/>
                    </a:p>
                  </a:txBody>
                  <a:tcPr/>
                </a:tc>
              </a:tr>
            </a:tbl>
          </a:graphicData>
        </a:graphic>
      </p:graphicFrame>
    </p:spTree>
    <p:extLst>
      <p:ext uri="{BB962C8B-B14F-4D97-AF65-F5344CB8AC3E}">
        <p14:creationId xmlns:p14="http://schemas.microsoft.com/office/powerpoint/2010/main" val="1425184068"/>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80392" y="332656"/>
            <a:ext cx="7011888" cy="381000"/>
          </a:xfrm>
        </p:spPr>
        <p:txBody>
          <a:bodyPr/>
          <a:lstStyle/>
          <a:p>
            <a:pPr>
              <a:defRPr/>
            </a:pPr>
            <a:r>
              <a:rPr lang="el-GR" sz="2600" b="1" dirty="0">
                <a:solidFill>
                  <a:srgbClr val="333399"/>
                </a:solidFill>
                <a:effectLst>
                  <a:outerShdw blurRad="38100" dist="38100" dir="2700000" algn="tl">
                    <a:srgbClr val="000000">
                      <a:alpha val="43137"/>
                    </a:srgbClr>
                  </a:outerShdw>
                </a:effectLst>
                <a:latin typeface="Candara" panose="020E0502030303020204" pitchFamily="34" charset="0"/>
              </a:rPr>
              <a:t>Αγωγή μέσω του πόσιμου νερού</a:t>
            </a:r>
            <a:r>
              <a:rPr lang="en-GB" sz="2600" b="1" dirty="0" smtClean="0">
                <a:solidFill>
                  <a:srgbClr val="333399"/>
                </a:solidFill>
                <a:effectLst>
                  <a:outerShdw blurRad="38100" dist="38100" dir="2700000" algn="tl">
                    <a:srgbClr val="C0C0C0"/>
                  </a:outerShdw>
                </a:effectLst>
                <a:latin typeface="Candara" pitchFamily="34" charset="0"/>
              </a:rPr>
              <a:t> – </a:t>
            </a:r>
            <a:r>
              <a:rPr lang="el-GR" sz="2600" b="1" dirty="0" smtClean="0">
                <a:solidFill>
                  <a:srgbClr val="333399"/>
                </a:solidFill>
                <a:effectLst>
                  <a:outerShdw blurRad="38100" dist="38100" dir="2700000" algn="tl">
                    <a:srgbClr val="C0C0C0"/>
                  </a:outerShdw>
                </a:effectLst>
                <a:latin typeface="Candara" pitchFamily="34" charset="0"/>
              </a:rPr>
              <a:t>Διαλυτότητα</a:t>
            </a:r>
            <a:endParaRPr lang="en-GB" sz="2600" b="1" dirty="0" smtClean="0">
              <a:solidFill>
                <a:srgbClr val="333399"/>
              </a:solidFill>
              <a:effectLst>
                <a:outerShdw blurRad="38100" dist="38100" dir="2700000" algn="tl">
                  <a:srgbClr val="C0C0C0"/>
                </a:outerShdw>
              </a:effectLst>
              <a:latin typeface="Candara" pitchFamily="34" charset="0"/>
            </a:endParaRPr>
          </a:p>
        </p:txBody>
      </p:sp>
      <p:graphicFrame>
        <p:nvGraphicFramePr>
          <p:cNvPr id="15" name="Tijdelijke aanduiding voor inhoud 14"/>
          <p:cNvGraphicFramePr>
            <a:graphicFrameLocks noGrp="1"/>
          </p:cNvGraphicFramePr>
          <p:nvPr>
            <p:ph idx="1"/>
            <p:extLst>
              <p:ext uri="{D42A27DB-BD31-4B8C-83A1-F6EECF244321}">
                <p14:modId xmlns:p14="http://schemas.microsoft.com/office/powerpoint/2010/main" val="1484322417"/>
              </p:ext>
            </p:extLst>
          </p:nvPr>
        </p:nvGraphicFramePr>
        <p:xfrm>
          <a:off x="179512" y="836712"/>
          <a:ext cx="8856984" cy="396240"/>
        </p:xfrm>
        <a:graphic>
          <a:graphicData uri="http://schemas.openxmlformats.org/drawingml/2006/table">
            <a:tbl>
              <a:tblPr firstRow="1" bandRow="1">
                <a:tableStyleId>{5C22544A-7EE6-4342-B048-85BDC9FD1C3A}</a:tableStyleId>
              </a:tblPr>
              <a:tblGrid>
                <a:gridCol w="4392488"/>
                <a:gridCol w="4464496"/>
              </a:tblGrid>
              <a:tr h="307869">
                <a:tc>
                  <a:txBody>
                    <a:bodyPr/>
                    <a:lstStyle/>
                    <a:p>
                      <a:r>
                        <a:rPr lang="nl-NL" sz="2000" dirty="0" err="1" smtClean="0">
                          <a:solidFill>
                            <a:srgbClr val="333399"/>
                          </a:solidFill>
                        </a:rPr>
                        <a:t>Doxylin</a:t>
                      </a:r>
                      <a:r>
                        <a:rPr lang="nl-NL" sz="2000" baseline="30000" dirty="0" smtClean="0">
                          <a:solidFill>
                            <a:srgbClr val="333399"/>
                          </a:solidFill>
                        </a:rPr>
                        <a:t>®</a:t>
                      </a:r>
                      <a:r>
                        <a:rPr lang="nl-NL" sz="2000" dirty="0" smtClean="0">
                          <a:solidFill>
                            <a:srgbClr val="333399"/>
                          </a:solidFill>
                        </a:rPr>
                        <a:t> 100%</a:t>
                      </a:r>
                      <a:endParaRPr lang="en-GB" sz="2000" dirty="0">
                        <a:solidFill>
                          <a:srgbClr val="333399"/>
                        </a:solidFill>
                      </a:endParaRPr>
                    </a:p>
                  </a:txBody>
                  <a:tcPr/>
                </a:tc>
                <a:tc>
                  <a:txBody>
                    <a:bodyPr/>
                    <a:lstStyle/>
                    <a:p>
                      <a:r>
                        <a:rPr lang="nl-NL" sz="2000" dirty="0" smtClean="0">
                          <a:solidFill>
                            <a:srgbClr val="333399"/>
                          </a:solidFill>
                        </a:rPr>
                        <a:t>Amoxy Active</a:t>
                      </a:r>
                      <a:r>
                        <a:rPr lang="nl-NL" sz="2000" baseline="30000" dirty="0" smtClean="0">
                          <a:solidFill>
                            <a:srgbClr val="333399"/>
                          </a:solidFill>
                        </a:rPr>
                        <a:t>®</a:t>
                      </a:r>
                      <a:r>
                        <a:rPr lang="nl-NL" sz="2000" dirty="0" smtClean="0">
                          <a:solidFill>
                            <a:srgbClr val="333399"/>
                          </a:solidFill>
                        </a:rPr>
                        <a:t> </a:t>
                      </a:r>
                      <a:r>
                        <a:rPr lang="el-GR" sz="2000" dirty="0" smtClean="0">
                          <a:solidFill>
                            <a:srgbClr val="333399"/>
                          </a:solidFill>
                        </a:rPr>
                        <a:t>80%</a:t>
                      </a:r>
                      <a:endParaRPr lang="en-GB" sz="2000" dirty="0">
                        <a:solidFill>
                          <a:srgbClr val="333399"/>
                        </a:solidFill>
                      </a:endParaRPr>
                    </a:p>
                  </a:txBody>
                  <a:tcPr/>
                </a:tc>
              </a:tr>
            </a:tbl>
          </a:graphicData>
        </a:graphic>
      </p:graphicFrame>
      <p:graphicFrame>
        <p:nvGraphicFramePr>
          <p:cNvPr id="16" name="Tabel 15"/>
          <p:cNvGraphicFramePr>
            <a:graphicFrameLocks noGrp="1"/>
          </p:cNvGraphicFramePr>
          <p:nvPr>
            <p:extLst>
              <p:ext uri="{D42A27DB-BD31-4B8C-83A1-F6EECF244321}">
                <p14:modId xmlns:p14="http://schemas.microsoft.com/office/powerpoint/2010/main" val="81860527"/>
              </p:ext>
            </p:extLst>
          </p:nvPr>
        </p:nvGraphicFramePr>
        <p:xfrm>
          <a:off x="179512" y="1268760"/>
          <a:ext cx="8856984" cy="370840"/>
        </p:xfrm>
        <a:graphic>
          <a:graphicData uri="http://schemas.openxmlformats.org/drawingml/2006/table">
            <a:tbl>
              <a:tblPr firstRow="1" bandRow="1">
                <a:tableStyleId>{D7AC3CCA-C797-4891-BE02-D94E43425B78}</a:tableStyleId>
              </a:tblPr>
              <a:tblGrid>
                <a:gridCol w="4392488"/>
                <a:gridCol w="4464496"/>
              </a:tblGrid>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l-GR" b="1" dirty="0" smtClean="0">
                          <a:solidFill>
                            <a:srgbClr val="333399"/>
                          </a:solidFill>
                        </a:rPr>
                        <a:t>Διαλυτότητα</a:t>
                      </a:r>
                      <a:endParaRPr lang="en-GB" b="1" dirty="0" smtClean="0">
                        <a:solidFill>
                          <a:srgbClr val="333399"/>
                        </a:solidFill>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l-GR" b="1" dirty="0" smtClean="0">
                          <a:solidFill>
                            <a:srgbClr val="333399"/>
                          </a:solidFill>
                        </a:rPr>
                        <a:t>Διαλυτότητα</a:t>
                      </a:r>
                      <a:endParaRPr lang="en-GB" b="1" dirty="0" smtClean="0">
                        <a:solidFill>
                          <a:srgbClr val="333399"/>
                        </a:solidFill>
                      </a:endParaRPr>
                    </a:p>
                  </a:txBody>
                  <a:tcPr/>
                </a:tc>
              </a:tr>
            </a:tbl>
          </a:graphicData>
        </a:graphic>
      </p:graphicFrame>
      <p:graphicFrame>
        <p:nvGraphicFramePr>
          <p:cNvPr id="4" name="Tabel 3"/>
          <p:cNvGraphicFramePr>
            <a:graphicFrameLocks noGrp="1"/>
          </p:cNvGraphicFramePr>
          <p:nvPr>
            <p:extLst>
              <p:ext uri="{D42A27DB-BD31-4B8C-83A1-F6EECF244321}">
                <p14:modId xmlns:p14="http://schemas.microsoft.com/office/powerpoint/2010/main" val="2734572740"/>
              </p:ext>
            </p:extLst>
          </p:nvPr>
        </p:nvGraphicFramePr>
        <p:xfrm>
          <a:off x="179512" y="1700808"/>
          <a:ext cx="8856984" cy="2011680"/>
        </p:xfrm>
        <a:graphic>
          <a:graphicData uri="http://schemas.openxmlformats.org/drawingml/2006/table">
            <a:tbl>
              <a:tblPr firstRow="1" bandRow="1">
                <a:tableStyleId>{D7AC3CCA-C797-4891-BE02-D94E43425B78}</a:tableStyleId>
              </a:tblPr>
              <a:tblGrid>
                <a:gridCol w="4392488"/>
                <a:gridCol w="4464496"/>
              </a:tblGrid>
              <a:tr h="1512168">
                <a:tc>
                  <a:txBody>
                    <a:bodyPr/>
                    <a:lstStyle/>
                    <a:p>
                      <a:r>
                        <a:rPr lang="el-GR" sz="1400" b="0" dirty="0" smtClean="0"/>
                        <a:t>Η </a:t>
                      </a:r>
                      <a:r>
                        <a:rPr lang="nl-NL" sz="1400" b="0" dirty="0" smtClean="0"/>
                        <a:t>Doxycycline</a:t>
                      </a:r>
                      <a:r>
                        <a:rPr lang="nl-NL" sz="1400" b="0" baseline="0" dirty="0" smtClean="0"/>
                        <a:t> </a:t>
                      </a:r>
                      <a:r>
                        <a:rPr lang="el-GR" sz="1400" b="0" baseline="0" dirty="0" smtClean="0"/>
                        <a:t>διαλυτή</a:t>
                      </a:r>
                      <a:r>
                        <a:rPr lang="nl-NL" sz="1400" b="0" baseline="0" dirty="0" smtClean="0"/>
                        <a:t> (300 g/l) </a:t>
                      </a:r>
                      <a:r>
                        <a:rPr lang="el-GR" sz="1400" b="0" baseline="0" dirty="0" smtClean="0"/>
                        <a:t>αλλά η </a:t>
                      </a:r>
                      <a:r>
                        <a:rPr lang="nl-NL" sz="1400" b="0" baseline="0" dirty="0" smtClean="0"/>
                        <a:t>doxycyclin base </a:t>
                      </a:r>
                      <a:r>
                        <a:rPr lang="el-GR" sz="1400" b="0" baseline="0" dirty="0" smtClean="0"/>
                        <a:t>μπορεί να κατακαθίσει μέσα σε </a:t>
                      </a:r>
                      <a:r>
                        <a:rPr lang="nl-NL" sz="1400" b="0" baseline="0" dirty="0" smtClean="0"/>
                        <a:t>2 </a:t>
                      </a:r>
                      <a:r>
                        <a:rPr lang="el-GR" sz="1400" b="0" baseline="0" dirty="0" smtClean="0"/>
                        <a:t>ώρες</a:t>
                      </a:r>
                      <a:r>
                        <a:rPr lang="nl-NL" sz="1400" b="0" baseline="0" dirty="0" smtClean="0"/>
                        <a:t>. </a:t>
                      </a:r>
                      <a:r>
                        <a:rPr lang="el-GR" sz="1400" b="0" baseline="0" dirty="0" smtClean="0"/>
                        <a:t>Το χαμηλό</a:t>
                      </a:r>
                      <a:r>
                        <a:rPr lang="nl-NL" sz="1400" b="0" u="none" baseline="0" dirty="0" smtClean="0"/>
                        <a:t> </a:t>
                      </a:r>
                      <a:r>
                        <a:rPr lang="nl-NL" sz="1400" b="0" baseline="0" dirty="0" smtClean="0"/>
                        <a:t>pH </a:t>
                      </a:r>
                      <a:r>
                        <a:rPr lang="el-GR" sz="1400" b="0" baseline="0" dirty="0" smtClean="0"/>
                        <a:t>το προλαμβάνει</a:t>
                      </a:r>
                      <a:r>
                        <a:rPr lang="nl-NL" sz="1400" b="0" baseline="0" dirty="0" smtClean="0"/>
                        <a:t>.</a:t>
                      </a:r>
                      <a:endParaRPr lang="el-GR" sz="1400" b="0" baseline="0" dirty="0" smtClean="0"/>
                    </a:p>
                    <a:p>
                      <a:endParaRPr lang="nl-NL" sz="1400" b="0" baseline="0" dirty="0" smtClean="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b="0" baseline="0" dirty="0" smtClean="0"/>
                        <a:t>(</a:t>
                      </a:r>
                      <a:r>
                        <a:rPr lang="el-GR" sz="1400" b="0" baseline="0" dirty="0" err="1" smtClean="0"/>
                        <a:t>Συμπυκν</a:t>
                      </a:r>
                      <a:r>
                        <a:rPr lang="nl-NL" sz="1400" b="0" baseline="0" dirty="0" smtClean="0"/>
                        <a:t>.) </a:t>
                      </a:r>
                      <a:r>
                        <a:rPr lang="el-GR" sz="1400" b="0" baseline="0" dirty="0" smtClean="0"/>
                        <a:t>προ</a:t>
                      </a:r>
                      <a:r>
                        <a:rPr lang="nl-NL" sz="1400" b="0" baseline="0" dirty="0" smtClean="0"/>
                        <a:t>-</a:t>
                      </a:r>
                      <a:r>
                        <a:rPr lang="el-GR" sz="1400" b="0" baseline="0" dirty="0" smtClean="0"/>
                        <a:t>διάλυμα</a:t>
                      </a:r>
                      <a:r>
                        <a:rPr lang="nl-NL" sz="1400" b="0" baseline="0" dirty="0" smtClean="0"/>
                        <a:t>: 	</a:t>
                      </a:r>
                      <a:r>
                        <a:rPr lang="el-GR" sz="1400" b="0" baseline="0" dirty="0" smtClean="0"/>
                        <a:t>   </a:t>
                      </a:r>
                      <a:r>
                        <a:rPr lang="nl-NL" sz="1400" b="0" baseline="0" dirty="0" smtClean="0"/>
                        <a:t>pH &lt; 3 	</a:t>
                      </a:r>
                      <a:r>
                        <a:rPr lang="nl-NL" sz="1400" b="0" baseline="0" dirty="0" smtClean="0">
                          <a:sym typeface="Wingdings" panose="05000000000000000000" pitchFamily="2" charset="2"/>
                        </a:rPr>
                        <a:t> </a:t>
                      </a:r>
                      <a:r>
                        <a:rPr lang="nl-NL" sz="1400" b="1" kern="1200" dirty="0" smtClean="0">
                          <a:solidFill>
                            <a:srgbClr val="00B050"/>
                          </a:solidFill>
                          <a:effectLst/>
                          <a:latin typeface="+mn-lt"/>
                          <a:ea typeface="+mn-ea"/>
                          <a:cs typeface="+mn-cs"/>
                          <a:sym typeface="Wingdings"/>
                        </a:rPr>
                        <a:t></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l-GR" sz="1400" b="0" kern="1200" baseline="0" dirty="0" smtClean="0">
                          <a:solidFill>
                            <a:schemeClr val="tx1"/>
                          </a:solidFill>
                          <a:effectLst/>
                          <a:latin typeface="+mn-lt"/>
                          <a:ea typeface="+mn-ea"/>
                          <a:cs typeface="+mn-cs"/>
                          <a:sym typeface="Wingdings"/>
                        </a:rPr>
                        <a:t>      </a:t>
                      </a:r>
                      <a:r>
                        <a:rPr lang="nl-NL" sz="1400" b="0" kern="1200" baseline="0" dirty="0" smtClean="0">
                          <a:solidFill>
                            <a:schemeClr val="tx1"/>
                          </a:solidFill>
                          <a:effectLst/>
                          <a:latin typeface="+mn-lt"/>
                          <a:ea typeface="+mn-ea"/>
                          <a:cs typeface="+mn-cs"/>
                          <a:sym typeface="Wingdings"/>
                        </a:rPr>
                        <a:t>5-25 g/l</a:t>
                      </a:r>
                      <a:endParaRPr lang="nl-NL" sz="1400" b="0" baseline="0" dirty="0" smtClean="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b="0" baseline="0" dirty="0" smtClean="0"/>
                        <a:t>(</a:t>
                      </a:r>
                      <a:r>
                        <a:rPr lang="el-GR" sz="1400" b="0" baseline="0" dirty="0" smtClean="0"/>
                        <a:t>Διαλυμένο</a:t>
                      </a:r>
                      <a:r>
                        <a:rPr lang="nl-NL" sz="1400" b="0" baseline="0" dirty="0" smtClean="0"/>
                        <a:t>) </a:t>
                      </a:r>
                      <a:r>
                        <a:rPr lang="el-GR" sz="1400" b="0" baseline="0" dirty="0" smtClean="0"/>
                        <a:t>τελικό διάλυμα</a:t>
                      </a:r>
                      <a:r>
                        <a:rPr lang="nl-NL" sz="1400" b="0" baseline="0" dirty="0" smtClean="0"/>
                        <a:t>: pH </a:t>
                      </a:r>
                      <a:r>
                        <a:rPr lang="nl-NL" sz="1400" b="0" baseline="0" dirty="0" smtClean="0">
                          <a:sym typeface="Wingdings"/>
                        </a:rPr>
                        <a:t></a:t>
                      </a:r>
                      <a:r>
                        <a:rPr lang="nl-NL" sz="1400" b="0" baseline="0" dirty="0" smtClean="0"/>
                        <a:t> 	</a:t>
                      </a:r>
                      <a:r>
                        <a:rPr lang="nl-NL" sz="1400" b="0" baseline="0" dirty="0" smtClean="0">
                          <a:sym typeface="Wingdings" panose="05000000000000000000" pitchFamily="2" charset="2"/>
                        </a:rPr>
                        <a:t> </a:t>
                      </a:r>
                      <a:r>
                        <a:rPr lang="nl-NL" sz="1400" b="1" baseline="0" dirty="0" smtClean="0">
                          <a:solidFill>
                            <a:srgbClr val="FF0000"/>
                          </a:solidFill>
                          <a:sym typeface="Wingdings" panose="05000000000000000000" pitchFamily="2" charset="2"/>
                        </a:rPr>
                        <a:t>x</a:t>
                      </a:r>
                      <a:endParaRPr lang="en-GB" sz="1400" b="1" dirty="0" smtClean="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l-GR" sz="1400" b="0" i="0" u="none" strike="noStrike" kern="1200" cap="none" spc="0" normalizeH="0" baseline="0" noProof="0" dirty="0" smtClean="0">
                          <a:ln>
                            <a:noFill/>
                          </a:ln>
                          <a:solidFill>
                            <a:prstClr val="black"/>
                          </a:solidFill>
                          <a:effectLst/>
                          <a:uLnTx/>
                          <a:uFillTx/>
                          <a:latin typeface="+mn-lt"/>
                          <a:ea typeface="+mn-ea"/>
                          <a:cs typeface="+mn-cs"/>
                          <a:sym typeface="Wingdings" panose="05000000000000000000" pitchFamily="2" charset="2"/>
                        </a:rPr>
                        <a:t>      </a:t>
                      </a:r>
                      <a:r>
                        <a:rPr kumimoji="0" lang="nl-NL" sz="1400" b="0" i="0" u="none" strike="noStrike" kern="1200" cap="none" spc="0" normalizeH="0" baseline="0" noProof="0" dirty="0" smtClean="0">
                          <a:ln>
                            <a:noFill/>
                          </a:ln>
                          <a:solidFill>
                            <a:prstClr val="black"/>
                          </a:solidFill>
                          <a:effectLst/>
                          <a:uLnTx/>
                          <a:uFillTx/>
                          <a:latin typeface="+mn-lt"/>
                          <a:ea typeface="+mn-ea"/>
                          <a:cs typeface="+mn-cs"/>
                          <a:sym typeface="Wingdings" panose="05000000000000000000" pitchFamily="2" charset="2"/>
                        </a:rPr>
                        <a:t>0,05-0.25 g/l</a:t>
                      </a:r>
                      <a:endParaRPr kumimoji="0" lang="en-GB" sz="1400" b="1" i="0" u="none" strike="noStrike" kern="1200" cap="none" spc="0" normalizeH="0" baseline="0" noProof="0" dirty="0" smtClean="0">
                        <a:ln>
                          <a:noFill/>
                        </a:ln>
                        <a:solidFill>
                          <a:prstClr val="black"/>
                        </a:solidFill>
                        <a:effectLst/>
                        <a:uLnTx/>
                        <a:uFillTx/>
                        <a:latin typeface="+mn-lt"/>
                        <a:ea typeface="+mn-ea"/>
                        <a:cs typeface="+mn-cs"/>
                      </a:endParaRPr>
                    </a:p>
                    <a:p>
                      <a:pPr marL="0" indent="0">
                        <a:buFont typeface="Arial" panose="020B0604020202020204" pitchFamily="34" charset="0"/>
                        <a:buNone/>
                      </a:pPr>
                      <a:endParaRPr lang="nl-NL" sz="1400" b="0" baseline="0" dirty="0" smtClean="0"/>
                    </a:p>
                  </a:txBody>
                  <a:tcPr/>
                </a:tc>
                <a:tc>
                  <a:txBody>
                    <a:bodyPr/>
                    <a:lstStyle/>
                    <a:p>
                      <a:r>
                        <a:rPr lang="el-GR" sz="1400" b="0" dirty="0" smtClean="0"/>
                        <a:t>Η </a:t>
                      </a:r>
                      <a:r>
                        <a:rPr lang="nl-NL" sz="1400" b="0" dirty="0" smtClean="0"/>
                        <a:t>Amoxicillin</a:t>
                      </a:r>
                      <a:r>
                        <a:rPr lang="nl-NL" sz="1400" b="0" baseline="0" dirty="0" smtClean="0"/>
                        <a:t> </a:t>
                      </a:r>
                      <a:r>
                        <a:rPr lang="el-GR" sz="1400" b="0" baseline="0" dirty="0" smtClean="0"/>
                        <a:t>είναι δυσδιάλυτη στο νερό</a:t>
                      </a:r>
                      <a:r>
                        <a:rPr lang="nl-NL" sz="1400" b="0" baseline="0" dirty="0" smtClean="0"/>
                        <a:t>: 6 g/l.</a:t>
                      </a:r>
                    </a:p>
                    <a:p>
                      <a:r>
                        <a:rPr lang="el-GR" sz="1400" b="0" baseline="0" dirty="0" smtClean="0"/>
                        <a:t>Η διαλυτότητα βελτιώνεται σε υψηλό και χαμηλό </a:t>
                      </a:r>
                      <a:r>
                        <a:rPr lang="nl-NL" sz="1400" b="0" baseline="0" dirty="0" smtClean="0"/>
                        <a:t>pH.</a:t>
                      </a:r>
                    </a:p>
                    <a:p>
                      <a:endParaRPr lang="nl-NL" sz="1400" b="0" baseline="0" dirty="0" smtClean="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b="0" baseline="0" dirty="0" smtClean="0"/>
                        <a:t>(</a:t>
                      </a:r>
                      <a:r>
                        <a:rPr lang="el-GR" sz="1400" b="0" baseline="0" dirty="0" err="1" smtClean="0"/>
                        <a:t>Συμπυκν</a:t>
                      </a:r>
                      <a:r>
                        <a:rPr lang="nl-NL" sz="1400" b="0" baseline="0" dirty="0" smtClean="0"/>
                        <a:t>.) </a:t>
                      </a:r>
                      <a:r>
                        <a:rPr lang="el-GR" sz="1400" b="0" baseline="0" dirty="0" smtClean="0"/>
                        <a:t>προ</a:t>
                      </a:r>
                      <a:r>
                        <a:rPr lang="nl-NL" sz="1400" b="0" baseline="0" dirty="0" smtClean="0"/>
                        <a:t>-</a:t>
                      </a:r>
                      <a:r>
                        <a:rPr lang="el-GR" sz="1400" b="0" baseline="0" dirty="0" smtClean="0"/>
                        <a:t>διάλυμα</a:t>
                      </a:r>
                      <a:r>
                        <a:rPr lang="nl-NL" sz="1400" b="0" baseline="0" dirty="0" smtClean="0"/>
                        <a:t>: 	</a:t>
                      </a:r>
                      <a:r>
                        <a:rPr lang="el-GR" sz="1400" b="0" baseline="0" dirty="0" smtClean="0"/>
                        <a:t>   </a:t>
                      </a:r>
                      <a:r>
                        <a:rPr lang="nl-NL" sz="1400" b="0" baseline="0" dirty="0" smtClean="0"/>
                        <a:t>pH ± 7 	</a:t>
                      </a:r>
                      <a:r>
                        <a:rPr lang="nl-NL" sz="1400" b="0" baseline="0" dirty="0" smtClean="0">
                          <a:sym typeface="Wingdings" panose="05000000000000000000" pitchFamily="2" charset="2"/>
                        </a:rPr>
                        <a:t> </a:t>
                      </a:r>
                      <a:r>
                        <a:rPr lang="nl-NL" sz="1400" b="1" baseline="0" dirty="0" smtClean="0">
                          <a:solidFill>
                            <a:srgbClr val="FF0000"/>
                          </a:solidFill>
                          <a:sym typeface="Wingdings" panose="05000000000000000000" pitchFamily="2" charset="2"/>
                        </a:rPr>
                        <a:t>x</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nl-NL" sz="1400" b="0" baseline="0" dirty="0" smtClean="0"/>
                        <a:t>     10-30 g/l</a:t>
                      </a:r>
                      <a:endParaRPr lang="nl-NL" sz="1400" b="0" baseline="0" dirty="0" smtClean="0">
                        <a:solidFill>
                          <a:srgbClr val="FF0000"/>
                        </a:solidFill>
                      </a:endParaRP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b="0" baseline="0" dirty="0" smtClean="0"/>
                        <a:t>(</a:t>
                      </a:r>
                      <a:r>
                        <a:rPr lang="el-GR" sz="1400" b="0" baseline="0" dirty="0" smtClean="0"/>
                        <a:t>Διαλυμένο</a:t>
                      </a:r>
                      <a:r>
                        <a:rPr lang="nl-NL" sz="1400" b="0" baseline="0" dirty="0" smtClean="0"/>
                        <a:t>) </a:t>
                      </a:r>
                      <a:r>
                        <a:rPr lang="el-GR" sz="1400" b="0" baseline="0" dirty="0" smtClean="0"/>
                        <a:t>τελικό διάλυμα</a:t>
                      </a:r>
                      <a:r>
                        <a:rPr lang="nl-NL" sz="1400" b="0" baseline="0" dirty="0" smtClean="0"/>
                        <a:t>: </a:t>
                      </a:r>
                      <a:r>
                        <a:rPr lang="el-GR" sz="1400" b="0" baseline="0" dirty="0" smtClean="0"/>
                        <a:t> </a:t>
                      </a:r>
                      <a:r>
                        <a:rPr lang="nl-NL" sz="1400" b="0" baseline="0" dirty="0" smtClean="0"/>
                        <a:t>pH ± 7	</a:t>
                      </a:r>
                      <a:r>
                        <a:rPr lang="nl-NL" sz="1400" b="0" baseline="0" dirty="0" smtClean="0">
                          <a:sym typeface="Wingdings" panose="05000000000000000000" pitchFamily="2" charset="2"/>
                        </a:rPr>
                        <a:t> </a:t>
                      </a:r>
                      <a:r>
                        <a:rPr lang="nl-NL" sz="1400" b="1" kern="1200" dirty="0" smtClean="0">
                          <a:solidFill>
                            <a:srgbClr val="00B050"/>
                          </a:solidFill>
                          <a:effectLst/>
                          <a:latin typeface="+mn-lt"/>
                          <a:ea typeface="+mn-ea"/>
                          <a:cs typeface="+mn-cs"/>
                          <a:sym typeface="Wingdings"/>
                        </a:rPr>
                        <a:t></a:t>
                      </a:r>
                      <a:endParaRPr lang="nl-NL" sz="1400" b="1" kern="1200" dirty="0" smtClean="0">
                        <a:solidFill>
                          <a:schemeClr val="tx1"/>
                        </a:solidFill>
                        <a:effectLst/>
                        <a:latin typeface="+mn-lt"/>
                        <a:ea typeface="+mn-ea"/>
                        <a:cs typeface="+mn-cs"/>
                        <a:sym typeface="Wingding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nl-NL" sz="1400" b="0" kern="1200" dirty="0" smtClean="0">
                          <a:solidFill>
                            <a:schemeClr val="tx1"/>
                          </a:solidFill>
                          <a:effectLst/>
                          <a:latin typeface="+mn-lt"/>
                          <a:ea typeface="+mn-ea"/>
                          <a:cs typeface="+mn-cs"/>
                          <a:sym typeface="Wingdings"/>
                        </a:rPr>
                        <a:t>     0.1-0.3</a:t>
                      </a:r>
                      <a:r>
                        <a:rPr lang="nl-NL" sz="1400" b="0" kern="1200" baseline="0" dirty="0" smtClean="0">
                          <a:solidFill>
                            <a:schemeClr val="tx1"/>
                          </a:solidFill>
                          <a:effectLst/>
                          <a:latin typeface="+mn-lt"/>
                          <a:ea typeface="+mn-ea"/>
                          <a:cs typeface="+mn-cs"/>
                          <a:sym typeface="Wingdings"/>
                        </a:rPr>
                        <a:t> g/l</a:t>
                      </a:r>
                      <a:endParaRPr lang="nl-NL" sz="1400" b="0" kern="1200" dirty="0" smtClean="0">
                        <a:solidFill>
                          <a:schemeClr val="tx1"/>
                        </a:solidFill>
                        <a:effectLst/>
                        <a:latin typeface="+mn-lt"/>
                        <a:ea typeface="+mn-ea"/>
                        <a:cs typeface="+mn-cs"/>
                        <a:sym typeface="Wingdings"/>
                      </a:endParaRPr>
                    </a:p>
                  </a:txBody>
                  <a:tcPr/>
                </a:tc>
              </a:tr>
            </a:tbl>
          </a:graphicData>
        </a:graphic>
      </p:graphicFrame>
      <p:graphicFrame>
        <p:nvGraphicFramePr>
          <p:cNvPr id="5" name="Tabel 4"/>
          <p:cNvGraphicFramePr>
            <a:graphicFrameLocks noGrp="1"/>
          </p:cNvGraphicFramePr>
          <p:nvPr>
            <p:extLst>
              <p:ext uri="{D42A27DB-BD31-4B8C-83A1-F6EECF244321}">
                <p14:modId xmlns:p14="http://schemas.microsoft.com/office/powerpoint/2010/main" val="4233700459"/>
              </p:ext>
            </p:extLst>
          </p:nvPr>
        </p:nvGraphicFramePr>
        <p:xfrm>
          <a:off x="179512" y="3717032"/>
          <a:ext cx="8856984" cy="370840"/>
        </p:xfrm>
        <a:graphic>
          <a:graphicData uri="http://schemas.openxmlformats.org/drawingml/2006/table">
            <a:tbl>
              <a:tblPr firstRow="1" bandRow="1">
                <a:tableStyleId>{D7AC3CCA-C797-4891-BE02-D94E43425B78}</a:tableStyleId>
              </a:tblPr>
              <a:tblGrid>
                <a:gridCol w="4392488"/>
                <a:gridCol w="4464496"/>
              </a:tblGrid>
              <a:tr h="370840">
                <a:tc>
                  <a:txBody>
                    <a:bodyPr/>
                    <a:lstStyle/>
                    <a:p>
                      <a:pPr algn="ctr"/>
                      <a:r>
                        <a:rPr lang="nl-NL" dirty="0" err="1" smtClean="0">
                          <a:solidFill>
                            <a:srgbClr val="333399"/>
                          </a:solidFill>
                        </a:rPr>
                        <a:t>WpH</a:t>
                      </a:r>
                      <a:r>
                        <a:rPr lang="nl-NL" dirty="0" smtClean="0">
                          <a:solidFill>
                            <a:srgbClr val="333399"/>
                          </a:solidFill>
                        </a:rPr>
                        <a:t>-corrector: pH </a:t>
                      </a:r>
                      <a:r>
                        <a:rPr lang="nl-NL" dirty="0" smtClean="0">
                          <a:solidFill>
                            <a:srgbClr val="333399"/>
                          </a:solidFill>
                          <a:sym typeface="Wingdings"/>
                        </a:rPr>
                        <a:t></a:t>
                      </a:r>
                      <a:endParaRPr lang="en-GB" dirty="0">
                        <a:solidFill>
                          <a:srgbClr val="333399"/>
                        </a:solidFill>
                      </a:endParaRPr>
                    </a:p>
                  </a:txBody>
                  <a:tcPr/>
                </a:tc>
                <a:tc>
                  <a:txBody>
                    <a:bodyPr/>
                    <a:lstStyle/>
                    <a:p>
                      <a:pPr algn="ctr"/>
                      <a:r>
                        <a:rPr lang="nl-NL" dirty="0" err="1" smtClean="0">
                          <a:solidFill>
                            <a:srgbClr val="333399"/>
                          </a:solidFill>
                        </a:rPr>
                        <a:t>Metasol</a:t>
                      </a:r>
                      <a:r>
                        <a:rPr lang="nl-NL" dirty="0" smtClean="0">
                          <a:solidFill>
                            <a:srgbClr val="333399"/>
                          </a:solidFill>
                        </a:rPr>
                        <a:t>: pH </a:t>
                      </a:r>
                      <a:r>
                        <a:rPr lang="nl-NL" dirty="0" smtClean="0">
                          <a:solidFill>
                            <a:srgbClr val="333399"/>
                          </a:solidFill>
                          <a:sym typeface="Wingdings"/>
                        </a:rPr>
                        <a:t></a:t>
                      </a:r>
                      <a:endParaRPr lang="en-GB" dirty="0">
                        <a:solidFill>
                          <a:srgbClr val="333399"/>
                        </a:solidFill>
                      </a:endParaRPr>
                    </a:p>
                  </a:txBody>
                  <a:tcPr/>
                </a:tc>
              </a:tr>
            </a:tbl>
          </a:graphicData>
        </a:graphic>
      </p:graphicFrame>
      <p:graphicFrame>
        <p:nvGraphicFramePr>
          <p:cNvPr id="6" name="Tabel 5"/>
          <p:cNvGraphicFramePr>
            <a:graphicFrameLocks noGrp="1"/>
          </p:cNvGraphicFramePr>
          <p:nvPr>
            <p:extLst>
              <p:ext uri="{D42A27DB-BD31-4B8C-83A1-F6EECF244321}">
                <p14:modId xmlns:p14="http://schemas.microsoft.com/office/powerpoint/2010/main" val="861697981"/>
              </p:ext>
            </p:extLst>
          </p:nvPr>
        </p:nvGraphicFramePr>
        <p:xfrm>
          <a:off x="179512" y="4221088"/>
          <a:ext cx="8856984" cy="1798320"/>
        </p:xfrm>
        <a:graphic>
          <a:graphicData uri="http://schemas.openxmlformats.org/drawingml/2006/table">
            <a:tbl>
              <a:tblPr firstRow="1" bandRow="1">
                <a:tableStyleId>{D7AC3CCA-C797-4891-BE02-D94E43425B78}</a:tableStyleId>
              </a:tblPr>
              <a:tblGrid>
                <a:gridCol w="4392488"/>
                <a:gridCol w="4464496"/>
              </a:tblGrid>
              <a:tr h="1584176">
                <a:tc>
                  <a:txBody>
                    <a:bodyPr/>
                    <a:lstStyle/>
                    <a:p>
                      <a:pPr marL="0" indent="0">
                        <a:buFont typeface="Arial" panose="020B0604020202020204" pitchFamily="34" charset="0"/>
                        <a:buNone/>
                      </a:pPr>
                      <a:r>
                        <a:rPr lang="el-GR" sz="1400" b="0" baseline="0" dirty="0" smtClean="0"/>
                        <a:t>Προσθέστε πρώτα το</a:t>
                      </a:r>
                      <a:r>
                        <a:rPr lang="nl-NL" sz="1400" b="0" baseline="0" dirty="0" smtClean="0"/>
                        <a:t> WpH-corrector </a:t>
                      </a:r>
                      <a:r>
                        <a:rPr lang="el-GR" sz="1400" b="0" baseline="0" dirty="0" smtClean="0"/>
                        <a:t>στο νερό</a:t>
                      </a:r>
                      <a:r>
                        <a:rPr lang="nl-NL" sz="1400" b="0" baseline="0" dirty="0" smtClean="0"/>
                        <a:t>. </a:t>
                      </a:r>
                      <a:r>
                        <a:rPr lang="el-GR" sz="1400" b="0" baseline="0" dirty="0" smtClean="0"/>
                        <a:t>Τώρα η</a:t>
                      </a:r>
                      <a:r>
                        <a:rPr lang="nl-NL" sz="1400" b="0" baseline="0" dirty="0" smtClean="0"/>
                        <a:t> doxycyline </a:t>
                      </a:r>
                      <a:r>
                        <a:rPr lang="el-GR" sz="1400" b="0" baseline="0" dirty="0" smtClean="0"/>
                        <a:t>είναι ευδιάλυτη και στα 2 διαλύματα</a:t>
                      </a:r>
                      <a:r>
                        <a:rPr lang="nl-NL" sz="1400" b="0" baseline="0" dirty="0" smtClean="0"/>
                        <a:t>.</a:t>
                      </a:r>
                    </a:p>
                    <a:p>
                      <a:pPr marL="0" indent="0">
                        <a:buFont typeface="Arial" panose="020B0604020202020204" pitchFamily="34" charset="0"/>
                        <a:buNone/>
                      </a:pPr>
                      <a:endParaRPr lang="nl-NL" sz="1400" b="0" baseline="0" dirty="0" smtClean="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b="0" baseline="0" dirty="0" smtClean="0"/>
                        <a:t>(</a:t>
                      </a:r>
                      <a:r>
                        <a:rPr lang="el-GR" sz="1400" b="0" baseline="0" dirty="0" err="1" smtClean="0"/>
                        <a:t>Συμπυκν</a:t>
                      </a:r>
                      <a:r>
                        <a:rPr lang="nl-NL" sz="1400" b="0" baseline="0" dirty="0" smtClean="0"/>
                        <a:t>.) </a:t>
                      </a:r>
                      <a:r>
                        <a:rPr lang="el-GR" sz="1400" b="0" baseline="0" dirty="0" smtClean="0"/>
                        <a:t>προ</a:t>
                      </a:r>
                      <a:r>
                        <a:rPr lang="nl-NL" sz="1400" b="0" baseline="0" dirty="0" smtClean="0"/>
                        <a:t>-</a:t>
                      </a:r>
                      <a:r>
                        <a:rPr lang="el-GR" sz="1400" b="0" baseline="0" dirty="0" smtClean="0"/>
                        <a:t>διάλυμα</a:t>
                      </a:r>
                      <a:r>
                        <a:rPr lang="nl-NL" sz="1400" b="0" baseline="0" dirty="0" smtClean="0"/>
                        <a:t>: 	</a:t>
                      </a:r>
                      <a:r>
                        <a:rPr lang="el-GR" sz="1400" b="0" baseline="0" dirty="0" smtClean="0"/>
                        <a:t>   </a:t>
                      </a:r>
                      <a:r>
                        <a:rPr lang="nl-NL" sz="1400" b="0" baseline="0" dirty="0" smtClean="0"/>
                        <a:t>pH &lt; 2 	</a:t>
                      </a:r>
                      <a:r>
                        <a:rPr lang="nl-NL" sz="1400" b="0" baseline="0" dirty="0" smtClean="0">
                          <a:sym typeface="Wingdings" panose="05000000000000000000" pitchFamily="2" charset="2"/>
                        </a:rPr>
                        <a:t> </a:t>
                      </a:r>
                      <a:r>
                        <a:rPr lang="nl-NL" sz="1400" b="1" kern="1200" dirty="0" smtClean="0">
                          <a:solidFill>
                            <a:srgbClr val="00B050"/>
                          </a:solidFill>
                          <a:effectLst/>
                          <a:latin typeface="+mn-lt"/>
                          <a:ea typeface="+mn-ea"/>
                          <a:cs typeface="+mn-cs"/>
                          <a:sym typeface="Wingdings"/>
                        </a:rPr>
                        <a:t></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nl-NL" sz="1400" b="0" baseline="0" dirty="0" smtClean="0"/>
                    </a:p>
                    <a:p>
                      <a:pPr marL="285750" indent="-285750">
                        <a:buFont typeface="Arial" panose="020B0604020202020204" pitchFamily="34" charset="0"/>
                        <a:buChar char="•"/>
                      </a:pPr>
                      <a:r>
                        <a:rPr lang="nl-NL" sz="1400" b="0" baseline="0" dirty="0" smtClean="0"/>
                        <a:t>(</a:t>
                      </a:r>
                      <a:r>
                        <a:rPr lang="el-GR" sz="1400" b="0" baseline="0" dirty="0" smtClean="0"/>
                        <a:t>Διαλυμένο</a:t>
                      </a:r>
                      <a:r>
                        <a:rPr lang="nl-NL" sz="1400" b="0" baseline="0" dirty="0" smtClean="0"/>
                        <a:t>) </a:t>
                      </a:r>
                      <a:r>
                        <a:rPr lang="el-GR" sz="1400" b="0" baseline="0" dirty="0" smtClean="0"/>
                        <a:t>τελικό διάλυμα</a:t>
                      </a:r>
                      <a:r>
                        <a:rPr lang="nl-NL" sz="1400" b="0" baseline="0" dirty="0" smtClean="0"/>
                        <a:t>: </a:t>
                      </a:r>
                      <a:r>
                        <a:rPr lang="el-GR" sz="1400" b="0" baseline="0" dirty="0" smtClean="0"/>
                        <a:t> </a:t>
                      </a:r>
                      <a:r>
                        <a:rPr lang="nl-NL" sz="1400" b="0" baseline="0" dirty="0" smtClean="0"/>
                        <a:t>pH 4-6 	</a:t>
                      </a:r>
                      <a:r>
                        <a:rPr lang="nl-NL" sz="1400" b="0" baseline="0" dirty="0" smtClean="0">
                          <a:sym typeface="Wingdings" panose="05000000000000000000" pitchFamily="2" charset="2"/>
                        </a:rPr>
                        <a:t> </a:t>
                      </a:r>
                      <a:r>
                        <a:rPr lang="nl-NL" sz="1400" b="1" kern="1200" dirty="0" smtClean="0">
                          <a:solidFill>
                            <a:srgbClr val="00B050"/>
                          </a:solidFill>
                          <a:effectLst/>
                          <a:latin typeface="+mn-lt"/>
                          <a:ea typeface="+mn-ea"/>
                          <a:cs typeface="+mn-cs"/>
                          <a:sym typeface="Wingdings"/>
                        </a:rPr>
                        <a:t></a:t>
                      </a:r>
                      <a:endParaRPr lang="nl-NL" sz="1400" b="0" kern="1200" baseline="0" dirty="0" smtClean="0">
                        <a:solidFill>
                          <a:schemeClr val="tx1"/>
                        </a:solidFill>
                        <a:effectLst/>
                        <a:latin typeface="+mn-lt"/>
                        <a:ea typeface="+mn-ea"/>
                        <a:cs typeface="+mn-cs"/>
                        <a:sym typeface="Wingdings"/>
                      </a:endParaRPr>
                    </a:p>
                    <a:p>
                      <a:pPr marL="285750" indent="-285750">
                        <a:buFont typeface="Arial" panose="020B0604020202020204" pitchFamily="34" charset="0"/>
                        <a:buChar char="•"/>
                      </a:pPr>
                      <a:endParaRPr lang="nl-NL" sz="1400" b="0" kern="1200" baseline="0" dirty="0" smtClean="0">
                        <a:solidFill>
                          <a:schemeClr val="tx1"/>
                        </a:solidFill>
                        <a:effectLst/>
                        <a:latin typeface="+mn-lt"/>
                        <a:ea typeface="+mn-ea"/>
                        <a:cs typeface="+mn-cs"/>
                        <a:sym typeface="Wingdings"/>
                      </a:endParaRPr>
                    </a:p>
                  </a:txBody>
                  <a:tcPr/>
                </a:tc>
                <a:tc>
                  <a:txBody>
                    <a:bodyPr/>
                    <a:lstStyle/>
                    <a:p>
                      <a:pPr marL="0" indent="0">
                        <a:buFont typeface="Arial" panose="020B0604020202020204" pitchFamily="34" charset="0"/>
                        <a:buNone/>
                      </a:pPr>
                      <a:r>
                        <a:rPr lang="el-GR" sz="1400" b="0" baseline="0" dirty="0" smtClean="0"/>
                        <a:t>Προσθέστε πρώτα το</a:t>
                      </a:r>
                      <a:r>
                        <a:rPr lang="nl-NL" sz="1400" b="0" baseline="0" dirty="0" smtClean="0"/>
                        <a:t> Metasol </a:t>
                      </a:r>
                      <a:r>
                        <a:rPr lang="el-GR" sz="1400" b="0" baseline="0" dirty="0" smtClean="0"/>
                        <a:t>στο νερό</a:t>
                      </a:r>
                      <a:r>
                        <a:rPr lang="nl-NL" sz="1400" b="0" baseline="0" dirty="0" smtClean="0"/>
                        <a:t>. </a:t>
                      </a:r>
                      <a:r>
                        <a:rPr lang="el-GR" sz="1400" b="0" baseline="0" dirty="0" smtClean="0"/>
                        <a:t>Τώρα η </a:t>
                      </a:r>
                      <a:r>
                        <a:rPr lang="nl-NL" sz="1400" b="0" baseline="0" dirty="0" smtClean="0"/>
                        <a:t>amoxicillin </a:t>
                      </a:r>
                      <a:r>
                        <a:rPr lang="el-GR" sz="1400" b="0" baseline="0" dirty="0" smtClean="0"/>
                        <a:t>είναι ευδιάλυτη και στα 2 διαλύματα</a:t>
                      </a:r>
                      <a:r>
                        <a:rPr lang="nl-NL" sz="1400" b="0" baseline="0" dirty="0" smtClean="0"/>
                        <a:t>.</a:t>
                      </a:r>
                    </a:p>
                    <a:p>
                      <a:pPr marL="0" indent="0">
                        <a:buFont typeface="Arial" panose="020B0604020202020204" pitchFamily="34" charset="0"/>
                        <a:buNone/>
                      </a:pPr>
                      <a:endParaRPr lang="el-GR" sz="1400" b="0" baseline="0" dirty="0" smtClean="0"/>
                    </a:p>
                    <a:p>
                      <a:pPr marL="0" indent="0">
                        <a:buFont typeface="Arial" panose="020B0604020202020204" pitchFamily="34" charset="0"/>
                        <a:buNone/>
                      </a:pPr>
                      <a:endParaRPr lang="nl-NL" sz="1400" b="0" baseline="0" dirty="0" smtClean="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b="0" baseline="0" dirty="0" smtClean="0"/>
                        <a:t>(</a:t>
                      </a:r>
                      <a:r>
                        <a:rPr lang="el-GR" sz="1400" b="0" baseline="0" dirty="0" err="1" smtClean="0"/>
                        <a:t>Συμπυκν</a:t>
                      </a:r>
                      <a:r>
                        <a:rPr lang="nl-NL" sz="1400" b="0" baseline="0" dirty="0" smtClean="0"/>
                        <a:t>.) </a:t>
                      </a:r>
                      <a:r>
                        <a:rPr lang="el-GR" sz="1400" b="0" baseline="0" dirty="0" smtClean="0"/>
                        <a:t>προ</a:t>
                      </a:r>
                      <a:r>
                        <a:rPr lang="nl-NL" sz="1400" b="0" baseline="0" dirty="0" smtClean="0"/>
                        <a:t>-</a:t>
                      </a:r>
                      <a:r>
                        <a:rPr lang="el-GR" sz="1400" b="0" baseline="0" dirty="0" smtClean="0"/>
                        <a:t>διάλυμα</a:t>
                      </a:r>
                      <a:r>
                        <a:rPr lang="nl-NL" sz="1400" b="0" baseline="0" dirty="0" smtClean="0"/>
                        <a:t>: 	</a:t>
                      </a:r>
                      <a:r>
                        <a:rPr lang="el-GR" sz="1400" b="0" baseline="0" dirty="0" smtClean="0"/>
                        <a:t>   </a:t>
                      </a:r>
                      <a:r>
                        <a:rPr lang="nl-NL" sz="1400" b="0" baseline="0" dirty="0" smtClean="0"/>
                        <a:t>pH </a:t>
                      </a:r>
                      <a:r>
                        <a:rPr lang="nl-NL" sz="1400" b="0" baseline="0" dirty="0" smtClean="0">
                          <a:sym typeface="Wingdings"/>
                        </a:rPr>
                        <a:t> 	</a:t>
                      </a:r>
                      <a:r>
                        <a:rPr lang="nl-NL" sz="1400" b="0" baseline="0" dirty="0" smtClean="0">
                          <a:sym typeface="Wingdings" panose="05000000000000000000" pitchFamily="2" charset="2"/>
                        </a:rPr>
                        <a:t> </a:t>
                      </a:r>
                      <a:r>
                        <a:rPr lang="nl-NL" sz="1400" b="1" kern="1200" dirty="0" smtClean="0">
                          <a:solidFill>
                            <a:srgbClr val="00B050"/>
                          </a:solidFill>
                          <a:effectLst/>
                          <a:latin typeface="+mn-lt"/>
                          <a:ea typeface="+mn-ea"/>
                          <a:cs typeface="+mn-cs"/>
                          <a:sym typeface="Wingdings"/>
                        </a:rPr>
                        <a:t></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nl-NL" sz="1400" b="0" baseline="0" dirty="0" smtClean="0"/>
                    </a:p>
                    <a:p>
                      <a:pPr marL="285750" indent="-285750">
                        <a:buFont typeface="Arial" panose="020B0604020202020204" pitchFamily="34" charset="0"/>
                        <a:buChar char="•"/>
                      </a:pPr>
                      <a:r>
                        <a:rPr lang="nl-NL" sz="1400" b="0" baseline="0" dirty="0" smtClean="0"/>
                        <a:t>(</a:t>
                      </a:r>
                      <a:r>
                        <a:rPr lang="el-GR" sz="1400" b="0" baseline="0" dirty="0" smtClean="0"/>
                        <a:t>Διαλυμένο</a:t>
                      </a:r>
                      <a:r>
                        <a:rPr lang="nl-NL" sz="1400" b="0" baseline="0" dirty="0" smtClean="0"/>
                        <a:t>) </a:t>
                      </a:r>
                      <a:r>
                        <a:rPr lang="el-GR" sz="1400" b="0" baseline="0" dirty="0" smtClean="0"/>
                        <a:t>τελικό διάλυμα</a:t>
                      </a:r>
                      <a:r>
                        <a:rPr lang="nl-NL" sz="1400" b="0" baseline="0" dirty="0" smtClean="0"/>
                        <a:t>:</a:t>
                      </a:r>
                      <a:r>
                        <a:rPr lang="el-GR" sz="1400" b="0" baseline="0" dirty="0" smtClean="0"/>
                        <a:t>  </a:t>
                      </a:r>
                      <a:r>
                        <a:rPr lang="nl-NL" sz="1400" b="0" baseline="0" dirty="0" smtClean="0"/>
                        <a:t>pH </a:t>
                      </a:r>
                      <a:r>
                        <a:rPr lang="nl-NL" sz="1400" b="0" baseline="0" dirty="0" smtClean="0">
                          <a:sym typeface="Wingdings"/>
                        </a:rPr>
                        <a:t>	</a:t>
                      </a:r>
                      <a:r>
                        <a:rPr lang="nl-NL" sz="1400" b="0" baseline="0" dirty="0" smtClean="0">
                          <a:sym typeface="Wingdings" panose="05000000000000000000" pitchFamily="2" charset="2"/>
                        </a:rPr>
                        <a:t> </a:t>
                      </a:r>
                      <a:r>
                        <a:rPr lang="nl-NL" sz="1400" b="1" kern="1200" dirty="0" smtClean="0">
                          <a:solidFill>
                            <a:srgbClr val="00B050"/>
                          </a:solidFill>
                          <a:effectLst/>
                          <a:latin typeface="+mn-lt"/>
                          <a:ea typeface="+mn-ea"/>
                          <a:cs typeface="+mn-cs"/>
                          <a:sym typeface="Wingdings"/>
                        </a:rPr>
                        <a:t></a:t>
                      </a:r>
                      <a:endParaRPr lang="nl-NL" sz="1400" b="0" baseline="0" dirty="0" smtClean="0"/>
                    </a:p>
                  </a:txBody>
                  <a:tcPr/>
                </a:tc>
              </a:tr>
            </a:tbl>
          </a:graphicData>
        </a:graphic>
      </p:graphicFrame>
    </p:spTree>
    <p:extLst>
      <p:ext uri="{BB962C8B-B14F-4D97-AF65-F5344CB8AC3E}">
        <p14:creationId xmlns:p14="http://schemas.microsoft.com/office/powerpoint/2010/main" val="3327463321"/>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en-GB"/>
          </a:p>
        </p:txBody>
      </p:sp>
      <p:pic>
        <p:nvPicPr>
          <p:cNvPr id="4" name="Tijdelijke aanduiding voor inhoud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07504" y="188640"/>
            <a:ext cx="4355976" cy="3266982"/>
          </a:xfrm>
        </p:spPr>
      </p:pic>
      <p:pic>
        <p:nvPicPr>
          <p:cNvPr id="5" name="Afbeelding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504" y="3501008"/>
            <a:ext cx="4355976" cy="3266982"/>
          </a:xfrm>
          <a:prstGeom prst="rect">
            <a:avLst/>
          </a:prstGeom>
        </p:spPr>
      </p:pic>
      <p:pic>
        <p:nvPicPr>
          <p:cNvPr id="6" name="Afbeelding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44008" y="1700808"/>
            <a:ext cx="4499992" cy="3374994"/>
          </a:xfrm>
          <a:prstGeom prst="rect">
            <a:avLst/>
          </a:prstGeom>
        </p:spPr>
      </p:pic>
      <p:sp>
        <p:nvSpPr>
          <p:cNvPr id="7" name="Tekstvak 6"/>
          <p:cNvSpPr txBox="1"/>
          <p:nvPr/>
        </p:nvSpPr>
        <p:spPr>
          <a:xfrm>
            <a:off x="53244" y="2924944"/>
            <a:ext cx="4464496" cy="523220"/>
          </a:xfrm>
          <a:prstGeom prst="rect">
            <a:avLst/>
          </a:prstGeom>
          <a:noFill/>
        </p:spPr>
        <p:txBody>
          <a:bodyPr wrap="square" rtlCol="0">
            <a:spAutoFit/>
          </a:bodyPr>
          <a:lstStyle/>
          <a:p>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Προ</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διάλυμα</a:t>
            </a:r>
            <a:r>
              <a:rPr lang="en-US"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νερό γεώτρησης</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μαλακό νερό βρύσης</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 A</a:t>
            </a:r>
            <a:r>
              <a:rPr lang="en-US" sz="1400" dirty="0" err="1" smtClean="0">
                <a:solidFill>
                  <a:schemeClr val="bg1"/>
                </a:solidFill>
                <a:latin typeface="Verdana" panose="020B0604030504040204" pitchFamily="34" charset="0"/>
                <a:ea typeface="Verdana" panose="020B0604030504040204" pitchFamily="34" charset="0"/>
                <a:cs typeface="Verdana" panose="020B0604030504040204" pitchFamily="34" charset="0"/>
              </a:rPr>
              <a:t>moxy</a:t>
            </a:r>
            <a:r>
              <a:rPr lang="en-US"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Active</a:t>
            </a:r>
          </a:p>
        </p:txBody>
      </p:sp>
      <p:sp>
        <p:nvSpPr>
          <p:cNvPr id="8" name="Tekstvak 7"/>
          <p:cNvSpPr txBox="1"/>
          <p:nvPr/>
        </p:nvSpPr>
        <p:spPr>
          <a:xfrm>
            <a:off x="127981" y="6309320"/>
            <a:ext cx="4464496" cy="523220"/>
          </a:xfrm>
          <a:prstGeom prst="rect">
            <a:avLst/>
          </a:prstGeom>
          <a:noFill/>
        </p:spPr>
        <p:txBody>
          <a:bodyPr wrap="square" rtlCol="0">
            <a:spAutoFit/>
          </a:bodyPr>
          <a:lstStyle/>
          <a:p>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Προ</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διάλυμα</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σκληρό νερό βρύσης</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 A</a:t>
            </a:r>
            <a:r>
              <a:rPr lang="en-US" sz="1400" dirty="0" err="1" smtClean="0">
                <a:solidFill>
                  <a:schemeClr val="bg1"/>
                </a:solidFill>
                <a:latin typeface="Verdana" panose="020B0604030504040204" pitchFamily="34" charset="0"/>
                <a:ea typeface="Verdana" panose="020B0604030504040204" pitchFamily="34" charset="0"/>
                <a:cs typeface="Verdana" panose="020B0604030504040204" pitchFamily="34" charset="0"/>
              </a:rPr>
              <a:t>moxy</a:t>
            </a:r>
            <a:r>
              <a:rPr lang="en-US"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Active</a:t>
            </a:r>
          </a:p>
        </p:txBody>
      </p:sp>
      <p:sp>
        <p:nvSpPr>
          <p:cNvPr id="9" name="Tekstvak 8"/>
          <p:cNvSpPr txBox="1"/>
          <p:nvPr/>
        </p:nvSpPr>
        <p:spPr>
          <a:xfrm>
            <a:off x="4672954" y="4695726"/>
            <a:ext cx="4363541" cy="307777"/>
          </a:xfrm>
          <a:prstGeom prst="rect">
            <a:avLst/>
          </a:prstGeom>
          <a:noFill/>
        </p:spPr>
        <p:txBody>
          <a:bodyPr wrap="square" rtlCol="0">
            <a:spAutoFit/>
          </a:bodyPr>
          <a:lstStyle/>
          <a:p>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Τελικό διάλυμα</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σκληρό νερό</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 A</a:t>
            </a:r>
            <a:r>
              <a:rPr lang="en-US" sz="1400" dirty="0" err="1" smtClean="0">
                <a:solidFill>
                  <a:schemeClr val="bg1"/>
                </a:solidFill>
                <a:latin typeface="Verdana" panose="020B0604030504040204" pitchFamily="34" charset="0"/>
                <a:ea typeface="Verdana" panose="020B0604030504040204" pitchFamily="34" charset="0"/>
                <a:cs typeface="Verdana" panose="020B0604030504040204" pitchFamily="34" charset="0"/>
              </a:rPr>
              <a:t>moxy</a:t>
            </a:r>
            <a:r>
              <a:rPr lang="en-US"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Active</a:t>
            </a:r>
            <a:endParaRPr lang="nl-NL" sz="140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02457381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
                                          </p:val>
                                        </p:tav>
                                        <p:tav tm="100000">
                                          <p:val>
                                            <p:strVal val="#ppt_x"/>
                                          </p:val>
                                        </p:tav>
                                      </p:tavLst>
                                    </p:anim>
                                    <p:anim calcmode="lin" valueType="num">
                                      <p:cBhvr>
                                        <p:cTn id="2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
                                          </p:val>
                                        </p:tav>
                                        <p:tav tm="100000">
                                          <p:val>
                                            <p:strVal val="#ppt_x"/>
                                          </p:val>
                                        </p:tav>
                                      </p:tavLst>
                                    </p:anim>
                                    <p:anim calcmode="lin" valueType="num">
                                      <p:cBhvr>
                                        <p:cTn id="33" dur="1000" fill="hold"/>
                                        <p:tgtEl>
                                          <p:spTgt spid="6"/>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fade">
                                      <p:cBhvr>
                                        <p:cTn id="36" dur="1000"/>
                                        <p:tgtEl>
                                          <p:spTgt spid="9"/>
                                        </p:tgtEl>
                                      </p:cBhvr>
                                    </p:animEffect>
                                    <p:anim calcmode="lin" valueType="num">
                                      <p:cBhvr>
                                        <p:cTn id="37" dur="1000" fill="hold"/>
                                        <p:tgtEl>
                                          <p:spTgt spid="9"/>
                                        </p:tgtEl>
                                        <p:attrNameLst>
                                          <p:attrName>ppt_x</p:attrName>
                                        </p:attrNameLst>
                                      </p:cBhvr>
                                      <p:tavLst>
                                        <p:tav tm="0">
                                          <p:val>
                                            <p:strVal val="#ppt_x"/>
                                          </p:val>
                                        </p:tav>
                                        <p:tav tm="100000">
                                          <p:val>
                                            <p:strVal val="#ppt_x"/>
                                          </p:val>
                                        </p:tav>
                                      </p:tavLst>
                                    </p:anim>
                                    <p:anim calcmode="lin" valueType="num">
                                      <p:cBhvr>
                                        <p:cTn id="3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en-GB"/>
          </a:p>
        </p:txBody>
      </p:sp>
      <p:pic>
        <p:nvPicPr>
          <p:cNvPr id="4" name="Tijdelijke aanduiding voor inhoud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16431" y="116631"/>
            <a:ext cx="4308817" cy="3231613"/>
          </a:xfrm>
        </p:spPr>
      </p:pic>
      <p:pic>
        <p:nvPicPr>
          <p:cNvPr id="5" name="Afbeelding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431" y="3542929"/>
            <a:ext cx="4283968" cy="3212976"/>
          </a:xfrm>
          <a:prstGeom prst="rect">
            <a:avLst/>
          </a:prstGeom>
        </p:spPr>
      </p:pic>
      <p:pic>
        <p:nvPicPr>
          <p:cNvPr id="3" name="Afbeelding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16016" y="116632"/>
            <a:ext cx="4283967" cy="3231613"/>
          </a:xfrm>
          <a:prstGeom prst="rect">
            <a:avLst/>
          </a:prstGeom>
        </p:spPr>
      </p:pic>
      <p:pic>
        <p:nvPicPr>
          <p:cNvPr id="10" name="Afbeelding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716016" y="3542929"/>
            <a:ext cx="4283968" cy="3212976"/>
          </a:xfrm>
          <a:prstGeom prst="rect">
            <a:avLst/>
          </a:prstGeom>
        </p:spPr>
      </p:pic>
      <p:sp>
        <p:nvSpPr>
          <p:cNvPr id="11" name="Tekstvak 10"/>
          <p:cNvSpPr txBox="1"/>
          <p:nvPr/>
        </p:nvSpPr>
        <p:spPr>
          <a:xfrm>
            <a:off x="188715" y="6237312"/>
            <a:ext cx="4211684" cy="523220"/>
          </a:xfrm>
          <a:prstGeom prst="rect">
            <a:avLst/>
          </a:prstGeom>
          <a:noFill/>
        </p:spPr>
        <p:txBody>
          <a:bodyPr wrap="square" rtlCol="0">
            <a:spAutoFit/>
          </a:bodyPr>
          <a:lstStyle/>
          <a:p>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Προ</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διάλυμα</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σκληρό νερό βρύσης</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 A</a:t>
            </a:r>
            <a:r>
              <a:rPr lang="en-US" sz="1400" dirty="0" err="1" smtClean="0">
                <a:solidFill>
                  <a:schemeClr val="bg1"/>
                </a:solidFill>
                <a:latin typeface="Verdana" panose="020B0604030504040204" pitchFamily="34" charset="0"/>
                <a:ea typeface="Verdana" panose="020B0604030504040204" pitchFamily="34" charset="0"/>
                <a:cs typeface="Verdana" panose="020B0604030504040204" pitchFamily="34" charset="0"/>
              </a:rPr>
              <a:t>moxy</a:t>
            </a:r>
            <a:r>
              <a:rPr lang="en-US"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Active</a:t>
            </a:r>
          </a:p>
        </p:txBody>
      </p:sp>
      <p:sp>
        <p:nvSpPr>
          <p:cNvPr id="12" name="Tekstvak 11"/>
          <p:cNvSpPr txBox="1"/>
          <p:nvPr/>
        </p:nvSpPr>
        <p:spPr>
          <a:xfrm>
            <a:off x="35067" y="2901542"/>
            <a:ext cx="4446695" cy="523220"/>
          </a:xfrm>
          <a:prstGeom prst="rect">
            <a:avLst/>
          </a:prstGeom>
          <a:noFill/>
        </p:spPr>
        <p:txBody>
          <a:bodyPr wrap="square" rtlCol="0">
            <a:spAutoFit/>
          </a:bodyPr>
          <a:lstStyle/>
          <a:p>
            <a:pPr lvl="0"/>
            <a:r>
              <a:rPr lang="el-GR" sz="1400" dirty="0">
                <a:solidFill>
                  <a:prstClr val="white"/>
                </a:solidFill>
                <a:latin typeface="Verdana" panose="020B0604030504040204" pitchFamily="34" charset="0"/>
                <a:ea typeface="Verdana" panose="020B0604030504040204" pitchFamily="34" charset="0"/>
                <a:cs typeface="Verdana" panose="020B0604030504040204" pitchFamily="34" charset="0"/>
              </a:rPr>
              <a:t>Προ</a:t>
            </a:r>
            <a:r>
              <a:rPr lang="nl-NL" sz="1400" dirty="0">
                <a:solidFill>
                  <a:prstClr val="white"/>
                </a:solidFill>
                <a:latin typeface="Verdana" panose="020B0604030504040204" pitchFamily="34" charset="0"/>
                <a:ea typeface="Verdana" panose="020B0604030504040204" pitchFamily="34" charset="0"/>
                <a:cs typeface="Verdana" panose="020B0604030504040204" pitchFamily="34" charset="0"/>
              </a:rPr>
              <a:t>-</a:t>
            </a:r>
            <a:r>
              <a:rPr lang="el-GR" sz="1400" dirty="0">
                <a:solidFill>
                  <a:prstClr val="white"/>
                </a:solidFill>
                <a:latin typeface="Verdana" panose="020B0604030504040204" pitchFamily="34" charset="0"/>
                <a:ea typeface="Verdana" panose="020B0604030504040204" pitchFamily="34" charset="0"/>
                <a:cs typeface="Verdana" panose="020B0604030504040204" pitchFamily="34" charset="0"/>
              </a:rPr>
              <a:t>διάλυμα</a:t>
            </a:r>
            <a:r>
              <a:rPr lang="en-US" sz="1400" dirty="0">
                <a:solidFill>
                  <a:prstClr val="white"/>
                </a:solidFill>
                <a:latin typeface="Verdana" panose="020B0604030504040204" pitchFamily="34" charset="0"/>
                <a:ea typeface="Verdana" panose="020B0604030504040204" pitchFamily="34" charset="0"/>
                <a:cs typeface="Verdana" panose="020B0604030504040204" pitchFamily="34" charset="0"/>
              </a:rPr>
              <a:t>:</a:t>
            </a:r>
            <a:r>
              <a:rPr lang="nl-NL" sz="1400" dirty="0">
                <a:solidFill>
                  <a:prstClr val="white"/>
                </a:solidFill>
                <a:latin typeface="Verdana" panose="020B0604030504040204" pitchFamily="34" charset="0"/>
                <a:ea typeface="Verdana" panose="020B0604030504040204" pitchFamily="34" charset="0"/>
                <a:cs typeface="Verdana" panose="020B0604030504040204" pitchFamily="34" charset="0"/>
              </a:rPr>
              <a:t> </a:t>
            </a:r>
            <a:r>
              <a:rPr lang="el-GR" sz="1400" dirty="0">
                <a:solidFill>
                  <a:prstClr val="white"/>
                </a:solidFill>
                <a:latin typeface="Verdana" panose="020B0604030504040204" pitchFamily="34" charset="0"/>
                <a:ea typeface="Verdana" panose="020B0604030504040204" pitchFamily="34" charset="0"/>
                <a:cs typeface="Verdana" panose="020B0604030504040204" pitchFamily="34" charset="0"/>
              </a:rPr>
              <a:t>νερό γεώτρησης</a:t>
            </a:r>
            <a:r>
              <a:rPr lang="nl-NL" sz="1400" dirty="0">
                <a:solidFill>
                  <a:prstClr val="white"/>
                </a:solidFill>
                <a:latin typeface="Verdana" panose="020B0604030504040204" pitchFamily="34" charset="0"/>
                <a:ea typeface="Verdana" panose="020B0604030504040204" pitchFamily="34" charset="0"/>
                <a:cs typeface="Verdana" panose="020B0604030504040204" pitchFamily="34" charset="0"/>
              </a:rPr>
              <a:t>/</a:t>
            </a:r>
            <a:r>
              <a:rPr lang="el-GR" sz="1400" dirty="0">
                <a:solidFill>
                  <a:prstClr val="white"/>
                </a:solidFill>
                <a:latin typeface="Verdana" panose="020B0604030504040204" pitchFamily="34" charset="0"/>
                <a:ea typeface="Verdana" panose="020B0604030504040204" pitchFamily="34" charset="0"/>
                <a:cs typeface="Verdana" panose="020B0604030504040204" pitchFamily="34" charset="0"/>
              </a:rPr>
              <a:t>μαλακό νερό βρύσης</a:t>
            </a:r>
            <a:r>
              <a:rPr lang="nl-NL" sz="1400" dirty="0">
                <a:solidFill>
                  <a:prstClr val="white"/>
                </a:solidFill>
                <a:latin typeface="Verdana" panose="020B0604030504040204" pitchFamily="34" charset="0"/>
                <a:ea typeface="Verdana" panose="020B0604030504040204" pitchFamily="34" charset="0"/>
                <a:cs typeface="Verdana" panose="020B0604030504040204" pitchFamily="34" charset="0"/>
              </a:rPr>
              <a:t> + A</a:t>
            </a:r>
            <a:r>
              <a:rPr lang="en-US" sz="1400" dirty="0" err="1">
                <a:solidFill>
                  <a:prstClr val="white"/>
                </a:solidFill>
                <a:latin typeface="Verdana" panose="020B0604030504040204" pitchFamily="34" charset="0"/>
                <a:ea typeface="Verdana" panose="020B0604030504040204" pitchFamily="34" charset="0"/>
                <a:cs typeface="Verdana" panose="020B0604030504040204" pitchFamily="34" charset="0"/>
              </a:rPr>
              <a:t>moxy</a:t>
            </a:r>
            <a:r>
              <a:rPr lang="en-US" sz="1400" dirty="0">
                <a:solidFill>
                  <a:prstClr val="white"/>
                </a:solidFill>
                <a:latin typeface="Verdana" panose="020B0604030504040204" pitchFamily="34" charset="0"/>
                <a:ea typeface="Verdana" panose="020B0604030504040204" pitchFamily="34" charset="0"/>
                <a:cs typeface="Verdana" panose="020B0604030504040204" pitchFamily="34" charset="0"/>
              </a:rPr>
              <a:t> </a:t>
            </a:r>
            <a:r>
              <a:rPr lang="nl-NL" sz="1400" dirty="0">
                <a:solidFill>
                  <a:prstClr val="white"/>
                </a:solidFill>
                <a:latin typeface="Verdana" panose="020B0604030504040204" pitchFamily="34" charset="0"/>
                <a:ea typeface="Verdana" panose="020B0604030504040204" pitchFamily="34" charset="0"/>
                <a:cs typeface="Verdana" panose="020B0604030504040204" pitchFamily="34" charset="0"/>
              </a:rPr>
              <a:t>Active</a:t>
            </a:r>
          </a:p>
        </p:txBody>
      </p:sp>
      <p:sp>
        <p:nvSpPr>
          <p:cNvPr id="13" name="Tekstvak 12"/>
          <p:cNvSpPr txBox="1"/>
          <p:nvPr/>
        </p:nvSpPr>
        <p:spPr>
          <a:xfrm>
            <a:off x="4716016" y="2793821"/>
            <a:ext cx="4446695" cy="523220"/>
          </a:xfrm>
          <a:prstGeom prst="rect">
            <a:avLst/>
          </a:prstGeom>
          <a:noFill/>
        </p:spPr>
        <p:txBody>
          <a:bodyPr wrap="square" rtlCol="0">
            <a:spAutoFit/>
          </a:bodyPr>
          <a:lstStyle/>
          <a:p>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Προ-διάλυμα</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νερό γεώτρησης</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μαλακό νερό βρύσης</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 </a:t>
            </a:r>
            <a:r>
              <a:rPr lang="nl-NL" sz="1400" b="1" u="sng" dirty="0" smtClean="0">
                <a:solidFill>
                  <a:schemeClr val="bg1"/>
                </a:solidFill>
                <a:latin typeface="Verdana" panose="020B0604030504040204" pitchFamily="34" charset="0"/>
                <a:ea typeface="Verdana" panose="020B0604030504040204" pitchFamily="34" charset="0"/>
                <a:cs typeface="Verdana" panose="020B0604030504040204" pitchFamily="34" charset="0"/>
              </a:rPr>
              <a:t>Metasol</a:t>
            </a:r>
            <a:r>
              <a:rPr lang="nl-NL" sz="1400" b="1" dirty="0" smtClean="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A</a:t>
            </a:r>
            <a:r>
              <a:rPr lang="en-US" sz="1400" dirty="0" err="1" smtClean="0">
                <a:solidFill>
                  <a:schemeClr val="bg1"/>
                </a:solidFill>
                <a:latin typeface="Verdana" panose="020B0604030504040204" pitchFamily="34" charset="0"/>
                <a:ea typeface="Verdana" panose="020B0604030504040204" pitchFamily="34" charset="0"/>
                <a:cs typeface="Verdana" panose="020B0604030504040204" pitchFamily="34" charset="0"/>
              </a:rPr>
              <a:t>moxy</a:t>
            </a:r>
            <a:r>
              <a:rPr lang="en-US"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Active</a:t>
            </a:r>
          </a:p>
        </p:txBody>
      </p:sp>
      <p:sp>
        <p:nvSpPr>
          <p:cNvPr id="14" name="Tekstvak 13"/>
          <p:cNvSpPr txBox="1"/>
          <p:nvPr/>
        </p:nvSpPr>
        <p:spPr>
          <a:xfrm>
            <a:off x="4751512" y="6237312"/>
            <a:ext cx="4392488" cy="523220"/>
          </a:xfrm>
          <a:prstGeom prst="rect">
            <a:avLst/>
          </a:prstGeom>
          <a:noFill/>
        </p:spPr>
        <p:txBody>
          <a:bodyPr wrap="square" rtlCol="0">
            <a:spAutoFit/>
          </a:bodyPr>
          <a:lstStyle/>
          <a:p>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Προ</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διάλυμα</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σκληρό νερό βρύσης</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 </a:t>
            </a:r>
            <a:endParaRPr lang="el-GR" sz="1400" dirty="0" smtClean="0">
              <a:solidFill>
                <a:schemeClr val="bg1"/>
              </a:solidFill>
              <a:latin typeface="Verdana" panose="020B0604030504040204" pitchFamily="34" charset="0"/>
              <a:ea typeface="Verdana" panose="020B0604030504040204" pitchFamily="34" charset="0"/>
              <a:cs typeface="Verdana" panose="020B0604030504040204" pitchFamily="34" charset="0"/>
            </a:endParaRPr>
          </a:p>
          <a:p>
            <a:r>
              <a:rPr lang="nl-NL" sz="1400" b="1" u="sng" dirty="0" smtClean="0">
                <a:solidFill>
                  <a:schemeClr val="bg1"/>
                </a:solidFill>
                <a:latin typeface="Verdana" panose="020B0604030504040204" pitchFamily="34" charset="0"/>
                <a:ea typeface="Verdana" panose="020B0604030504040204" pitchFamily="34" charset="0"/>
                <a:cs typeface="Verdana" panose="020B0604030504040204" pitchFamily="34" charset="0"/>
              </a:rPr>
              <a:t>Metasol</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 A</a:t>
            </a:r>
            <a:r>
              <a:rPr lang="en-US" sz="1400" dirty="0" err="1" smtClean="0">
                <a:solidFill>
                  <a:schemeClr val="bg1"/>
                </a:solidFill>
                <a:latin typeface="Verdana" panose="020B0604030504040204" pitchFamily="34" charset="0"/>
                <a:ea typeface="Verdana" panose="020B0604030504040204" pitchFamily="34" charset="0"/>
                <a:cs typeface="Verdana" panose="020B0604030504040204" pitchFamily="34" charset="0"/>
              </a:rPr>
              <a:t>moxy</a:t>
            </a:r>
            <a:r>
              <a:rPr lang="en-US"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nl-NL"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Active</a:t>
            </a:r>
          </a:p>
        </p:txBody>
      </p:sp>
    </p:spTree>
    <p:extLst>
      <p:ext uri="{BB962C8B-B14F-4D97-AF65-F5344CB8AC3E}">
        <p14:creationId xmlns:p14="http://schemas.microsoft.com/office/powerpoint/2010/main" val="22724723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1000"/>
                                        <p:tgtEl>
                                          <p:spTgt spid="14"/>
                                        </p:tgtEl>
                                      </p:cBhvr>
                                    </p:animEffect>
                                    <p:anim calcmode="lin" valueType="num">
                                      <p:cBhvr>
                                        <p:cTn id="25" dur="1000" fill="hold"/>
                                        <p:tgtEl>
                                          <p:spTgt spid="14"/>
                                        </p:tgtEl>
                                        <p:attrNameLst>
                                          <p:attrName>ppt_x</p:attrName>
                                        </p:attrNameLst>
                                      </p:cBhvr>
                                      <p:tavLst>
                                        <p:tav tm="0">
                                          <p:val>
                                            <p:strVal val="#ppt_x"/>
                                          </p:val>
                                        </p:tav>
                                        <p:tav tm="100000">
                                          <p:val>
                                            <p:strVal val="#ppt_x"/>
                                          </p:val>
                                        </p:tav>
                                      </p:tavLst>
                                    </p:anim>
                                    <p:anim calcmode="lin" valueType="num">
                                      <p:cBhvr>
                                        <p:cTn id="2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5496" y="361950"/>
            <a:ext cx="7056784" cy="381000"/>
          </a:xfrm>
        </p:spPr>
        <p:txBody>
          <a:bodyPr/>
          <a:lstStyle/>
          <a:p>
            <a:pPr>
              <a:defRPr/>
            </a:pPr>
            <a:r>
              <a:rPr lang="el-GR" sz="2600" b="1" dirty="0">
                <a:solidFill>
                  <a:srgbClr val="333399"/>
                </a:solidFill>
                <a:effectLst>
                  <a:outerShdw blurRad="38100" dist="38100" dir="2700000" algn="tl">
                    <a:srgbClr val="000000">
                      <a:alpha val="43137"/>
                    </a:srgbClr>
                  </a:outerShdw>
                </a:effectLst>
                <a:latin typeface="Candara" panose="020E0502030303020204" pitchFamily="34" charset="0"/>
              </a:rPr>
              <a:t>Αγωγή μέσω του πόσιμου νερού</a:t>
            </a:r>
            <a:r>
              <a:rPr lang="en-GB" sz="2600" b="1" dirty="0" smtClean="0">
                <a:solidFill>
                  <a:srgbClr val="333399"/>
                </a:solidFill>
                <a:effectLst>
                  <a:outerShdw blurRad="38100" dist="38100" dir="2700000" algn="tl">
                    <a:srgbClr val="C0C0C0"/>
                  </a:outerShdw>
                </a:effectLst>
                <a:latin typeface="Candara" pitchFamily="34" charset="0"/>
              </a:rPr>
              <a:t> - </a:t>
            </a:r>
            <a:r>
              <a:rPr lang="el-GR" sz="2600" b="1" dirty="0" smtClean="0">
                <a:solidFill>
                  <a:srgbClr val="333399"/>
                </a:solidFill>
                <a:effectLst>
                  <a:outerShdw blurRad="38100" dist="38100" dir="2700000" algn="tl">
                    <a:srgbClr val="C0C0C0"/>
                  </a:outerShdw>
                </a:effectLst>
                <a:latin typeface="Candara" pitchFamily="34" charset="0"/>
              </a:rPr>
              <a:t>Σταθερότητα</a:t>
            </a:r>
            <a:endParaRPr lang="en-GB" sz="2600" b="1" dirty="0" smtClean="0">
              <a:solidFill>
                <a:srgbClr val="333399"/>
              </a:solidFill>
              <a:effectLst>
                <a:outerShdw blurRad="38100" dist="38100" dir="2700000" algn="tl">
                  <a:srgbClr val="C0C0C0"/>
                </a:outerShdw>
              </a:effectLst>
              <a:latin typeface="Candara" pitchFamily="34" charset="0"/>
            </a:endParaRPr>
          </a:p>
        </p:txBody>
      </p:sp>
      <p:graphicFrame>
        <p:nvGraphicFramePr>
          <p:cNvPr id="15" name="Tijdelijke aanduiding voor inhoud 14"/>
          <p:cNvGraphicFramePr>
            <a:graphicFrameLocks noGrp="1"/>
          </p:cNvGraphicFramePr>
          <p:nvPr>
            <p:ph idx="1"/>
            <p:extLst>
              <p:ext uri="{D42A27DB-BD31-4B8C-83A1-F6EECF244321}">
                <p14:modId xmlns:p14="http://schemas.microsoft.com/office/powerpoint/2010/main" val="3782303356"/>
              </p:ext>
            </p:extLst>
          </p:nvPr>
        </p:nvGraphicFramePr>
        <p:xfrm>
          <a:off x="179512" y="836712"/>
          <a:ext cx="8856984" cy="396240"/>
        </p:xfrm>
        <a:graphic>
          <a:graphicData uri="http://schemas.openxmlformats.org/drawingml/2006/table">
            <a:tbl>
              <a:tblPr firstRow="1" bandRow="1">
                <a:tableStyleId>{5C22544A-7EE6-4342-B048-85BDC9FD1C3A}</a:tableStyleId>
              </a:tblPr>
              <a:tblGrid>
                <a:gridCol w="4392488"/>
                <a:gridCol w="4464496"/>
              </a:tblGrid>
              <a:tr h="307869">
                <a:tc>
                  <a:txBody>
                    <a:bodyPr/>
                    <a:lstStyle/>
                    <a:p>
                      <a:r>
                        <a:rPr lang="nl-NL" sz="2000" dirty="0" err="1" smtClean="0">
                          <a:solidFill>
                            <a:srgbClr val="333399"/>
                          </a:solidFill>
                        </a:rPr>
                        <a:t>Doxylin</a:t>
                      </a:r>
                      <a:r>
                        <a:rPr lang="nl-NL" sz="2000" baseline="30000" dirty="0" smtClean="0">
                          <a:solidFill>
                            <a:srgbClr val="333399"/>
                          </a:solidFill>
                        </a:rPr>
                        <a:t>®</a:t>
                      </a:r>
                      <a:r>
                        <a:rPr lang="nl-NL" sz="2000" dirty="0" smtClean="0">
                          <a:solidFill>
                            <a:srgbClr val="333399"/>
                          </a:solidFill>
                        </a:rPr>
                        <a:t> 100%</a:t>
                      </a:r>
                      <a:endParaRPr lang="en-GB" sz="2000" dirty="0">
                        <a:solidFill>
                          <a:srgbClr val="333399"/>
                        </a:solidFill>
                      </a:endParaRPr>
                    </a:p>
                  </a:txBody>
                  <a:tcPr/>
                </a:tc>
                <a:tc>
                  <a:txBody>
                    <a:bodyPr/>
                    <a:lstStyle/>
                    <a:p>
                      <a:r>
                        <a:rPr lang="nl-NL" sz="2000" dirty="0" smtClean="0">
                          <a:solidFill>
                            <a:srgbClr val="333399"/>
                          </a:solidFill>
                        </a:rPr>
                        <a:t>Amoxy Active</a:t>
                      </a:r>
                      <a:r>
                        <a:rPr lang="nl-NL" sz="2000" baseline="30000" dirty="0" smtClean="0">
                          <a:solidFill>
                            <a:srgbClr val="333399"/>
                          </a:solidFill>
                        </a:rPr>
                        <a:t>®</a:t>
                      </a:r>
                      <a:r>
                        <a:rPr lang="nl-NL" sz="2000" dirty="0" smtClean="0">
                          <a:solidFill>
                            <a:srgbClr val="333399"/>
                          </a:solidFill>
                        </a:rPr>
                        <a:t> </a:t>
                      </a:r>
                      <a:r>
                        <a:rPr lang="el-GR" sz="2000" dirty="0" smtClean="0">
                          <a:solidFill>
                            <a:srgbClr val="333399"/>
                          </a:solidFill>
                        </a:rPr>
                        <a:t>80%</a:t>
                      </a:r>
                      <a:endParaRPr lang="en-GB" sz="2000" dirty="0">
                        <a:solidFill>
                          <a:srgbClr val="333399"/>
                        </a:solidFill>
                      </a:endParaRPr>
                    </a:p>
                  </a:txBody>
                  <a:tcPr/>
                </a:tc>
              </a:tr>
            </a:tbl>
          </a:graphicData>
        </a:graphic>
      </p:graphicFrame>
      <p:graphicFrame>
        <p:nvGraphicFramePr>
          <p:cNvPr id="5" name="Tabel 4"/>
          <p:cNvGraphicFramePr>
            <a:graphicFrameLocks noGrp="1"/>
          </p:cNvGraphicFramePr>
          <p:nvPr>
            <p:extLst>
              <p:ext uri="{D42A27DB-BD31-4B8C-83A1-F6EECF244321}">
                <p14:modId xmlns:p14="http://schemas.microsoft.com/office/powerpoint/2010/main" val="3030628520"/>
              </p:ext>
            </p:extLst>
          </p:nvPr>
        </p:nvGraphicFramePr>
        <p:xfrm>
          <a:off x="179512" y="1268760"/>
          <a:ext cx="8856984" cy="370840"/>
        </p:xfrm>
        <a:graphic>
          <a:graphicData uri="http://schemas.openxmlformats.org/drawingml/2006/table">
            <a:tbl>
              <a:tblPr firstRow="1" bandRow="1">
                <a:tableStyleId>{D7AC3CCA-C797-4891-BE02-D94E43425B78}</a:tableStyleId>
              </a:tblPr>
              <a:tblGrid>
                <a:gridCol w="4392488"/>
                <a:gridCol w="4464496"/>
              </a:tblGrid>
              <a:tr h="370840">
                <a:tc>
                  <a:txBody>
                    <a:bodyPr/>
                    <a:lstStyle/>
                    <a:p>
                      <a:pPr algn="ctr"/>
                      <a:r>
                        <a:rPr lang="el-GR" dirty="0" smtClean="0">
                          <a:solidFill>
                            <a:srgbClr val="333399"/>
                          </a:solidFill>
                        </a:rPr>
                        <a:t>Σταθερότητα</a:t>
                      </a:r>
                      <a:endParaRPr lang="en-GB" dirty="0">
                        <a:solidFill>
                          <a:srgbClr val="333399"/>
                        </a:solidFill>
                      </a:endParaRPr>
                    </a:p>
                  </a:txBody>
                  <a:tcPr/>
                </a:tc>
                <a:tc>
                  <a:txBody>
                    <a:bodyPr/>
                    <a:lstStyle/>
                    <a:p>
                      <a:pPr algn="ctr"/>
                      <a:r>
                        <a:rPr lang="el-GR" dirty="0" smtClean="0">
                          <a:solidFill>
                            <a:srgbClr val="333399"/>
                          </a:solidFill>
                        </a:rPr>
                        <a:t>Σταθερότητα</a:t>
                      </a:r>
                      <a:endParaRPr lang="en-GB" dirty="0">
                        <a:solidFill>
                          <a:srgbClr val="333399"/>
                        </a:solidFill>
                      </a:endParaRPr>
                    </a:p>
                  </a:txBody>
                  <a:tcPr/>
                </a:tc>
              </a:tr>
            </a:tbl>
          </a:graphicData>
        </a:graphic>
      </p:graphicFrame>
      <p:graphicFrame>
        <p:nvGraphicFramePr>
          <p:cNvPr id="6" name="Tabel 5"/>
          <p:cNvGraphicFramePr>
            <a:graphicFrameLocks noGrp="1"/>
          </p:cNvGraphicFramePr>
          <p:nvPr>
            <p:extLst>
              <p:ext uri="{D42A27DB-BD31-4B8C-83A1-F6EECF244321}">
                <p14:modId xmlns:p14="http://schemas.microsoft.com/office/powerpoint/2010/main" val="3058629069"/>
              </p:ext>
            </p:extLst>
          </p:nvPr>
        </p:nvGraphicFramePr>
        <p:xfrm>
          <a:off x="179512" y="1700808"/>
          <a:ext cx="8856984" cy="2304256"/>
        </p:xfrm>
        <a:graphic>
          <a:graphicData uri="http://schemas.openxmlformats.org/drawingml/2006/table">
            <a:tbl>
              <a:tblPr firstRow="1" bandRow="1">
                <a:tableStyleId>{D7AC3CCA-C797-4891-BE02-D94E43425B78}</a:tableStyleId>
              </a:tblPr>
              <a:tblGrid>
                <a:gridCol w="4392488"/>
                <a:gridCol w="4464496"/>
              </a:tblGrid>
              <a:tr h="230425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l-GR" sz="1400" b="0" dirty="0" smtClean="0"/>
                        <a:t>Η </a:t>
                      </a:r>
                      <a:r>
                        <a:rPr lang="en-GB" sz="1400" b="0" dirty="0" smtClean="0"/>
                        <a:t>Doxycycline </a:t>
                      </a:r>
                      <a:r>
                        <a:rPr lang="el-GR" sz="1400" b="0" dirty="0" smtClean="0"/>
                        <a:t>δημιουργεί αδιάλυτα </a:t>
                      </a:r>
                      <a:r>
                        <a:rPr lang="el-GR" sz="1400" b="0" dirty="0" err="1" smtClean="0"/>
                        <a:t>σύμπλοκα</a:t>
                      </a:r>
                      <a:r>
                        <a:rPr lang="el-GR" sz="1400" b="0" dirty="0" smtClean="0"/>
                        <a:t> με τα</a:t>
                      </a:r>
                      <a:r>
                        <a:rPr lang="en-GB" sz="1400" b="0" dirty="0" smtClean="0"/>
                        <a:t> 2-</a:t>
                      </a:r>
                      <a:r>
                        <a:rPr lang="el-GR" sz="1400" b="0" dirty="0" err="1" smtClean="0"/>
                        <a:t>σθενή</a:t>
                      </a:r>
                      <a:r>
                        <a:rPr lang="el-GR" sz="1400" b="0" dirty="0" smtClean="0"/>
                        <a:t> ιόντα μετάλλων</a:t>
                      </a:r>
                      <a:r>
                        <a:rPr lang="en-GB" sz="1400" b="0" dirty="0" smtClean="0"/>
                        <a:t> (Ca, Mg, Fe,…). </a:t>
                      </a:r>
                      <a:r>
                        <a:rPr lang="el-GR" sz="1400" b="0" dirty="0" smtClean="0"/>
                        <a:t>Εξαρτάται από την σκληρότητα του νερού</a:t>
                      </a:r>
                      <a:r>
                        <a:rPr lang="nl-NL" sz="1400" b="0" baseline="0" dirty="0" smtClean="0"/>
                        <a:t>!</a:t>
                      </a:r>
                      <a:endParaRPr lang="en-GB" sz="1400" b="0" dirty="0" smtClean="0"/>
                    </a:p>
                    <a:p>
                      <a:endParaRPr lang="el-GR" sz="1400" b="0" dirty="0" smtClean="0"/>
                    </a:p>
                    <a:p>
                      <a:endParaRPr lang="nl-NL" sz="1400" b="0" dirty="0" smtClean="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b="0" baseline="0" dirty="0" smtClean="0"/>
                        <a:t>(</a:t>
                      </a:r>
                      <a:r>
                        <a:rPr lang="el-GR" sz="1400" b="0" baseline="0" dirty="0" err="1" smtClean="0"/>
                        <a:t>Συμπυκν</a:t>
                      </a:r>
                      <a:r>
                        <a:rPr lang="nl-NL" sz="1400" b="0" baseline="0" dirty="0" smtClean="0"/>
                        <a:t>.) </a:t>
                      </a:r>
                      <a:r>
                        <a:rPr lang="el-GR" sz="1400" b="0" baseline="0" dirty="0" smtClean="0"/>
                        <a:t>προ</a:t>
                      </a:r>
                      <a:r>
                        <a:rPr lang="nl-NL" sz="1400" b="0" baseline="0" dirty="0" smtClean="0"/>
                        <a:t>-</a:t>
                      </a:r>
                      <a:r>
                        <a:rPr lang="el-GR" sz="1400" b="0" baseline="0" dirty="0" smtClean="0"/>
                        <a:t>διάλυμα</a:t>
                      </a:r>
                      <a:r>
                        <a:rPr lang="nl-NL" sz="1400" b="0" baseline="0" dirty="0" smtClean="0"/>
                        <a:t>: </a:t>
                      </a:r>
                      <a:r>
                        <a:rPr lang="el-GR" sz="1400" b="0" baseline="0" dirty="0" smtClean="0"/>
                        <a:t>ίζημα</a:t>
                      </a:r>
                      <a:r>
                        <a:rPr lang="nl-NL" sz="1400" b="0" baseline="0" dirty="0" smtClean="0"/>
                        <a:t>	 </a:t>
                      </a:r>
                      <a:r>
                        <a:rPr lang="nl-NL" sz="1400" b="0" baseline="0" dirty="0" smtClean="0">
                          <a:sym typeface="Wingdings" panose="05000000000000000000" pitchFamily="2" charset="2"/>
                        </a:rPr>
                        <a:t> </a:t>
                      </a:r>
                      <a:r>
                        <a:rPr lang="nl-NL" sz="1400" b="1" baseline="0" dirty="0" smtClean="0">
                          <a:solidFill>
                            <a:srgbClr val="FF0000"/>
                          </a:solidFill>
                          <a:sym typeface="Wingdings" panose="05000000000000000000" pitchFamily="2" charset="2"/>
                        </a:rPr>
                        <a:t>x</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nl-NL" sz="1400" b="0" baseline="0" dirty="0" smtClean="0"/>
                    </a:p>
                    <a:p>
                      <a:pPr marL="285750" indent="-285750">
                        <a:buFont typeface="Arial" panose="020B0604020202020204" pitchFamily="34" charset="0"/>
                        <a:buChar char="•"/>
                      </a:pPr>
                      <a:endParaRPr lang="el-GR" sz="1400" b="0" baseline="0" dirty="0" smtClean="0"/>
                    </a:p>
                    <a:p>
                      <a:pPr marL="285750" indent="-285750">
                        <a:buFont typeface="Arial" panose="020B0604020202020204" pitchFamily="34" charset="0"/>
                        <a:buChar char="•"/>
                      </a:pPr>
                      <a:r>
                        <a:rPr lang="nl-NL" sz="1400" b="0" baseline="0" dirty="0" smtClean="0"/>
                        <a:t>(</a:t>
                      </a:r>
                      <a:r>
                        <a:rPr lang="el-GR" sz="1400" b="0" baseline="0" dirty="0" smtClean="0"/>
                        <a:t>Διαλυμένο</a:t>
                      </a:r>
                      <a:r>
                        <a:rPr lang="nl-NL" sz="1400" b="0" baseline="0" dirty="0" smtClean="0"/>
                        <a:t>) </a:t>
                      </a:r>
                      <a:r>
                        <a:rPr lang="el-GR" sz="1400" b="0" baseline="0" dirty="0" smtClean="0"/>
                        <a:t>τελικό διάλυμα</a:t>
                      </a:r>
                      <a:r>
                        <a:rPr lang="nl-NL" sz="1400" b="0" baseline="0" dirty="0" smtClean="0"/>
                        <a:t>: </a:t>
                      </a:r>
                      <a:r>
                        <a:rPr lang="el-GR" sz="1400" b="0" baseline="0" dirty="0" smtClean="0"/>
                        <a:t>ίζημα</a:t>
                      </a:r>
                      <a:r>
                        <a:rPr lang="nl-NL" sz="1400" b="0" baseline="0" dirty="0" smtClean="0"/>
                        <a:t>	 </a:t>
                      </a:r>
                      <a:r>
                        <a:rPr lang="nl-NL" sz="1400" b="0" baseline="0" dirty="0" smtClean="0">
                          <a:sym typeface="Wingdings" panose="05000000000000000000" pitchFamily="2" charset="2"/>
                        </a:rPr>
                        <a:t> </a:t>
                      </a:r>
                      <a:r>
                        <a:rPr lang="nl-NL" sz="1400" b="1" baseline="0" dirty="0" smtClean="0">
                          <a:solidFill>
                            <a:srgbClr val="FF0000"/>
                          </a:solidFill>
                          <a:sym typeface="Wingdings" panose="05000000000000000000" pitchFamily="2" charset="2"/>
                        </a:rPr>
                        <a:t>x</a:t>
                      </a:r>
                      <a:endParaRPr lang="nl-NL" sz="1400" b="0" baseline="0" dirty="0" smtClean="0"/>
                    </a:p>
                  </a:txBody>
                  <a:tcPr/>
                </a:tc>
                <a:tc>
                  <a:txBody>
                    <a:bodyPr/>
                    <a:lstStyle/>
                    <a:p>
                      <a:r>
                        <a:rPr lang="el-GR" sz="1400" b="0" dirty="0" smtClean="0"/>
                        <a:t>Η </a:t>
                      </a:r>
                      <a:r>
                        <a:rPr lang="nl-NL" sz="1400" b="0" dirty="0" smtClean="0"/>
                        <a:t>Amoxicillin</a:t>
                      </a:r>
                      <a:r>
                        <a:rPr lang="nl-NL" sz="1400" b="0" baseline="0" dirty="0" smtClean="0"/>
                        <a:t> </a:t>
                      </a:r>
                      <a:r>
                        <a:rPr lang="el-GR" sz="1400" b="0" baseline="0" dirty="0" smtClean="0"/>
                        <a:t>υποβαθμίζεται γρήγορα</a:t>
                      </a:r>
                      <a:r>
                        <a:rPr lang="nl-NL" sz="1400" b="0" baseline="0" dirty="0" smtClean="0"/>
                        <a:t>:</a:t>
                      </a:r>
                    </a:p>
                    <a:p>
                      <a:pPr marL="0" indent="0">
                        <a:buFont typeface="Wingdings" panose="05000000000000000000" pitchFamily="2" charset="2"/>
                        <a:buNone/>
                      </a:pPr>
                      <a:r>
                        <a:rPr lang="nl-NL" sz="1400" b="0" baseline="0" dirty="0" smtClean="0"/>
                        <a:t>- </a:t>
                      </a:r>
                      <a:r>
                        <a:rPr lang="el-GR" sz="1400" b="0" baseline="0" dirty="0" smtClean="0"/>
                        <a:t>σε χαμηλό και υψηλό</a:t>
                      </a:r>
                      <a:r>
                        <a:rPr lang="nl-NL" sz="1400" b="0" baseline="0" dirty="0" smtClean="0"/>
                        <a:t> pH </a:t>
                      </a:r>
                    </a:p>
                    <a:p>
                      <a:pPr marL="0" indent="0">
                        <a:buFont typeface="Wingdings" panose="05000000000000000000" pitchFamily="2" charset="2"/>
                        <a:buNone/>
                      </a:pPr>
                      <a:r>
                        <a:rPr lang="nl-NL" sz="1400" b="0" baseline="0" dirty="0" smtClean="0"/>
                        <a:t>- </a:t>
                      </a:r>
                      <a:r>
                        <a:rPr lang="el-GR" sz="1400" b="0" baseline="0" dirty="0" smtClean="0"/>
                        <a:t>σε χλιαρό νερό</a:t>
                      </a:r>
                      <a:endParaRPr lang="nl-NL" sz="1400" b="0" baseline="0" dirty="0" smtClean="0"/>
                    </a:p>
                    <a:p>
                      <a:pPr marL="0" indent="0">
                        <a:buFont typeface="Wingdings" panose="05000000000000000000" pitchFamily="2" charset="2"/>
                        <a:buNone/>
                      </a:pPr>
                      <a:r>
                        <a:rPr lang="nl-NL" sz="1400" b="0" baseline="0" dirty="0" smtClean="0"/>
                        <a:t>- </a:t>
                      </a:r>
                      <a:r>
                        <a:rPr lang="el-GR" sz="1400" b="0" baseline="0" dirty="0" smtClean="0"/>
                        <a:t>σε σκληρό νερό</a:t>
                      </a:r>
                      <a:endParaRPr lang="nl-NL" sz="1400" b="0" baseline="0" dirty="0" smtClean="0"/>
                    </a:p>
                    <a:p>
                      <a:endParaRPr lang="nl-NL" sz="1400" b="0" baseline="0" dirty="0" smtClean="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b="0" baseline="0" dirty="0" smtClean="0"/>
                        <a:t>(</a:t>
                      </a:r>
                      <a:r>
                        <a:rPr lang="el-GR" sz="1400" b="0" baseline="0" dirty="0" err="1" smtClean="0"/>
                        <a:t>Συμπυκν</a:t>
                      </a:r>
                      <a:r>
                        <a:rPr lang="nl-NL" sz="1400" b="0" baseline="0" dirty="0" smtClean="0"/>
                        <a:t>.) </a:t>
                      </a:r>
                      <a:r>
                        <a:rPr lang="el-GR" sz="1400" b="0" baseline="0" dirty="0" smtClean="0"/>
                        <a:t>προ</a:t>
                      </a:r>
                      <a:r>
                        <a:rPr lang="nl-NL" sz="1400" b="0" baseline="0" dirty="0" smtClean="0"/>
                        <a:t>-</a:t>
                      </a:r>
                      <a:r>
                        <a:rPr lang="el-GR" sz="1400" b="0" baseline="0" dirty="0" smtClean="0"/>
                        <a:t>διάλυμα</a:t>
                      </a:r>
                      <a:r>
                        <a:rPr lang="nl-NL" sz="1400" b="0" baseline="0" dirty="0" smtClean="0"/>
                        <a:t>: 		</a:t>
                      </a:r>
                      <a:r>
                        <a:rPr lang="nl-NL" sz="1400" b="0" baseline="0" dirty="0" smtClean="0">
                          <a:sym typeface="Wingdings" panose="05000000000000000000" pitchFamily="2" charset="2"/>
                        </a:rPr>
                        <a:t> </a:t>
                      </a:r>
                      <a:r>
                        <a:rPr lang="nl-NL" sz="1400" b="1" baseline="0" dirty="0" smtClean="0">
                          <a:solidFill>
                            <a:srgbClr val="FF0000"/>
                          </a:solidFill>
                          <a:sym typeface="Wingdings" panose="05000000000000000000" pitchFamily="2" charset="2"/>
                        </a:rPr>
                        <a:t>x</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nl-NL" sz="1400" b="0" baseline="0" dirty="0" smtClean="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b="0" baseline="0" dirty="0" smtClean="0"/>
                        <a:t>(</a:t>
                      </a:r>
                      <a:r>
                        <a:rPr lang="el-GR" sz="1400" b="0" baseline="0" dirty="0" smtClean="0"/>
                        <a:t>Διαλυμένο</a:t>
                      </a:r>
                      <a:r>
                        <a:rPr lang="nl-NL" sz="1400" b="0" baseline="0" dirty="0" smtClean="0"/>
                        <a:t>) </a:t>
                      </a:r>
                      <a:r>
                        <a:rPr lang="el-GR" sz="1400" b="0" baseline="0" dirty="0" smtClean="0"/>
                        <a:t>τελικό διάλυμα</a:t>
                      </a:r>
                      <a:r>
                        <a:rPr lang="nl-NL" sz="1400" b="0" baseline="0" dirty="0" smtClean="0"/>
                        <a:t>:  pH ±7 </a:t>
                      </a:r>
                      <a:r>
                        <a:rPr lang="el-GR" sz="1400" b="0" baseline="0" dirty="0" smtClean="0"/>
                        <a:t> </a:t>
                      </a:r>
                      <a:r>
                        <a:rPr lang="nl-NL" sz="1400" b="0" baseline="0" dirty="0" smtClean="0">
                          <a:sym typeface="Wingdings" panose="05000000000000000000" pitchFamily="2" charset="2"/>
                        </a:rPr>
                        <a:t> </a:t>
                      </a:r>
                      <a:r>
                        <a:rPr lang="el-GR" sz="1400" b="0" baseline="0" dirty="0" smtClean="0">
                          <a:sym typeface="Wingdings" panose="05000000000000000000" pitchFamily="2" charset="2"/>
                        </a:rPr>
                        <a:t>μικρή υποβάθμιση μετά από</a:t>
                      </a:r>
                      <a:r>
                        <a:rPr lang="nl-NL" sz="1400" b="0" baseline="0" dirty="0" smtClean="0"/>
                        <a:t> 12</a:t>
                      </a:r>
                      <a:r>
                        <a:rPr lang="el-GR" sz="1400" b="0" baseline="0" dirty="0" smtClean="0"/>
                        <a:t> ώρες  </a:t>
                      </a:r>
                      <a:r>
                        <a:rPr lang="nl-NL" sz="1400" b="0" baseline="0" dirty="0" smtClean="0">
                          <a:sym typeface="Wingdings" panose="05000000000000000000" pitchFamily="2" charset="2"/>
                        </a:rPr>
                        <a:t> </a:t>
                      </a:r>
                      <a:r>
                        <a:rPr lang="nl-NL" sz="1400" b="1" kern="1200" dirty="0" smtClean="0">
                          <a:solidFill>
                            <a:srgbClr val="00B050"/>
                          </a:solidFill>
                          <a:effectLst/>
                          <a:latin typeface="+mn-lt"/>
                          <a:ea typeface="+mn-ea"/>
                          <a:cs typeface="+mn-cs"/>
                          <a:sym typeface="Wingdings"/>
                        </a:rPr>
                        <a:t></a:t>
                      </a:r>
                      <a:endParaRPr lang="nl-NL" sz="1400" b="0" baseline="0" dirty="0" smtClean="0"/>
                    </a:p>
                  </a:txBody>
                  <a:tcPr/>
                </a:tc>
              </a:tr>
            </a:tbl>
          </a:graphicData>
        </a:graphic>
      </p:graphicFrame>
      <p:graphicFrame>
        <p:nvGraphicFramePr>
          <p:cNvPr id="2" name="Tabel 1"/>
          <p:cNvGraphicFramePr>
            <a:graphicFrameLocks noGrp="1"/>
          </p:cNvGraphicFramePr>
          <p:nvPr>
            <p:extLst>
              <p:ext uri="{D42A27DB-BD31-4B8C-83A1-F6EECF244321}">
                <p14:modId xmlns:p14="http://schemas.microsoft.com/office/powerpoint/2010/main" val="3971055203"/>
              </p:ext>
            </p:extLst>
          </p:nvPr>
        </p:nvGraphicFramePr>
        <p:xfrm>
          <a:off x="179512" y="4077072"/>
          <a:ext cx="8856984" cy="374060"/>
        </p:xfrm>
        <a:graphic>
          <a:graphicData uri="http://schemas.openxmlformats.org/drawingml/2006/table">
            <a:tbl>
              <a:tblPr firstRow="1" bandRow="1">
                <a:tableStyleId>{D7AC3CCA-C797-4891-BE02-D94E43425B78}</a:tableStyleId>
              </a:tblPr>
              <a:tblGrid>
                <a:gridCol w="4392488"/>
                <a:gridCol w="4464496"/>
              </a:tblGrid>
              <a:tr h="374060">
                <a:tc>
                  <a:txBody>
                    <a:bodyPr/>
                    <a:lstStyle/>
                    <a:p>
                      <a:pPr algn="ctr"/>
                      <a:r>
                        <a:rPr lang="nl-NL" dirty="0" err="1" smtClean="0">
                          <a:solidFill>
                            <a:srgbClr val="333399"/>
                          </a:solidFill>
                        </a:rPr>
                        <a:t>WpH</a:t>
                      </a:r>
                      <a:r>
                        <a:rPr lang="nl-NL" dirty="0" smtClean="0">
                          <a:solidFill>
                            <a:srgbClr val="333399"/>
                          </a:solidFill>
                        </a:rPr>
                        <a:t>-corrector</a:t>
                      </a:r>
                      <a:endParaRPr lang="en-GB" dirty="0">
                        <a:solidFill>
                          <a:srgbClr val="333399"/>
                        </a:solidFill>
                      </a:endParaRPr>
                    </a:p>
                  </a:txBody>
                  <a:tcPr/>
                </a:tc>
                <a:tc>
                  <a:txBody>
                    <a:bodyPr/>
                    <a:lstStyle/>
                    <a:p>
                      <a:pPr algn="ctr"/>
                      <a:r>
                        <a:rPr lang="nl-NL" dirty="0" err="1" smtClean="0">
                          <a:solidFill>
                            <a:srgbClr val="333399"/>
                          </a:solidFill>
                        </a:rPr>
                        <a:t>Metasol</a:t>
                      </a:r>
                      <a:endParaRPr lang="en-GB" dirty="0">
                        <a:solidFill>
                          <a:srgbClr val="333399"/>
                        </a:solidFill>
                      </a:endParaRPr>
                    </a:p>
                  </a:txBody>
                  <a:tcPr/>
                </a:tc>
              </a:tr>
            </a:tbl>
          </a:graphicData>
        </a:graphic>
      </p:graphicFrame>
      <p:graphicFrame>
        <p:nvGraphicFramePr>
          <p:cNvPr id="3" name="Tabel 2"/>
          <p:cNvGraphicFramePr>
            <a:graphicFrameLocks noGrp="1"/>
          </p:cNvGraphicFramePr>
          <p:nvPr>
            <p:extLst>
              <p:ext uri="{D42A27DB-BD31-4B8C-83A1-F6EECF244321}">
                <p14:modId xmlns:p14="http://schemas.microsoft.com/office/powerpoint/2010/main" val="282889679"/>
              </p:ext>
            </p:extLst>
          </p:nvPr>
        </p:nvGraphicFramePr>
        <p:xfrm>
          <a:off x="179512" y="4509120"/>
          <a:ext cx="8856984" cy="2286000"/>
        </p:xfrm>
        <a:graphic>
          <a:graphicData uri="http://schemas.openxmlformats.org/drawingml/2006/table">
            <a:tbl>
              <a:tblPr firstRow="1" bandRow="1">
                <a:tableStyleId>{D7AC3CCA-C797-4891-BE02-D94E43425B78}</a:tableStyleId>
              </a:tblPr>
              <a:tblGrid>
                <a:gridCol w="4392488"/>
                <a:gridCol w="4464496"/>
              </a:tblGrid>
              <a:tr h="370840">
                <a:tc>
                  <a:txBody>
                    <a:bodyPr/>
                    <a:lstStyle/>
                    <a:p>
                      <a:r>
                        <a:rPr lang="el-GR" sz="1400" b="0" dirty="0" smtClean="0"/>
                        <a:t>Το </a:t>
                      </a:r>
                      <a:r>
                        <a:rPr lang="nl-NL" sz="1400" b="0" dirty="0" smtClean="0"/>
                        <a:t>WpH </a:t>
                      </a:r>
                      <a:r>
                        <a:rPr lang="el-GR" sz="1400" b="0" dirty="0" smtClean="0"/>
                        <a:t>μαλακώνει το νερό</a:t>
                      </a:r>
                      <a:r>
                        <a:rPr lang="nl-NL" sz="1400" b="0" dirty="0" smtClean="0"/>
                        <a:t> (</a:t>
                      </a:r>
                      <a:r>
                        <a:rPr lang="el-GR" sz="1400" b="0" dirty="0" smtClean="0"/>
                        <a:t>δημιουργεί διαλυτά</a:t>
                      </a:r>
                      <a:r>
                        <a:rPr lang="el-GR" sz="1400" b="0" baseline="0" dirty="0" smtClean="0"/>
                        <a:t> </a:t>
                      </a:r>
                      <a:r>
                        <a:rPr lang="el-GR" sz="1400" b="0" baseline="0" dirty="0" err="1" smtClean="0"/>
                        <a:t>σύμπλοκα</a:t>
                      </a:r>
                      <a:r>
                        <a:rPr lang="el-GR" sz="1400" b="0" baseline="0" dirty="0" smtClean="0"/>
                        <a:t> με</a:t>
                      </a:r>
                      <a:r>
                        <a:rPr lang="nl-NL" sz="1400" b="0" dirty="0" smtClean="0"/>
                        <a:t> 2-</a:t>
                      </a:r>
                      <a:r>
                        <a:rPr lang="el-GR" sz="1400" b="0" dirty="0" err="1" smtClean="0"/>
                        <a:t>σθενή</a:t>
                      </a:r>
                      <a:r>
                        <a:rPr lang="el-GR" sz="1400" b="0" dirty="0" smtClean="0"/>
                        <a:t> ιόντα μετάλλων</a:t>
                      </a:r>
                      <a:r>
                        <a:rPr lang="nl-NL" sz="1400" b="0" dirty="0" smtClean="0"/>
                        <a:t>)</a:t>
                      </a:r>
                      <a:endParaRPr lang="el-GR" sz="1400" b="0" dirty="0" smtClean="0"/>
                    </a:p>
                    <a:p>
                      <a:endParaRPr lang="nl-NL" sz="1400" b="0" dirty="0" smtClean="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b="0" baseline="0" dirty="0" smtClean="0"/>
                        <a:t>(</a:t>
                      </a:r>
                      <a:r>
                        <a:rPr lang="el-GR" sz="1400" b="0" baseline="0" dirty="0" err="1" smtClean="0"/>
                        <a:t>Συμπυκν</a:t>
                      </a:r>
                      <a:r>
                        <a:rPr lang="nl-NL" sz="1400" b="0" baseline="0" dirty="0" smtClean="0"/>
                        <a:t>.) </a:t>
                      </a:r>
                      <a:r>
                        <a:rPr lang="el-GR" sz="1400" b="0" baseline="0" dirty="0" smtClean="0"/>
                        <a:t>προ</a:t>
                      </a:r>
                      <a:r>
                        <a:rPr lang="nl-NL" sz="1400" b="0" baseline="0" dirty="0" smtClean="0"/>
                        <a:t>-</a:t>
                      </a:r>
                      <a:r>
                        <a:rPr lang="el-GR" sz="1400" b="0" baseline="0" dirty="0" smtClean="0"/>
                        <a:t>διάλυμα</a:t>
                      </a:r>
                      <a:r>
                        <a:rPr lang="nl-NL" sz="1400" b="0" baseline="0" dirty="0" smtClean="0"/>
                        <a:t>: 		 </a:t>
                      </a:r>
                      <a:r>
                        <a:rPr lang="nl-NL" sz="1400" b="0" baseline="0" dirty="0" smtClean="0">
                          <a:sym typeface="Wingdings" panose="05000000000000000000" pitchFamily="2" charset="2"/>
                        </a:rPr>
                        <a:t> </a:t>
                      </a:r>
                      <a:r>
                        <a:rPr lang="nl-NL" sz="1400" b="1" kern="1200" dirty="0" smtClean="0">
                          <a:solidFill>
                            <a:srgbClr val="00B050"/>
                          </a:solidFill>
                          <a:effectLst/>
                          <a:latin typeface="+mn-lt"/>
                          <a:ea typeface="+mn-ea"/>
                          <a:cs typeface="+mn-cs"/>
                          <a:sym typeface="Wingdings"/>
                        </a:rPr>
                        <a:t></a:t>
                      </a:r>
                      <a:endParaRPr lang="nl-NL" sz="1400" b="1" baseline="0" dirty="0" smtClean="0">
                        <a:solidFill>
                          <a:srgbClr val="FF0000"/>
                        </a:solidFill>
                        <a:sym typeface="Wingdings" panose="05000000000000000000" pitchFamily="2" charset="2"/>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nl-NL" sz="1400" b="0" baseline="0" dirty="0" smtClean="0"/>
                    </a:p>
                    <a:p>
                      <a:pPr marL="285750" indent="-285750">
                        <a:buFont typeface="Arial" panose="020B0604020202020204" pitchFamily="34" charset="0"/>
                        <a:buChar char="•"/>
                      </a:pPr>
                      <a:r>
                        <a:rPr lang="nl-NL" sz="1400" b="0" baseline="0" dirty="0" smtClean="0"/>
                        <a:t>(</a:t>
                      </a:r>
                      <a:r>
                        <a:rPr lang="el-GR" sz="1400" b="0" baseline="0" dirty="0" smtClean="0"/>
                        <a:t>Διαλυμένο</a:t>
                      </a:r>
                      <a:r>
                        <a:rPr lang="nl-NL" sz="1400" b="0" baseline="0" dirty="0" smtClean="0"/>
                        <a:t>) </a:t>
                      </a:r>
                      <a:r>
                        <a:rPr lang="el-GR" sz="1400" b="0" baseline="0" dirty="0" smtClean="0"/>
                        <a:t>τελικό διάλυμα</a:t>
                      </a:r>
                      <a:r>
                        <a:rPr lang="nl-NL" sz="1400" b="0" baseline="0" dirty="0" smtClean="0"/>
                        <a:t>: 	 </a:t>
                      </a:r>
                      <a:r>
                        <a:rPr lang="nl-NL" sz="1400" b="0" baseline="0" dirty="0" smtClean="0">
                          <a:sym typeface="Wingdings" panose="05000000000000000000" pitchFamily="2" charset="2"/>
                        </a:rPr>
                        <a:t> </a:t>
                      </a:r>
                      <a:r>
                        <a:rPr lang="nl-NL" sz="1400" b="1" kern="1200" dirty="0" smtClean="0">
                          <a:solidFill>
                            <a:srgbClr val="00B050"/>
                          </a:solidFill>
                          <a:effectLst/>
                          <a:latin typeface="+mn-lt"/>
                          <a:ea typeface="+mn-ea"/>
                          <a:cs typeface="+mn-cs"/>
                          <a:sym typeface="Wingdings"/>
                        </a:rPr>
                        <a:t></a:t>
                      </a:r>
                      <a:endParaRPr lang="nl-NL" sz="1400" b="0" baseline="0" dirty="0" smtClean="0"/>
                    </a:p>
                    <a:p>
                      <a:endParaRPr lang="en-GB" sz="1400" b="0" dirty="0"/>
                    </a:p>
                  </a:txBody>
                  <a:tcPr/>
                </a:tc>
                <a:tc>
                  <a:txBody>
                    <a:bodyPr/>
                    <a:lstStyle/>
                    <a:p>
                      <a:r>
                        <a:rPr lang="el-GR" sz="1400" b="0" dirty="0" smtClean="0"/>
                        <a:t>Το </a:t>
                      </a:r>
                      <a:r>
                        <a:rPr lang="nl-NL" sz="1400" b="0" dirty="0" smtClean="0"/>
                        <a:t>Metasol </a:t>
                      </a:r>
                      <a:r>
                        <a:rPr lang="el-GR" sz="1400" b="0" dirty="0" smtClean="0"/>
                        <a:t>μαλακώνει το νερό</a:t>
                      </a:r>
                      <a:endParaRPr lang="nl-NL" sz="1400" b="0" dirty="0" smtClean="0"/>
                    </a:p>
                    <a:p>
                      <a:endParaRPr lang="nl-NL" sz="1400" b="0" dirty="0" smtClean="0"/>
                    </a:p>
                    <a:p>
                      <a:endParaRPr lang="nl-NL" sz="1400" b="0" dirty="0" smtClean="0"/>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b="0" baseline="0" dirty="0" smtClean="0"/>
                        <a:t>(</a:t>
                      </a:r>
                      <a:r>
                        <a:rPr lang="el-GR" sz="1400" b="0" baseline="0" dirty="0" err="1" smtClean="0"/>
                        <a:t>Συμπυκν</a:t>
                      </a:r>
                      <a:r>
                        <a:rPr lang="nl-NL" sz="1400" b="0" baseline="0" dirty="0" smtClean="0"/>
                        <a:t>.) </a:t>
                      </a:r>
                      <a:r>
                        <a:rPr lang="el-GR" sz="1400" b="0" baseline="0" dirty="0" smtClean="0"/>
                        <a:t>προ</a:t>
                      </a:r>
                      <a:r>
                        <a:rPr lang="nl-NL" sz="1400" b="0" baseline="0" dirty="0" smtClean="0"/>
                        <a:t>-</a:t>
                      </a:r>
                      <a:r>
                        <a:rPr lang="el-GR" sz="1400" b="0" baseline="0" dirty="0" smtClean="0"/>
                        <a:t>διάλυμα</a:t>
                      </a:r>
                      <a:r>
                        <a:rPr lang="nl-NL" sz="1400" b="0" baseline="0" dirty="0" smtClean="0"/>
                        <a:t>: pH </a:t>
                      </a:r>
                      <a:r>
                        <a:rPr lang="nl-NL" sz="1400" b="0" baseline="0" dirty="0" smtClean="0">
                          <a:sym typeface="Wingdings"/>
                        </a:rPr>
                        <a:t></a:t>
                      </a:r>
                      <a:r>
                        <a:rPr lang="nl-NL" sz="1400" b="0" baseline="0" dirty="0" smtClean="0"/>
                        <a:t>	</a:t>
                      </a:r>
                      <a:r>
                        <a:rPr lang="nl-NL" sz="1400" b="0" baseline="0" dirty="0" smtClean="0">
                          <a:sym typeface="Wingdings" panose="05000000000000000000" pitchFamily="2" charset="2"/>
                        </a:rPr>
                        <a:t> </a:t>
                      </a:r>
                      <a:r>
                        <a:rPr lang="nl-NL" sz="1400" b="1" kern="1200" dirty="0" smtClean="0">
                          <a:solidFill>
                            <a:srgbClr val="00B050"/>
                          </a:solidFill>
                          <a:effectLst/>
                          <a:latin typeface="+mn-lt"/>
                          <a:ea typeface="+mn-ea"/>
                          <a:cs typeface="+mn-cs"/>
                          <a:sym typeface="Wingdings"/>
                        </a:rPr>
                        <a:t></a:t>
                      </a:r>
                      <a:r>
                        <a:rPr lang="nl-NL" sz="1800" b="1" kern="1200" baseline="0" dirty="0" smtClean="0">
                          <a:solidFill>
                            <a:srgbClr val="FF0000"/>
                          </a:solidFill>
                          <a:effectLst/>
                          <a:latin typeface="+mn-lt"/>
                          <a:ea typeface="+mn-ea"/>
                          <a:cs typeface="+mn-cs"/>
                          <a:sym typeface="Wingdings" panose="05000000000000000000" pitchFamily="2" charset="2"/>
                        </a:rPr>
                        <a:t>!</a:t>
                      </a:r>
                      <a:endParaRPr lang="nl-NL" sz="1800" b="1" baseline="0" dirty="0" smtClean="0">
                        <a:solidFill>
                          <a:srgbClr val="FF0000"/>
                        </a:solidFill>
                        <a:sym typeface="Wingdings" panose="05000000000000000000" pitchFamily="2" charset="2"/>
                      </a:endParaRP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nl-NL" sz="1400" b="1" baseline="0" dirty="0" smtClean="0">
                        <a:solidFill>
                          <a:srgbClr val="FF0000"/>
                        </a:solidFill>
                        <a:sym typeface="Wingdings" panose="05000000000000000000" pitchFamily="2" charset="2"/>
                      </a:endParaRP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400" b="0" baseline="0" dirty="0" smtClean="0"/>
                        <a:t>(</a:t>
                      </a:r>
                      <a:r>
                        <a:rPr lang="el-GR" sz="1400" b="0" baseline="0" dirty="0" smtClean="0"/>
                        <a:t>Διαλυμένο</a:t>
                      </a:r>
                      <a:r>
                        <a:rPr lang="nl-NL" sz="1400" b="0" baseline="0" dirty="0" smtClean="0"/>
                        <a:t>) </a:t>
                      </a:r>
                      <a:r>
                        <a:rPr lang="el-GR" sz="1400" b="0" baseline="0" dirty="0" smtClean="0"/>
                        <a:t>τελικό διάλυμα</a:t>
                      </a:r>
                      <a:r>
                        <a:rPr lang="nl-NL" sz="1400" b="0" baseline="0" dirty="0" smtClean="0"/>
                        <a:t>: 	</a:t>
                      </a:r>
                      <a:r>
                        <a:rPr lang="nl-NL" sz="1400" b="0" baseline="0" dirty="0" smtClean="0">
                          <a:sym typeface="Wingdings" panose="05000000000000000000" pitchFamily="2" charset="2"/>
                        </a:rPr>
                        <a:t> </a:t>
                      </a:r>
                      <a:r>
                        <a:rPr lang="nl-NL" sz="1400" b="1" kern="1200" dirty="0" smtClean="0">
                          <a:solidFill>
                            <a:srgbClr val="00B050"/>
                          </a:solidFill>
                          <a:effectLst/>
                          <a:latin typeface="+mn-lt"/>
                          <a:ea typeface="+mn-ea"/>
                          <a:cs typeface="+mn-cs"/>
                          <a:sym typeface="Wingdings"/>
                        </a:rPr>
                        <a:t></a:t>
                      </a:r>
                      <a:endParaRPr lang="nl-NL" sz="1400" b="0" baseline="0" dirty="0" smtClean="0"/>
                    </a:p>
                    <a:p>
                      <a:pPr marL="0" indent="0">
                        <a:buFont typeface="Arial" panose="020B0604020202020204" pitchFamily="34" charset="0"/>
                        <a:buNone/>
                      </a:pPr>
                      <a:endParaRPr lang="nl-NL" sz="1400" b="1" baseline="0" dirty="0" smtClean="0">
                        <a:solidFill>
                          <a:srgbClr val="FF0000"/>
                        </a:solidFill>
                        <a:sym typeface="Wingdings" panose="05000000000000000000" pitchFamily="2" charset="2"/>
                      </a:endParaRPr>
                    </a:p>
                    <a:p>
                      <a:pPr marL="0" indent="0">
                        <a:buFont typeface="Arial" panose="020B0604020202020204" pitchFamily="34" charset="0"/>
                        <a:buNone/>
                      </a:pPr>
                      <a:r>
                        <a:rPr lang="el-GR" sz="1400" b="0" baseline="0" dirty="0" smtClean="0">
                          <a:solidFill>
                            <a:schemeClr val="tx1"/>
                          </a:solidFill>
                          <a:sym typeface="Wingdings" panose="05000000000000000000" pitchFamily="2" charset="2"/>
                        </a:rPr>
                        <a:t>Υποβάθμιση της</a:t>
                      </a:r>
                      <a:r>
                        <a:rPr lang="nl-NL" sz="1400" b="0" baseline="0" dirty="0" smtClean="0">
                          <a:solidFill>
                            <a:schemeClr val="tx1"/>
                          </a:solidFill>
                          <a:sym typeface="Wingdings" panose="05000000000000000000" pitchFamily="2" charset="2"/>
                        </a:rPr>
                        <a:t> amoxicillin </a:t>
                      </a:r>
                      <a:r>
                        <a:rPr lang="el-GR" sz="1400" b="0" baseline="0" dirty="0" smtClean="0">
                          <a:solidFill>
                            <a:schemeClr val="tx1"/>
                          </a:solidFill>
                          <a:sym typeface="Wingdings" panose="05000000000000000000" pitchFamily="2" charset="2"/>
                        </a:rPr>
                        <a:t>σε υψηλό </a:t>
                      </a:r>
                      <a:r>
                        <a:rPr lang="nl-NL" sz="1400" b="0" baseline="0" dirty="0" smtClean="0">
                          <a:solidFill>
                            <a:schemeClr val="tx1"/>
                          </a:solidFill>
                          <a:sym typeface="Wingdings" panose="05000000000000000000" pitchFamily="2" charset="2"/>
                        </a:rPr>
                        <a:t>pH  </a:t>
                      </a:r>
                      <a:r>
                        <a:rPr lang="el-GR" sz="1400" b="0" baseline="0" dirty="0" smtClean="0">
                          <a:solidFill>
                            <a:schemeClr val="tx1"/>
                          </a:solidFill>
                          <a:sym typeface="Wingdings" panose="05000000000000000000" pitchFamily="2" charset="2"/>
                        </a:rPr>
                        <a:t>Εξετάστε την διακοπτόμενη αγωγή όταν χρησιμοποιείτε δοσομετρητή</a:t>
                      </a:r>
                      <a:r>
                        <a:rPr lang="nl-NL" sz="1400" b="0" baseline="0" dirty="0" smtClean="0">
                          <a:solidFill>
                            <a:schemeClr val="tx1"/>
                          </a:solidFill>
                          <a:sym typeface="Wingdings" panose="05000000000000000000" pitchFamily="2" charset="2"/>
                        </a:rPr>
                        <a:t>!</a:t>
                      </a:r>
                      <a:endParaRPr lang="en-GB" sz="1400" b="0" dirty="0">
                        <a:solidFill>
                          <a:schemeClr val="tx1"/>
                        </a:solidFill>
                      </a:endParaRPr>
                    </a:p>
                  </a:txBody>
                  <a:tcPr/>
                </a:tc>
              </a:tr>
            </a:tbl>
          </a:graphicData>
        </a:graphic>
      </p:graphicFrame>
    </p:spTree>
    <p:extLst>
      <p:ext uri="{BB962C8B-B14F-4D97-AF65-F5344CB8AC3E}">
        <p14:creationId xmlns:p14="http://schemas.microsoft.com/office/powerpoint/2010/main" val="1435411942"/>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152400" y="361950"/>
            <a:ext cx="6553200" cy="381000"/>
          </a:xfrm>
        </p:spPr>
        <p:txBody>
          <a:bodyPr/>
          <a:lstStyle/>
          <a:p>
            <a:pPr>
              <a:defRPr/>
            </a:pPr>
            <a:r>
              <a:rPr lang="en-GB" sz="2600" b="1" dirty="0" err="1" smtClean="0">
                <a:solidFill>
                  <a:srgbClr val="333399"/>
                </a:solidFill>
                <a:effectLst>
                  <a:outerShdw blurRad="38100" dist="38100" dir="2700000" algn="tl">
                    <a:srgbClr val="C0C0C0"/>
                  </a:outerShdw>
                </a:effectLst>
                <a:latin typeface="Candara" pitchFamily="34" charset="0"/>
              </a:rPr>
              <a:t>Doxylin</a:t>
            </a:r>
            <a:r>
              <a:rPr lang="en-GB" sz="2600" b="1" dirty="0" smtClean="0">
                <a:solidFill>
                  <a:srgbClr val="333399"/>
                </a:solidFill>
                <a:effectLst>
                  <a:outerShdw blurRad="38100" dist="38100" dir="2700000" algn="tl">
                    <a:srgbClr val="C0C0C0"/>
                  </a:outerShdw>
                </a:effectLst>
                <a:latin typeface="Candara" pitchFamily="34" charset="0"/>
              </a:rPr>
              <a:t>® 100% &amp; </a:t>
            </a:r>
            <a:r>
              <a:rPr lang="en-GB" sz="2600" b="1" dirty="0" err="1" smtClean="0">
                <a:solidFill>
                  <a:srgbClr val="333399"/>
                </a:solidFill>
                <a:effectLst>
                  <a:outerShdw blurRad="38100" dist="38100" dir="2700000" algn="tl">
                    <a:srgbClr val="C0C0C0"/>
                  </a:outerShdw>
                </a:effectLst>
                <a:latin typeface="Candara" pitchFamily="34" charset="0"/>
              </a:rPr>
              <a:t>Amoxy</a:t>
            </a:r>
            <a:r>
              <a:rPr lang="en-GB" sz="2600" b="1" dirty="0">
                <a:solidFill>
                  <a:srgbClr val="333399"/>
                </a:solidFill>
                <a:effectLst>
                  <a:outerShdw blurRad="38100" dist="38100" dir="2700000" algn="tl">
                    <a:srgbClr val="C0C0C0"/>
                  </a:outerShdw>
                </a:effectLst>
                <a:latin typeface="Candara" pitchFamily="34" charset="0"/>
              </a:rPr>
              <a:t> </a:t>
            </a:r>
            <a:r>
              <a:rPr lang="en-GB" sz="2600" b="1" dirty="0" smtClean="0">
                <a:solidFill>
                  <a:srgbClr val="333399"/>
                </a:solidFill>
                <a:effectLst>
                  <a:outerShdw blurRad="38100" dist="38100" dir="2700000" algn="tl">
                    <a:srgbClr val="C0C0C0"/>
                  </a:outerShdw>
                </a:effectLst>
                <a:latin typeface="Candara" pitchFamily="34" charset="0"/>
              </a:rPr>
              <a:t>Active® 80%</a:t>
            </a:r>
          </a:p>
        </p:txBody>
      </p:sp>
      <p:graphicFrame>
        <p:nvGraphicFramePr>
          <p:cNvPr id="15" name="Tijdelijke aanduiding voor inhoud 14"/>
          <p:cNvGraphicFramePr>
            <a:graphicFrameLocks noGrp="1"/>
          </p:cNvGraphicFramePr>
          <p:nvPr>
            <p:ph idx="1"/>
            <p:extLst>
              <p:ext uri="{D42A27DB-BD31-4B8C-83A1-F6EECF244321}">
                <p14:modId xmlns:p14="http://schemas.microsoft.com/office/powerpoint/2010/main" val="4080830028"/>
              </p:ext>
            </p:extLst>
          </p:nvPr>
        </p:nvGraphicFramePr>
        <p:xfrm>
          <a:off x="179512" y="1196753"/>
          <a:ext cx="8856984" cy="396240"/>
        </p:xfrm>
        <a:graphic>
          <a:graphicData uri="http://schemas.openxmlformats.org/drawingml/2006/table">
            <a:tbl>
              <a:tblPr firstRow="1" bandRow="1">
                <a:tableStyleId>{5C22544A-7EE6-4342-B048-85BDC9FD1C3A}</a:tableStyleId>
              </a:tblPr>
              <a:tblGrid>
                <a:gridCol w="4392488"/>
                <a:gridCol w="4464496"/>
              </a:tblGrid>
              <a:tr h="307869">
                <a:tc>
                  <a:txBody>
                    <a:bodyPr/>
                    <a:lstStyle/>
                    <a:p>
                      <a:r>
                        <a:rPr lang="nl-NL" sz="2000" dirty="0" err="1" smtClean="0">
                          <a:solidFill>
                            <a:srgbClr val="333399"/>
                          </a:solidFill>
                        </a:rPr>
                        <a:t>Doxylin</a:t>
                      </a:r>
                      <a:r>
                        <a:rPr lang="nl-NL" sz="2000" baseline="30000" dirty="0" smtClean="0">
                          <a:solidFill>
                            <a:srgbClr val="333399"/>
                          </a:solidFill>
                        </a:rPr>
                        <a:t>®</a:t>
                      </a:r>
                      <a:r>
                        <a:rPr lang="nl-NL" sz="2000" dirty="0" smtClean="0">
                          <a:solidFill>
                            <a:srgbClr val="333399"/>
                          </a:solidFill>
                        </a:rPr>
                        <a:t> 100%</a:t>
                      </a:r>
                      <a:endParaRPr lang="en-GB" sz="2000" dirty="0">
                        <a:solidFill>
                          <a:srgbClr val="333399"/>
                        </a:solidFill>
                      </a:endParaRPr>
                    </a:p>
                  </a:txBody>
                  <a:tcPr/>
                </a:tc>
                <a:tc>
                  <a:txBody>
                    <a:bodyPr/>
                    <a:lstStyle/>
                    <a:p>
                      <a:r>
                        <a:rPr lang="nl-NL" sz="2000" dirty="0" err="1" smtClean="0">
                          <a:solidFill>
                            <a:srgbClr val="333399"/>
                          </a:solidFill>
                        </a:rPr>
                        <a:t>Amoxy</a:t>
                      </a:r>
                      <a:r>
                        <a:rPr lang="nl-NL" sz="2000" dirty="0" smtClean="0">
                          <a:solidFill>
                            <a:srgbClr val="333399"/>
                          </a:solidFill>
                        </a:rPr>
                        <a:t> Active</a:t>
                      </a:r>
                      <a:r>
                        <a:rPr lang="nl-NL" sz="2000" baseline="30000" dirty="0" smtClean="0">
                          <a:solidFill>
                            <a:srgbClr val="333399"/>
                          </a:solidFill>
                        </a:rPr>
                        <a:t>®</a:t>
                      </a:r>
                      <a:r>
                        <a:rPr lang="nl-NL" sz="2000" dirty="0" smtClean="0">
                          <a:solidFill>
                            <a:srgbClr val="333399"/>
                          </a:solidFill>
                        </a:rPr>
                        <a:t> </a:t>
                      </a:r>
                      <a:r>
                        <a:rPr lang="el-GR" sz="2000" dirty="0" smtClean="0">
                          <a:solidFill>
                            <a:srgbClr val="333399"/>
                          </a:solidFill>
                        </a:rPr>
                        <a:t>80%</a:t>
                      </a:r>
                      <a:endParaRPr lang="en-GB" sz="2000" dirty="0">
                        <a:solidFill>
                          <a:srgbClr val="333399"/>
                        </a:solidFill>
                      </a:endParaRPr>
                    </a:p>
                  </a:txBody>
                  <a:tcPr/>
                </a:tc>
              </a:tr>
            </a:tbl>
          </a:graphicData>
        </a:graphic>
      </p:graphicFrame>
      <p:graphicFrame>
        <p:nvGraphicFramePr>
          <p:cNvPr id="16" name="Tabel 15"/>
          <p:cNvGraphicFramePr>
            <a:graphicFrameLocks noGrp="1"/>
          </p:cNvGraphicFramePr>
          <p:nvPr>
            <p:extLst>
              <p:ext uri="{D42A27DB-BD31-4B8C-83A1-F6EECF244321}">
                <p14:modId xmlns:p14="http://schemas.microsoft.com/office/powerpoint/2010/main" val="2947770155"/>
              </p:ext>
            </p:extLst>
          </p:nvPr>
        </p:nvGraphicFramePr>
        <p:xfrm>
          <a:off x="179512" y="2060848"/>
          <a:ext cx="8856984" cy="370840"/>
        </p:xfrm>
        <a:graphic>
          <a:graphicData uri="http://schemas.openxmlformats.org/drawingml/2006/table">
            <a:tbl>
              <a:tblPr firstRow="1" bandRow="1">
                <a:tableStyleId>{D7AC3CCA-C797-4891-BE02-D94E43425B78}</a:tableStyleId>
              </a:tblPr>
              <a:tblGrid>
                <a:gridCol w="4392488"/>
                <a:gridCol w="4464496"/>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l-NL" b="0" dirty="0" err="1" smtClean="0"/>
                        <a:t>Doxycyline</a:t>
                      </a:r>
                      <a:r>
                        <a:rPr lang="nl-NL" b="0" dirty="0" smtClean="0"/>
                        <a:t> </a:t>
                      </a:r>
                      <a:r>
                        <a:rPr lang="nl-NL" b="0" dirty="0" err="1" smtClean="0"/>
                        <a:t>hyclate</a:t>
                      </a:r>
                      <a:r>
                        <a:rPr lang="nl-NL" b="0" dirty="0" smtClean="0"/>
                        <a:t> 1000</a:t>
                      </a:r>
                      <a:r>
                        <a:rPr lang="el-GR" b="0" dirty="0" smtClean="0"/>
                        <a:t> </a:t>
                      </a:r>
                      <a:r>
                        <a:rPr lang="nl-NL" b="0" dirty="0" smtClean="0"/>
                        <a:t>mg/g</a:t>
                      </a:r>
                      <a:endParaRPr lang="en-GB" b="0"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l-NL" b="0" dirty="0" err="1" smtClean="0"/>
                        <a:t>Amoxicillin</a:t>
                      </a:r>
                      <a:r>
                        <a:rPr lang="nl-NL" b="0" dirty="0" smtClean="0"/>
                        <a:t> </a:t>
                      </a:r>
                      <a:r>
                        <a:rPr lang="nl-NL" b="0" dirty="0" err="1" smtClean="0"/>
                        <a:t>trihydrate</a:t>
                      </a:r>
                      <a:r>
                        <a:rPr lang="nl-NL" b="0" dirty="0" smtClean="0"/>
                        <a:t> 800 mg/g</a:t>
                      </a:r>
                      <a:endParaRPr lang="en-GB" b="0" dirty="0" smtClean="0"/>
                    </a:p>
                  </a:txBody>
                  <a:tcPr/>
                </a:tc>
              </a:tr>
            </a:tbl>
          </a:graphicData>
        </a:graphic>
      </p:graphicFrame>
      <p:graphicFrame>
        <p:nvGraphicFramePr>
          <p:cNvPr id="9" name="Tabel 8"/>
          <p:cNvGraphicFramePr>
            <a:graphicFrameLocks noGrp="1"/>
          </p:cNvGraphicFramePr>
          <p:nvPr>
            <p:extLst>
              <p:ext uri="{D42A27DB-BD31-4B8C-83A1-F6EECF244321}">
                <p14:modId xmlns:p14="http://schemas.microsoft.com/office/powerpoint/2010/main" val="980203793"/>
              </p:ext>
            </p:extLst>
          </p:nvPr>
        </p:nvGraphicFramePr>
        <p:xfrm>
          <a:off x="179512" y="1628800"/>
          <a:ext cx="8856984" cy="370840"/>
        </p:xfrm>
        <a:graphic>
          <a:graphicData uri="http://schemas.openxmlformats.org/drawingml/2006/table">
            <a:tbl>
              <a:tblPr firstRow="1" bandRow="1">
                <a:tableStyleId>{D7AC3CCA-C797-4891-BE02-D94E43425B78}</a:tableStyleId>
              </a:tblPr>
              <a:tblGrid>
                <a:gridCol w="4392488"/>
                <a:gridCol w="4464496"/>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l-NL" b="0" dirty="0" err="1" smtClean="0"/>
                        <a:t>Doxycyline</a:t>
                      </a:r>
                      <a:r>
                        <a:rPr lang="nl-NL" b="0" dirty="0" smtClean="0"/>
                        <a:t> 867 mg/g</a:t>
                      </a:r>
                      <a:endParaRPr lang="en-GB" b="0"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l-NL" b="0" dirty="0" err="1" smtClean="0"/>
                        <a:t>Amoxicillin</a:t>
                      </a:r>
                      <a:r>
                        <a:rPr lang="nl-NL" b="0" dirty="0" smtClean="0"/>
                        <a:t> 697 mg/g</a:t>
                      </a:r>
                      <a:endParaRPr lang="en-GB" b="0" dirty="0" smtClean="0"/>
                    </a:p>
                  </a:txBody>
                  <a:tcPr/>
                </a:tc>
              </a:tr>
            </a:tbl>
          </a:graphicData>
        </a:graphic>
      </p:graphicFrame>
      <p:graphicFrame>
        <p:nvGraphicFramePr>
          <p:cNvPr id="11" name="Tabel 10"/>
          <p:cNvGraphicFramePr>
            <a:graphicFrameLocks noGrp="1"/>
          </p:cNvGraphicFramePr>
          <p:nvPr>
            <p:extLst>
              <p:ext uri="{D42A27DB-BD31-4B8C-83A1-F6EECF244321}">
                <p14:modId xmlns:p14="http://schemas.microsoft.com/office/powerpoint/2010/main" val="3175281599"/>
              </p:ext>
            </p:extLst>
          </p:nvPr>
        </p:nvGraphicFramePr>
        <p:xfrm>
          <a:off x="179512" y="2564904"/>
          <a:ext cx="8856984" cy="1005840"/>
        </p:xfrm>
        <a:graphic>
          <a:graphicData uri="http://schemas.openxmlformats.org/drawingml/2006/table">
            <a:tbl>
              <a:tblPr firstRow="1" bandRow="1">
                <a:tableStyleId>{D7AC3CCA-C797-4891-BE02-D94E43425B78}</a:tableStyleId>
              </a:tblPr>
              <a:tblGrid>
                <a:gridCol w="4392488"/>
                <a:gridCol w="4464496"/>
              </a:tblGrid>
              <a:tr h="374060">
                <a:tc>
                  <a:txBody>
                    <a:bodyPr/>
                    <a:lstStyle/>
                    <a:p>
                      <a:pPr algn="ctr"/>
                      <a:r>
                        <a:rPr lang="nl-NL" dirty="0" err="1" smtClean="0"/>
                        <a:t>WpH</a:t>
                      </a:r>
                      <a:r>
                        <a:rPr lang="nl-NL" dirty="0" smtClean="0"/>
                        <a:t>-corrector</a:t>
                      </a:r>
                      <a:endParaRPr lang="nl-NL" sz="1400" dirty="0" smtClean="0"/>
                    </a:p>
                    <a:p>
                      <a:pPr algn="ctr"/>
                      <a:r>
                        <a:rPr lang="el-GR" sz="1400" dirty="0" smtClean="0"/>
                        <a:t>Χρησιμοποιήστε το</a:t>
                      </a:r>
                      <a:r>
                        <a:rPr lang="nl-NL" sz="1400" dirty="0" smtClean="0"/>
                        <a:t> </a:t>
                      </a:r>
                      <a:r>
                        <a:rPr lang="nl-NL" sz="1400" dirty="0" err="1" smtClean="0"/>
                        <a:t>WpH</a:t>
                      </a:r>
                      <a:r>
                        <a:rPr lang="nl-NL" sz="1400" dirty="0" smtClean="0"/>
                        <a:t>-corrector </a:t>
                      </a:r>
                      <a:r>
                        <a:rPr lang="el-GR" sz="1400" dirty="0" smtClean="0"/>
                        <a:t>και την</a:t>
                      </a:r>
                      <a:r>
                        <a:rPr lang="nl-NL" sz="1400" dirty="0" smtClean="0"/>
                        <a:t> </a:t>
                      </a:r>
                      <a:r>
                        <a:rPr lang="nl-NL" sz="1400" dirty="0" err="1" smtClean="0"/>
                        <a:t>doxycyclin</a:t>
                      </a:r>
                      <a:r>
                        <a:rPr lang="nl-NL" sz="1400" dirty="0" smtClean="0"/>
                        <a:t> </a:t>
                      </a:r>
                      <a:r>
                        <a:rPr lang="nl-NL" sz="1400" dirty="0" err="1" smtClean="0"/>
                        <a:t>hyclate</a:t>
                      </a:r>
                      <a:r>
                        <a:rPr lang="nl-NL" sz="1400" dirty="0" smtClean="0"/>
                        <a:t> 100% </a:t>
                      </a:r>
                      <a:r>
                        <a:rPr lang="el-GR" sz="1400" dirty="0" smtClean="0"/>
                        <a:t>σε σχέση</a:t>
                      </a:r>
                      <a:r>
                        <a:rPr lang="nl-NL" sz="1400" dirty="0" smtClean="0"/>
                        <a:t>:</a:t>
                      </a:r>
                    </a:p>
                    <a:p>
                      <a:pPr algn="ctr"/>
                      <a:r>
                        <a:rPr lang="nl-NL" sz="1400" dirty="0" smtClean="0"/>
                        <a:t>1 : 1</a:t>
                      </a:r>
                      <a:endParaRPr lang="nl-NL" sz="1400" b="1" dirty="0" smtClean="0">
                        <a:solidFill>
                          <a:schemeClr val="tx1"/>
                        </a:solidFill>
                      </a:endParaRPr>
                    </a:p>
                  </a:txBody>
                  <a:tcPr/>
                </a:tc>
                <a:tc>
                  <a:txBody>
                    <a:bodyPr/>
                    <a:lstStyle/>
                    <a:p>
                      <a:pPr algn="ctr"/>
                      <a:r>
                        <a:rPr lang="nl-NL" dirty="0" err="1" smtClean="0"/>
                        <a:t>Metasol</a:t>
                      </a:r>
                      <a:endParaRPr lang="nl-NL" sz="1400" dirty="0" smtClean="0"/>
                    </a:p>
                    <a:p>
                      <a:pPr algn="ctr"/>
                      <a:r>
                        <a:rPr lang="el-GR" sz="1400" dirty="0" smtClean="0"/>
                        <a:t>Χρησιμοποιήστε το </a:t>
                      </a:r>
                      <a:r>
                        <a:rPr lang="nl-NL" sz="1400" baseline="0" dirty="0" err="1" smtClean="0"/>
                        <a:t>Metasol</a:t>
                      </a:r>
                      <a:r>
                        <a:rPr lang="nl-NL" sz="1400" baseline="0" dirty="0" smtClean="0"/>
                        <a:t> </a:t>
                      </a:r>
                      <a:r>
                        <a:rPr lang="el-GR" sz="1400" baseline="0" dirty="0" smtClean="0"/>
                        <a:t>και την</a:t>
                      </a:r>
                      <a:r>
                        <a:rPr lang="nl-NL" sz="1400" baseline="0" dirty="0" smtClean="0"/>
                        <a:t> </a:t>
                      </a:r>
                      <a:r>
                        <a:rPr lang="nl-NL" sz="1400" baseline="0" dirty="0" err="1" smtClean="0"/>
                        <a:t>amoxycillin</a:t>
                      </a:r>
                      <a:r>
                        <a:rPr lang="nl-NL" sz="1400" baseline="0" dirty="0" smtClean="0"/>
                        <a:t> </a:t>
                      </a:r>
                      <a:r>
                        <a:rPr lang="nl-NL" sz="1400" baseline="0" dirty="0" err="1" smtClean="0"/>
                        <a:t>trihydrate</a:t>
                      </a:r>
                      <a:r>
                        <a:rPr lang="nl-NL" sz="1400" baseline="0" dirty="0" smtClean="0"/>
                        <a:t> 80% </a:t>
                      </a:r>
                      <a:r>
                        <a:rPr lang="el-GR" sz="1400" baseline="0" dirty="0" smtClean="0"/>
                        <a:t>σε σχέση</a:t>
                      </a:r>
                      <a:r>
                        <a:rPr lang="nl-NL" sz="1400" baseline="0" dirty="0" smtClean="0"/>
                        <a:t>:</a:t>
                      </a:r>
                    </a:p>
                    <a:p>
                      <a:pPr algn="ctr"/>
                      <a:r>
                        <a:rPr lang="nl-NL" sz="1400" baseline="0" dirty="0" smtClean="0"/>
                        <a:t>0.2 : 1</a:t>
                      </a:r>
                      <a:endParaRPr lang="nl-NL" sz="1400" b="1" baseline="0" dirty="0" smtClean="0">
                        <a:solidFill>
                          <a:schemeClr val="tx1"/>
                        </a:solidFill>
                      </a:endParaRPr>
                    </a:p>
                  </a:txBody>
                  <a:tcPr/>
                </a:tc>
              </a:tr>
            </a:tbl>
          </a:graphicData>
        </a:graphic>
      </p:graphicFrame>
      <p:graphicFrame>
        <p:nvGraphicFramePr>
          <p:cNvPr id="3" name="Tabel 2"/>
          <p:cNvGraphicFramePr>
            <a:graphicFrameLocks noGrp="1"/>
          </p:cNvGraphicFramePr>
          <p:nvPr>
            <p:extLst>
              <p:ext uri="{D42A27DB-BD31-4B8C-83A1-F6EECF244321}">
                <p14:modId xmlns:p14="http://schemas.microsoft.com/office/powerpoint/2010/main" val="3129175670"/>
              </p:ext>
            </p:extLst>
          </p:nvPr>
        </p:nvGraphicFramePr>
        <p:xfrm>
          <a:off x="179513" y="3861048"/>
          <a:ext cx="4392488" cy="738376"/>
        </p:xfrm>
        <a:graphic>
          <a:graphicData uri="http://schemas.openxmlformats.org/drawingml/2006/table">
            <a:tbl>
              <a:tblPr firstRow="1" bandRow="1">
                <a:tableStyleId>{8A107856-5554-42FB-B03E-39F5DBC370BA}</a:tableStyleId>
              </a:tblPr>
              <a:tblGrid>
                <a:gridCol w="936103"/>
                <a:gridCol w="1008112"/>
                <a:gridCol w="2448273"/>
              </a:tblGrid>
              <a:tr h="738376">
                <a:tc>
                  <a:txBody>
                    <a:bodyPr/>
                    <a:lstStyle/>
                    <a:p>
                      <a:endParaRPr lang="en-GB" sz="1100" b="1" dirty="0"/>
                    </a:p>
                  </a:txBody>
                  <a:tcPr/>
                </a:tc>
                <a:tc>
                  <a:txBody>
                    <a:bodyPr/>
                    <a:lstStyle/>
                    <a:p>
                      <a:pPr algn="ctr"/>
                      <a:r>
                        <a:rPr lang="nl-NL" sz="1100" b="1" dirty="0" smtClean="0"/>
                        <a:t>Water</a:t>
                      </a:r>
                      <a:r>
                        <a:rPr lang="nl-NL" sz="1100" b="1" baseline="0" dirty="0" smtClean="0"/>
                        <a:t> </a:t>
                      </a:r>
                      <a:r>
                        <a:rPr lang="nl-NL" sz="1100" b="1" baseline="0" dirty="0" err="1" smtClean="0"/>
                        <a:t>hardness</a:t>
                      </a:r>
                      <a:r>
                        <a:rPr lang="nl-NL" sz="1100" b="1" baseline="0" dirty="0" smtClean="0"/>
                        <a:t> °D</a:t>
                      </a:r>
                      <a:endParaRPr lang="en-GB" sz="1100" b="1" dirty="0"/>
                    </a:p>
                  </a:txBody>
                  <a:tcPr/>
                </a:tc>
                <a:tc>
                  <a:txBody>
                    <a:bodyPr/>
                    <a:lstStyle/>
                    <a:p>
                      <a:pPr algn="ctr"/>
                      <a:r>
                        <a:rPr lang="el-GR" sz="1100" b="1" dirty="0" smtClean="0"/>
                        <a:t>Σχέση</a:t>
                      </a:r>
                      <a:endParaRPr lang="nl-NL" sz="1100" b="1" dirty="0" smtClean="0"/>
                    </a:p>
                    <a:p>
                      <a:pPr algn="ctr"/>
                      <a:r>
                        <a:rPr lang="nl-NL" sz="1100" b="1" dirty="0" smtClean="0"/>
                        <a:t>Doxycycline : </a:t>
                      </a:r>
                      <a:r>
                        <a:rPr lang="nl-NL" sz="1100" b="1" dirty="0" err="1" smtClean="0"/>
                        <a:t>WpH</a:t>
                      </a:r>
                      <a:r>
                        <a:rPr lang="nl-NL" sz="1100" b="1" dirty="0" smtClean="0"/>
                        <a:t>-corrector</a:t>
                      </a:r>
                      <a:endParaRPr lang="en-GB" sz="1100" b="1" dirty="0"/>
                    </a:p>
                  </a:txBody>
                  <a:tcPr/>
                </a:tc>
              </a:tr>
            </a:tbl>
          </a:graphicData>
        </a:graphic>
      </p:graphicFrame>
      <p:graphicFrame>
        <p:nvGraphicFramePr>
          <p:cNvPr id="10" name="Tabel 9"/>
          <p:cNvGraphicFramePr>
            <a:graphicFrameLocks noGrp="1"/>
          </p:cNvGraphicFramePr>
          <p:nvPr>
            <p:extLst>
              <p:ext uri="{D42A27DB-BD31-4B8C-83A1-F6EECF244321}">
                <p14:modId xmlns:p14="http://schemas.microsoft.com/office/powerpoint/2010/main" val="890869117"/>
              </p:ext>
            </p:extLst>
          </p:nvPr>
        </p:nvGraphicFramePr>
        <p:xfrm>
          <a:off x="179512" y="4437112"/>
          <a:ext cx="4392488" cy="370840"/>
        </p:xfrm>
        <a:graphic>
          <a:graphicData uri="http://schemas.openxmlformats.org/drawingml/2006/table">
            <a:tbl>
              <a:tblPr firstRow="1" bandRow="1">
                <a:tableStyleId>{8A107856-5554-42FB-B03E-39F5DBC370BA}</a:tableStyleId>
              </a:tblPr>
              <a:tblGrid>
                <a:gridCol w="936104"/>
                <a:gridCol w="1008112"/>
                <a:gridCol w="2448272"/>
              </a:tblGrid>
              <a:tr h="370840">
                <a:tc>
                  <a:txBody>
                    <a:bodyPr/>
                    <a:lstStyle/>
                    <a:p>
                      <a:r>
                        <a:rPr lang="el-GR" sz="1100" b="1" dirty="0" smtClean="0"/>
                        <a:t>Κανονικό</a:t>
                      </a:r>
                      <a:endParaRPr lang="en-GB" sz="1100" b="1" dirty="0"/>
                    </a:p>
                  </a:txBody>
                  <a:tcPr/>
                </a:tc>
                <a:tc>
                  <a:txBody>
                    <a:bodyPr/>
                    <a:lstStyle/>
                    <a:p>
                      <a:pPr algn="ctr"/>
                      <a:r>
                        <a:rPr lang="nl-NL" sz="1100" b="0" dirty="0" smtClean="0"/>
                        <a:t>7 - 14</a:t>
                      </a:r>
                      <a:endParaRPr lang="en-GB" sz="1100" b="0" dirty="0"/>
                    </a:p>
                  </a:txBody>
                  <a:tcPr/>
                </a:tc>
                <a:tc>
                  <a:txBody>
                    <a:bodyPr/>
                    <a:lstStyle/>
                    <a:p>
                      <a:pPr algn="ctr"/>
                      <a:r>
                        <a:rPr lang="nl-NL" sz="1100" b="0" dirty="0" smtClean="0"/>
                        <a:t>1 : 1</a:t>
                      </a:r>
                      <a:endParaRPr lang="en-GB" sz="1100" b="0" dirty="0"/>
                    </a:p>
                  </a:txBody>
                  <a:tcPr/>
                </a:tc>
              </a:tr>
            </a:tbl>
          </a:graphicData>
        </a:graphic>
      </p:graphicFrame>
      <p:graphicFrame>
        <p:nvGraphicFramePr>
          <p:cNvPr id="13" name="Tabel 12"/>
          <p:cNvGraphicFramePr>
            <a:graphicFrameLocks noGrp="1"/>
          </p:cNvGraphicFramePr>
          <p:nvPr>
            <p:extLst>
              <p:ext uri="{D42A27DB-BD31-4B8C-83A1-F6EECF244321}">
                <p14:modId xmlns:p14="http://schemas.microsoft.com/office/powerpoint/2010/main" val="3997663164"/>
              </p:ext>
            </p:extLst>
          </p:nvPr>
        </p:nvGraphicFramePr>
        <p:xfrm>
          <a:off x="179512" y="4797152"/>
          <a:ext cx="4392488" cy="370840"/>
        </p:xfrm>
        <a:graphic>
          <a:graphicData uri="http://schemas.openxmlformats.org/drawingml/2006/table">
            <a:tbl>
              <a:tblPr firstRow="1" bandRow="1">
                <a:tableStyleId>{8A107856-5554-42FB-B03E-39F5DBC370BA}</a:tableStyleId>
              </a:tblPr>
              <a:tblGrid>
                <a:gridCol w="936104"/>
                <a:gridCol w="1008112"/>
                <a:gridCol w="2448272"/>
              </a:tblGrid>
              <a:tr h="370840">
                <a:tc>
                  <a:txBody>
                    <a:bodyPr/>
                    <a:lstStyle/>
                    <a:p>
                      <a:r>
                        <a:rPr lang="el-GR" sz="1100" b="1" dirty="0" smtClean="0"/>
                        <a:t>Σκληρό</a:t>
                      </a:r>
                      <a:endParaRPr lang="en-GB" sz="1100" b="1" dirty="0"/>
                    </a:p>
                  </a:txBody>
                  <a:tcPr/>
                </a:tc>
                <a:tc>
                  <a:txBody>
                    <a:bodyPr/>
                    <a:lstStyle/>
                    <a:p>
                      <a:pPr algn="ctr"/>
                      <a:r>
                        <a:rPr lang="nl-NL" sz="1100" b="0" dirty="0" smtClean="0"/>
                        <a:t>14 - 21</a:t>
                      </a:r>
                      <a:endParaRPr lang="en-GB" sz="1100" b="0" dirty="0"/>
                    </a:p>
                  </a:txBody>
                  <a:tcPr/>
                </a:tc>
                <a:tc>
                  <a:txBody>
                    <a:bodyPr/>
                    <a:lstStyle/>
                    <a:p>
                      <a:pPr algn="ctr"/>
                      <a:r>
                        <a:rPr lang="nl-NL" sz="1100" b="0" dirty="0" smtClean="0"/>
                        <a:t>1 : 1½</a:t>
                      </a:r>
                      <a:endParaRPr lang="en-GB" sz="1100" b="0" dirty="0"/>
                    </a:p>
                  </a:txBody>
                  <a:tcPr/>
                </a:tc>
              </a:tr>
            </a:tbl>
          </a:graphicData>
        </a:graphic>
      </p:graphicFrame>
      <p:graphicFrame>
        <p:nvGraphicFramePr>
          <p:cNvPr id="14" name="Tabel 13"/>
          <p:cNvGraphicFramePr>
            <a:graphicFrameLocks noGrp="1"/>
          </p:cNvGraphicFramePr>
          <p:nvPr>
            <p:extLst>
              <p:ext uri="{D42A27DB-BD31-4B8C-83A1-F6EECF244321}">
                <p14:modId xmlns:p14="http://schemas.microsoft.com/office/powerpoint/2010/main" val="4253319330"/>
              </p:ext>
            </p:extLst>
          </p:nvPr>
        </p:nvGraphicFramePr>
        <p:xfrm>
          <a:off x="179512" y="5157192"/>
          <a:ext cx="4392488" cy="426720"/>
        </p:xfrm>
        <a:graphic>
          <a:graphicData uri="http://schemas.openxmlformats.org/drawingml/2006/table">
            <a:tbl>
              <a:tblPr firstRow="1" bandRow="1">
                <a:tableStyleId>{8A107856-5554-42FB-B03E-39F5DBC370BA}</a:tableStyleId>
              </a:tblPr>
              <a:tblGrid>
                <a:gridCol w="936104"/>
                <a:gridCol w="1008111"/>
                <a:gridCol w="2448273"/>
              </a:tblGrid>
              <a:tr h="370840">
                <a:tc>
                  <a:txBody>
                    <a:bodyPr/>
                    <a:lstStyle/>
                    <a:p>
                      <a:r>
                        <a:rPr lang="el-GR" sz="1100" b="1" dirty="0" smtClean="0"/>
                        <a:t>Πολύ</a:t>
                      </a:r>
                      <a:r>
                        <a:rPr lang="el-GR" sz="1100" b="1" baseline="0" dirty="0" smtClean="0"/>
                        <a:t> σκληρό</a:t>
                      </a:r>
                      <a:endParaRPr lang="en-GB" sz="1100" b="1" dirty="0"/>
                    </a:p>
                  </a:txBody>
                  <a:tcPr/>
                </a:tc>
                <a:tc>
                  <a:txBody>
                    <a:bodyPr/>
                    <a:lstStyle/>
                    <a:p>
                      <a:pPr algn="ctr"/>
                      <a:r>
                        <a:rPr lang="nl-NL" sz="1100" b="0" dirty="0" smtClean="0"/>
                        <a:t>&gt; 21</a:t>
                      </a:r>
                      <a:endParaRPr lang="en-GB" sz="1100" b="0" dirty="0"/>
                    </a:p>
                  </a:txBody>
                  <a:tcPr/>
                </a:tc>
                <a:tc>
                  <a:txBody>
                    <a:bodyPr/>
                    <a:lstStyle/>
                    <a:p>
                      <a:pPr algn="ctr"/>
                      <a:r>
                        <a:rPr lang="nl-NL" sz="1100" b="0" dirty="0" smtClean="0"/>
                        <a:t>1 : 2</a:t>
                      </a:r>
                      <a:endParaRPr lang="en-GB" sz="1100" b="0" dirty="0"/>
                    </a:p>
                  </a:txBody>
                  <a:tcPr/>
                </a:tc>
              </a:tr>
            </a:tbl>
          </a:graphicData>
        </a:graphic>
      </p:graphicFrame>
    </p:spTree>
    <p:extLst>
      <p:ext uri="{BB962C8B-B14F-4D97-AF65-F5344CB8AC3E}">
        <p14:creationId xmlns:p14="http://schemas.microsoft.com/office/powerpoint/2010/main" val="18197430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152400" y="361950"/>
            <a:ext cx="6553200" cy="381000"/>
          </a:xfrm>
        </p:spPr>
        <p:txBody>
          <a:bodyPr/>
          <a:lstStyle/>
          <a:p>
            <a:pPr>
              <a:defRPr/>
            </a:pPr>
            <a:r>
              <a:rPr lang="el-GR" sz="2600" b="1" dirty="0">
                <a:solidFill>
                  <a:srgbClr val="333399"/>
                </a:solidFill>
                <a:effectLst>
                  <a:outerShdw blurRad="38100" dist="38100" dir="2700000" algn="tl">
                    <a:srgbClr val="000000">
                      <a:alpha val="43137"/>
                    </a:srgbClr>
                  </a:outerShdw>
                </a:effectLst>
                <a:latin typeface="Candara" panose="020E0502030303020204" pitchFamily="34" charset="0"/>
              </a:rPr>
              <a:t>Αγωγή μέσω του πόσιμου νερού</a:t>
            </a:r>
            <a:endParaRPr lang="en-GB" sz="2600" b="1" dirty="0" smtClean="0">
              <a:solidFill>
                <a:srgbClr val="333399"/>
              </a:solidFill>
              <a:effectLst>
                <a:outerShdw blurRad="38100" dist="38100" dir="2700000" algn="tl">
                  <a:srgbClr val="C0C0C0"/>
                </a:outerShdw>
              </a:effectLst>
              <a:latin typeface="Candara" pitchFamily="34" charset="0"/>
            </a:endParaRPr>
          </a:p>
        </p:txBody>
      </p:sp>
      <p:graphicFrame>
        <p:nvGraphicFramePr>
          <p:cNvPr id="15" name="Tijdelijke aanduiding voor inhoud 14"/>
          <p:cNvGraphicFramePr>
            <a:graphicFrameLocks noGrp="1"/>
          </p:cNvGraphicFramePr>
          <p:nvPr>
            <p:ph idx="1"/>
            <p:extLst>
              <p:ext uri="{D42A27DB-BD31-4B8C-83A1-F6EECF244321}">
                <p14:modId xmlns:p14="http://schemas.microsoft.com/office/powerpoint/2010/main" val="2044326270"/>
              </p:ext>
            </p:extLst>
          </p:nvPr>
        </p:nvGraphicFramePr>
        <p:xfrm>
          <a:off x="179512" y="836712"/>
          <a:ext cx="8856984" cy="396240"/>
        </p:xfrm>
        <a:graphic>
          <a:graphicData uri="http://schemas.openxmlformats.org/drawingml/2006/table">
            <a:tbl>
              <a:tblPr firstRow="1" bandRow="1">
                <a:tableStyleId>{5C22544A-7EE6-4342-B048-85BDC9FD1C3A}</a:tableStyleId>
              </a:tblPr>
              <a:tblGrid>
                <a:gridCol w="4392488"/>
                <a:gridCol w="4464496"/>
              </a:tblGrid>
              <a:tr h="307869">
                <a:tc>
                  <a:txBody>
                    <a:bodyPr/>
                    <a:lstStyle/>
                    <a:p>
                      <a:r>
                        <a:rPr lang="nl-NL" sz="2000" dirty="0" err="1" smtClean="0">
                          <a:solidFill>
                            <a:srgbClr val="333399"/>
                          </a:solidFill>
                        </a:rPr>
                        <a:t>Doxylin</a:t>
                      </a:r>
                      <a:r>
                        <a:rPr lang="nl-NL" sz="2000" baseline="30000" dirty="0" smtClean="0">
                          <a:solidFill>
                            <a:srgbClr val="333399"/>
                          </a:solidFill>
                        </a:rPr>
                        <a:t>®</a:t>
                      </a:r>
                      <a:r>
                        <a:rPr lang="nl-NL" sz="2000" dirty="0" smtClean="0">
                          <a:solidFill>
                            <a:srgbClr val="333399"/>
                          </a:solidFill>
                        </a:rPr>
                        <a:t> 100%</a:t>
                      </a:r>
                      <a:endParaRPr lang="en-GB" sz="2000" dirty="0">
                        <a:solidFill>
                          <a:srgbClr val="333399"/>
                        </a:solidFill>
                      </a:endParaRPr>
                    </a:p>
                  </a:txBody>
                  <a:tcPr/>
                </a:tc>
                <a:tc>
                  <a:txBody>
                    <a:bodyPr/>
                    <a:lstStyle/>
                    <a:p>
                      <a:r>
                        <a:rPr lang="nl-NL" sz="2000" dirty="0" smtClean="0">
                          <a:solidFill>
                            <a:srgbClr val="333399"/>
                          </a:solidFill>
                        </a:rPr>
                        <a:t>Amoxy Active</a:t>
                      </a:r>
                      <a:r>
                        <a:rPr lang="nl-NL" sz="2000" baseline="30000" dirty="0" smtClean="0">
                          <a:solidFill>
                            <a:srgbClr val="333399"/>
                          </a:solidFill>
                        </a:rPr>
                        <a:t>®</a:t>
                      </a:r>
                      <a:r>
                        <a:rPr lang="nl-NL" sz="2000" dirty="0" smtClean="0">
                          <a:solidFill>
                            <a:srgbClr val="333399"/>
                          </a:solidFill>
                        </a:rPr>
                        <a:t> </a:t>
                      </a:r>
                      <a:r>
                        <a:rPr lang="el-GR" sz="2000" dirty="0" smtClean="0">
                          <a:solidFill>
                            <a:srgbClr val="333399"/>
                          </a:solidFill>
                        </a:rPr>
                        <a:t>80%</a:t>
                      </a:r>
                      <a:endParaRPr lang="en-GB" sz="2000" dirty="0">
                        <a:solidFill>
                          <a:srgbClr val="333399"/>
                        </a:solidFill>
                      </a:endParaRPr>
                    </a:p>
                  </a:txBody>
                  <a:tcPr/>
                </a:tc>
              </a:tr>
            </a:tbl>
          </a:graphicData>
        </a:graphic>
      </p:graphicFrame>
      <p:graphicFrame>
        <p:nvGraphicFramePr>
          <p:cNvPr id="2" name="Tabel 1"/>
          <p:cNvGraphicFramePr>
            <a:graphicFrameLocks noGrp="1"/>
          </p:cNvGraphicFramePr>
          <p:nvPr>
            <p:extLst>
              <p:ext uri="{D42A27DB-BD31-4B8C-83A1-F6EECF244321}">
                <p14:modId xmlns:p14="http://schemas.microsoft.com/office/powerpoint/2010/main" val="836248464"/>
              </p:ext>
            </p:extLst>
          </p:nvPr>
        </p:nvGraphicFramePr>
        <p:xfrm>
          <a:off x="179512" y="1268760"/>
          <a:ext cx="8856984" cy="1219200"/>
        </p:xfrm>
        <a:graphic>
          <a:graphicData uri="http://schemas.openxmlformats.org/drawingml/2006/table">
            <a:tbl>
              <a:tblPr firstRow="1" bandRow="1">
                <a:tableStyleId>{D7AC3CCA-C797-4891-BE02-D94E43425B78}</a:tableStyleId>
              </a:tblPr>
              <a:tblGrid>
                <a:gridCol w="4392488"/>
                <a:gridCol w="4464496"/>
              </a:tblGrid>
              <a:tr h="374060">
                <a:tc>
                  <a:txBody>
                    <a:bodyPr/>
                    <a:lstStyle/>
                    <a:p>
                      <a:pPr algn="ctr"/>
                      <a:r>
                        <a:rPr lang="nl-NL" dirty="0" err="1" smtClean="0">
                          <a:solidFill>
                            <a:srgbClr val="333399"/>
                          </a:solidFill>
                        </a:rPr>
                        <a:t>WpH</a:t>
                      </a:r>
                      <a:r>
                        <a:rPr lang="nl-NL" dirty="0" smtClean="0">
                          <a:solidFill>
                            <a:srgbClr val="333399"/>
                          </a:solidFill>
                        </a:rPr>
                        <a:t>-corrector</a:t>
                      </a:r>
                    </a:p>
                    <a:p>
                      <a:pPr algn="l"/>
                      <a:endParaRPr lang="nl-NL" sz="1400" b="0" dirty="0" smtClean="0">
                        <a:solidFill>
                          <a:schemeClr val="tx1"/>
                        </a:solidFill>
                      </a:endParaRPr>
                    </a:p>
                    <a:p>
                      <a:pPr algn="ctr"/>
                      <a:r>
                        <a:rPr lang="el-GR" sz="1400" b="0" dirty="0" smtClean="0">
                          <a:solidFill>
                            <a:schemeClr val="tx1"/>
                          </a:solidFill>
                        </a:rPr>
                        <a:t>Χρήση</a:t>
                      </a:r>
                      <a:r>
                        <a:rPr lang="el-GR" sz="1400" b="0" baseline="0" dirty="0" smtClean="0">
                          <a:solidFill>
                            <a:schemeClr val="tx1"/>
                          </a:solidFill>
                        </a:rPr>
                        <a:t> </a:t>
                      </a:r>
                      <a:r>
                        <a:rPr lang="nl-NL" sz="1400" b="0" dirty="0" smtClean="0">
                          <a:solidFill>
                            <a:schemeClr val="tx1"/>
                          </a:solidFill>
                        </a:rPr>
                        <a:t>WpH-corrector </a:t>
                      </a:r>
                      <a:r>
                        <a:rPr lang="el-GR" sz="1400" b="0" dirty="0" smtClean="0">
                          <a:solidFill>
                            <a:schemeClr val="tx1"/>
                          </a:solidFill>
                        </a:rPr>
                        <a:t>και </a:t>
                      </a:r>
                      <a:r>
                        <a:rPr lang="nl-NL" sz="1400" b="0" dirty="0" smtClean="0">
                          <a:solidFill>
                            <a:schemeClr val="tx1"/>
                          </a:solidFill>
                        </a:rPr>
                        <a:t>Doxylin</a:t>
                      </a:r>
                      <a:r>
                        <a:rPr lang="nl-NL" sz="1400" b="0" baseline="30000" dirty="0" smtClean="0">
                          <a:solidFill>
                            <a:schemeClr val="tx1"/>
                          </a:solidFill>
                        </a:rPr>
                        <a:t>®</a:t>
                      </a:r>
                      <a:r>
                        <a:rPr lang="nl-NL" sz="1400" b="0" dirty="0" smtClean="0">
                          <a:solidFill>
                            <a:schemeClr val="tx1"/>
                          </a:solidFill>
                        </a:rPr>
                        <a:t> 100% </a:t>
                      </a:r>
                      <a:r>
                        <a:rPr lang="el-GR" sz="1400" b="0" dirty="0" smtClean="0">
                          <a:solidFill>
                            <a:schemeClr val="tx1"/>
                          </a:solidFill>
                        </a:rPr>
                        <a:t>με σχέση</a:t>
                      </a:r>
                      <a:r>
                        <a:rPr lang="nl-NL" sz="1400" b="0" dirty="0" smtClean="0">
                          <a:solidFill>
                            <a:schemeClr val="tx1"/>
                          </a:solidFill>
                        </a:rPr>
                        <a:t>:</a:t>
                      </a:r>
                    </a:p>
                    <a:p>
                      <a:pPr algn="ctr"/>
                      <a:r>
                        <a:rPr lang="nl-NL" sz="1400" b="1" dirty="0" smtClean="0">
                          <a:solidFill>
                            <a:schemeClr val="tx1"/>
                          </a:solidFill>
                        </a:rPr>
                        <a:t>1 : 1</a:t>
                      </a:r>
                    </a:p>
                  </a:txBody>
                  <a:tcPr/>
                </a:tc>
                <a:tc>
                  <a:txBody>
                    <a:bodyPr/>
                    <a:lstStyle/>
                    <a:p>
                      <a:pPr algn="ctr"/>
                      <a:r>
                        <a:rPr lang="nl-NL" dirty="0" err="1" smtClean="0">
                          <a:solidFill>
                            <a:srgbClr val="333399"/>
                          </a:solidFill>
                        </a:rPr>
                        <a:t>Metasol</a:t>
                      </a:r>
                      <a:endParaRPr lang="nl-NL" sz="1400" b="0" dirty="0" smtClean="0">
                        <a:solidFill>
                          <a:schemeClr val="tx1"/>
                        </a:solidFill>
                      </a:endParaRPr>
                    </a:p>
                    <a:p>
                      <a:pPr algn="l"/>
                      <a:endParaRPr lang="nl-NL" sz="1400" b="0" dirty="0" smtClean="0">
                        <a:solidFill>
                          <a:schemeClr val="tx1"/>
                        </a:solidFill>
                      </a:endParaRPr>
                    </a:p>
                    <a:p>
                      <a:pPr algn="ctr"/>
                      <a:r>
                        <a:rPr lang="el-GR" sz="1400" b="0" dirty="0" smtClean="0">
                          <a:solidFill>
                            <a:schemeClr val="tx1"/>
                          </a:solidFill>
                        </a:rPr>
                        <a:t>Χρήση</a:t>
                      </a:r>
                      <a:r>
                        <a:rPr lang="nl-NL" sz="1400" b="0" baseline="0" dirty="0" smtClean="0">
                          <a:solidFill>
                            <a:schemeClr val="tx1"/>
                          </a:solidFill>
                        </a:rPr>
                        <a:t> Metasol </a:t>
                      </a:r>
                      <a:r>
                        <a:rPr lang="el-GR" sz="1400" b="0" baseline="0" dirty="0" smtClean="0">
                          <a:solidFill>
                            <a:schemeClr val="tx1"/>
                          </a:solidFill>
                        </a:rPr>
                        <a:t>και</a:t>
                      </a:r>
                      <a:r>
                        <a:rPr lang="nl-NL" sz="1400" b="0" baseline="0" dirty="0" smtClean="0">
                          <a:solidFill>
                            <a:schemeClr val="tx1"/>
                          </a:solidFill>
                        </a:rPr>
                        <a:t> Amoxy Active</a:t>
                      </a:r>
                      <a:r>
                        <a:rPr lang="nl-NL" sz="1400" b="0" baseline="30000" dirty="0" smtClean="0">
                          <a:solidFill>
                            <a:schemeClr val="tx1"/>
                          </a:solidFill>
                        </a:rPr>
                        <a:t>®</a:t>
                      </a:r>
                      <a:r>
                        <a:rPr lang="nl-NL" sz="1400" b="0" baseline="0" dirty="0" smtClean="0">
                          <a:solidFill>
                            <a:schemeClr val="tx1"/>
                          </a:solidFill>
                        </a:rPr>
                        <a:t> </a:t>
                      </a:r>
                      <a:r>
                        <a:rPr lang="el-GR" sz="1400" b="0" baseline="0" dirty="0" smtClean="0">
                          <a:solidFill>
                            <a:schemeClr val="tx1"/>
                          </a:solidFill>
                        </a:rPr>
                        <a:t>με σχέση</a:t>
                      </a:r>
                      <a:r>
                        <a:rPr lang="nl-NL" sz="1400" b="0" baseline="0" dirty="0" smtClean="0">
                          <a:solidFill>
                            <a:schemeClr val="tx1"/>
                          </a:solidFill>
                        </a:rPr>
                        <a:t>:</a:t>
                      </a:r>
                      <a:endParaRPr lang="nl-NL" sz="1800" b="1" baseline="0" dirty="0" smtClean="0">
                        <a:solidFill>
                          <a:srgbClr val="333399"/>
                        </a:solidFill>
                      </a:endParaRPr>
                    </a:p>
                    <a:p>
                      <a:pPr algn="ctr"/>
                      <a:endParaRPr lang="nl-NL" sz="1400" b="0" baseline="0" dirty="0" smtClean="0">
                        <a:solidFill>
                          <a:schemeClr val="tx1"/>
                        </a:solidFill>
                      </a:endParaRPr>
                    </a:p>
                    <a:p>
                      <a:pPr algn="ctr"/>
                      <a:r>
                        <a:rPr lang="nl-NL" sz="1400" b="1" baseline="0" dirty="0" smtClean="0">
                          <a:solidFill>
                            <a:schemeClr val="tx1"/>
                          </a:solidFill>
                        </a:rPr>
                        <a:t>0.2 : 1</a:t>
                      </a:r>
                    </a:p>
                  </a:txBody>
                  <a:tcPr/>
                </a:tc>
              </a:tr>
            </a:tbl>
          </a:graphicData>
        </a:graphic>
      </p:graphicFrame>
      <p:graphicFrame>
        <p:nvGraphicFramePr>
          <p:cNvPr id="7" name="Tabel 6"/>
          <p:cNvGraphicFramePr>
            <a:graphicFrameLocks noGrp="1"/>
          </p:cNvGraphicFramePr>
          <p:nvPr>
            <p:extLst>
              <p:ext uri="{D42A27DB-BD31-4B8C-83A1-F6EECF244321}">
                <p14:modId xmlns:p14="http://schemas.microsoft.com/office/powerpoint/2010/main" val="1360497539"/>
              </p:ext>
            </p:extLst>
          </p:nvPr>
        </p:nvGraphicFramePr>
        <p:xfrm>
          <a:off x="179512" y="2636912"/>
          <a:ext cx="4536504" cy="4176464"/>
        </p:xfrm>
        <a:graphic>
          <a:graphicData uri="http://schemas.openxmlformats.org/drawingml/2006/table">
            <a:tbl>
              <a:tblPr firstRow="1" bandRow="1">
                <a:tableStyleId>{D7AC3CCA-C797-4891-BE02-D94E43425B78}</a:tableStyleId>
              </a:tblPr>
              <a:tblGrid>
                <a:gridCol w="4536504"/>
              </a:tblGrid>
              <a:tr h="4176464">
                <a:tc>
                  <a:txBody>
                    <a:bodyPr/>
                    <a:lstStyle/>
                    <a:p>
                      <a:r>
                        <a:rPr lang="el-GR" sz="1400" b="0" dirty="0" smtClean="0">
                          <a:solidFill>
                            <a:schemeClr val="tx1"/>
                          </a:solidFill>
                        </a:rPr>
                        <a:t>Το </a:t>
                      </a:r>
                      <a:r>
                        <a:rPr lang="nl-NL" sz="1400" b="0" dirty="0" smtClean="0">
                          <a:solidFill>
                            <a:schemeClr val="tx1"/>
                          </a:solidFill>
                        </a:rPr>
                        <a:t>WpH-corrector </a:t>
                      </a:r>
                      <a:r>
                        <a:rPr lang="el-GR" sz="1400" b="0" dirty="0" smtClean="0">
                          <a:solidFill>
                            <a:schemeClr val="tx1"/>
                          </a:solidFill>
                        </a:rPr>
                        <a:t>έχει ως αποτέλεσμα καλύτερη</a:t>
                      </a:r>
                      <a:r>
                        <a:rPr lang="nl-NL" sz="1400" b="0" baseline="0" dirty="0" smtClean="0">
                          <a:solidFill>
                            <a:schemeClr val="tx1"/>
                          </a:solidFill>
                        </a:rPr>
                        <a:t> </a:t>
                      </a:r>
                      <a:r>
                        <a:rPr lang="el-GR" sz="1400" b="0" baseline="0" dirty="0" err="1" smtClean="0">
                          <a:solidFill>
                            <a:schemeClr val="tx1"/>
                          </a:solidFill>
                        </a:rPr>
                        <a:t>βιο</a:t>
                      </a:r>
                      <a:r>
                        <a:rPr lang="el-GR" sz="1400" b="0" baseline="0" dirty="0" smtClean="0">
                          <a:solidFill>
                            <a:schemeClr val="tx1"/>
                          </a:solidFill>
                        </a:rPr>
                        <a:t>-διαθεσιμότητα και υψηλότερη συγκέντρωση του φαρμάκου στο αίμα και στους ιστούς.</a:t>
                      </a:r>
                      <a:endParaRPr lang="nl-NL" sz="1400" b="0" baseline="0" dirty="0" smtClean="0">
                        <a:solidFill>
                          <a:schemeClr val="tx1"/>
                        </a:solidFill>
                        <a:sym typeface="Wingdings" panose="05000000000000000000" pitchFamily="2" charset="2"/>
                      </a:endParaRPr>
                    </a:p>
                    <a:p>
                      <a:endParaRPr lang="nl-NL" sz="1400" b="0" baseline="0" dirty="0" smtClean="0">
                        <a:solidFill>
                          <a:schemeClr val="tx1"/>
                        </a:solidFill>
                        <a:sym typeface="Wingdings" panose="05000000000000000000" pitchFamily="2" charset="2"/>
                      </a:endParaRPr>
                    </a:p>
                    <a:p>
                      <a:r>
                        <a:rPr lang="el-GR" sz="1400" b="0" baseline="0" dirty="0" smtClean="0">
                          <a:solidFill>
                            <a:schemeClr val="tx1"/>
                          </a:solidFill>
                          <a:sym typeface="Wingdings" panose="05000000000000000000" pitchFamily="2" charset="2"/>
                        </a:rPr>
                        <a:t>Ο χρόνος αναμονής μπορεί να παραταθεί επίσης</a:t>
                      </a:r>
                      <a:r>
                        <a:rPr lang="nl-NL" sz="1400" b="0" baseline="0" dirty="0" smtClean="0">
                          <a:solidFill>
                            <a:schemeClr val="tx1"/>
                          </a:solidFill>
                          <a:sym typeface="Wingdings" panose="05000000000000000000" pitchFamily="2" charset="2"/>
                        </a:rPr>
                        <a:t>!</a:t>
                      </a:r>
                    </a:p>
                    <a:p>
                      <a:endParaRPr lang="en-GB" sz="1400" b="0" dirty="0">
                        <a:solidFill>
                          <a:schemeClr val="tx1"/>
                        </a:solidFill>
                      </a:endParaRPr>
                    </a:p>
                  </a:txBody>
                  <a:tcPr/>
                </a:tc>
              </a:tr>
            </a:tbl>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3512776536"/>
              </p:ext>
            </p:extLst>
          </p:nvPr>
        </p:nvGraphicFramePr>
        <p:xfrm>
          <a:off x="-612576" y="3212976"/>
          <a:ext cx="5832648" cy="3816424"/>
        </p:xfrm>
        <a:graphic>
          <a:graphicData uri="http://schemas.openxmlformats.org/presentationml/2006/ole">
            <mc:AlternateContent xmlns:mc="http://schemas.openxmlformats.org/markup-compatibility/2006">
              <mc:Choice xmlns:v="urn:schemas-microsoft-com:vml" Requires="v">
                <p:oleObj spid="_x0000_s5133" name="Document" r:id="rId5" imgW="4553712" imgH="3596640" progId="Word.Document.8">
                  <p:embed/>
                </p:oleObj>
              </mc:Choice>
              <mc:Fallback>
                <p:oleObj name="Document" r:id="rId5" imgW="4553712" imgH="3596640" progId="Word.Document.8">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2576" y="3212976"/>
                        <a:ext cx="5832648" cy="3816424"/>
                      </a:xfrm>
                      <a:prstGeom prst="rect">
                        <a:avLst/>
                      </a:prstGeom>
                      <a:noFill/>
                      <a:ln>
                        <a:noFill/>
                      </a:ln>
                    </p:spPr>
                  </p:pic>
                </p:oleObj>
              </mc:Fallback>
            </mc:AlternateContent>
          </a:graphicData>
        </a:graphic>
      </p:graphicFrame>
      <p:sp>
        <p:nvSpPr>
          <p:cNvPr id="13" name="Tekstvak 12"/>
          <p:cNvSpPr txBox="1"/>
          <p:nvPr/>
        </p:nvSpPr>
        <p:spPr>
          <a:xfrm>
            <a:off x="1475656" y="4581128"/>
            <a:ext cx="576064" cy="307777"/>
          </a:xfrm>
          <a:prstGeom prst="rect">
            <a:avLst/>
          </a:prstGeom>
          <a:noFill/>
        </p:spPr>
        <p:txBody>
          <a:bodyPr wrap="square" rtlCol="0">
            <a:spAutoFit/>
          </a:bodyPr>
          <a:lstStyle/>
          <a:p>
            <a:r>
              <a:rPr lang="nl-NL" sz="1400" dirty="0" smtClean="0"/>
              <a:t>50%</a:t>
            </a:r>
            <a:endParaRPr lang="en-GB" sz="1400" dirty="0"/>
          </a:p>
        </p:txBody>
      </p:sp>
      <p:sp>
        <p:nvSpPr>
          <p:cNvPr id="14" name="Tekstvak 13"/>
          <p:cNvSpPr txBox="1"/>
          <p:nvPr/>
        </p:nvSpPr>
        <p:spPr>
          <a:xfrm>
            <a:off x="1151620" y="5301208"/>
            <a:ext cx="648072" cy="307777"/>
          </a:xfrm>
          <a:prstGeom prst="rect">
            <a:avLst/>
          </a:prstGeom>
          <a:noFill/>
        </p:spPr>
        <p:txBody>
          <a:bodyPr wrap="square" rtlCol="0">
            <a:spAutoFit/>
          </a:bodyPr>
          <a:lstStyle/>
          <a:p>
            <a:r>
              <a:rPr lang="nl-NL" sz="1400" dirty="0" smtClean="0"/>
              <a:t>20%</a:t>
            </a:r>
            <a:endParaRPr lang="en-GB" sz="1400" dirty="0"/>
          </a:p>
        </p:txBody>
      </p:sp>
      <p:graphicFrame>
        <p:nvGraphicFramePr>
          <p:cNvPr id="9" name="Tabel 8"/>
          <p:cNvGraphicFramePr>
            <a:graphicFrameLocks noGrp="1"/>
          </p:cNvGraphicFramePr>
          <p:nvPr>
            <p:extLst>
              <p:ext uri="{D42A27DB-BD31-4B8C-83A1-F6EECF244321}">
                <p14:modId xmlns:p14="http://schemas.microsoft.com/office/powerpoint/2010/main" val="1301248919"/>
              </p:ext>
            </p:extLst>
          </p:nvPr>
        </p:nvGraphicFramePr>
        <p:xfrm>
          <a:off x="4788024" y="3076396"/>
          <a:ext cx="4104456" cy="1873588"/>
        </p:xfrm>
        <a:graphic>
          <a:graphicData uri="http://schemas.openxmlformats.org/drawingml/2006/table">
            <a:tbl>
              <a:tblPr firstRow="1" firstCol="1" bandRow="1">
                <a:tableStyleId>{5C22544A-7EE6-4342-B048-85BDC9FD1C3A}</a:tableStyleId>
              </a:tblPr>
              <a:tblGrid>
                <a:gridCol w="936104"/>
                <a:gridCol w="1296144"/>
                <a:gridCol w="1872208"/>
              </a:tblGrid>
              <a:tr h="662474">
                <a:tc>
                  <a:txBody>
                    <a:bodyPr/>
                    <a:lstStyle/>
                    <a:p>
                      <a:pPr algn="ctr">
                        <a:lnSpc>
                          <a:spcPct val="150000"/>
                        </a:lnSpc>
                        <a:spcAft>
                          <a:spcPts val="0"/>
                        </a:spcAft>
                      </a:pPr>
                      <a:endParaRPr lang="en-GB" sz="1200" dirty="0">
                        <a:effectLst/>
                        <a:latin typeface="Calibri"/>
                        <a:ea typeface="Times New Roman"/>
                        <a:cs typeface="Times New Roman"/>
                      </a:endParaRPr>
                    </a:p>
                  </a:txBody>
                  <a:tcPr marL="68580" marR="68580" marT="0" marB="0"/>
                </a:tc>
                <a:tc>
                  <a:txBody>
                    <a:bodyPr/>
                    <a:lstStyle/>
                    <a:p>
                      <a:pPr marL="0" marR="0" indent="0" algn="ctr" defTabSz="914400" rtl="0" eaLnBrk="1" fontAlgn="auto" latinLnBrk="0" hangingPunct="1">
                        <a:lnSpc>
                          <a:spcPct val="150000"/>
                        </a:lnSpc>
                        <a:spcBef>
                          <a:spcPts val="0"/>
                        </a:spcBef>
                        <a:spcAft>
                          <a:spcPts val="0"/>
                        </a:spcAft>
                        <a:buClrTx/>
                        <a:buSzTx/>
                        <a:buFontTx/>
                        <a:buNone/>
                        <a:tabLst/>
                        <a:defRPr/>
                      </a:pPr>
                      <a:r>
                        <a:rPr lang="el-GR" sz="1200" dirty="0" smtClean="0">
                          <a:effectLst/>
                        </a:rPr>
                        <a:t>Σκληρότητα</a:t>
                      </a:r>
                      <a:r>
                        <a:rPr lang="el-GR" sz="1200" baseline="0" dirty="0" smtClean="0">
                          <a:effectLst/>
                        </a:rPr>
                        <a:t> του νερού</a:t>
                      </a:r>
                      <a:r>
                        <a:rPr lang="nl-NL" sz="1200" dirty="0" smtClean="0">
                          <a:effectLst/>
                        </a:rPr>
                        <a:t> °D </a:t>
                      </a:r>
                      <a:endParaRPr lang="en-GB" sz="1200" dirty="0">
                        <a:effectLst/>
                        <a:latin typeface="Calibri"/>
                        <a:ea typeface="Times New Roman"/>
                        <a:cs typeface="Times New Roman"/>
                      </a:endParaRPr>
                    </a:p>
                  </a:txBody>
                  <a:tcPr marL="68580" marR="68580" marT="0" marB="0"/>
                </a:tc>
                <a:tc>
                  <a:txBody>
                    <a:bodyPr/>
                    <a:lstStyle/>
                    <a:p>
                      <a:pPr algn="ctr">
                        <a:lnSpc>
                          <a:spcPct val="150000"/>
                        </a:lnSpc>
                        <a:spcAft>
                          <a:spcPts val="0"/>
                        </a:spcAft>
                      </a:pPr>
                      <a:r>
                        <a:rPr lang="el-GR" sz="1200" dirty="0" smtClean="0">
                          <a:effectLst/>
                        </a:rPr>
                        <a:t>Σχέση</a:t>
                      </a:r>
                      <a:r>
                        <a:rPr lang="nl-NL" sz="1200" dirty="0" smtClean="0">
                          <a:effectLst/>
                        </a:rPr>
                        <a:t> </a:t>
                      </a:r>
                    </a:p>
                    <a:p>
                      <a:pPr algn="ctr">
                        <a:lnSpc>
                          <a:spcPct val="150000"/>
                        </a:lnSpc>
                        <a:spcAft>
                          <a:spcPts val="0"/>
                        </a:spcAft>
                      </a:pPr>
                      <a:r>
                        <a:rPr lang="nl-NL" sz="1200" dirty="0" smtClean="0">
                          <a:effectLst/>
                        </a:rPr>
                        <a:t>Doxycycline</a:t>
                      </a:r>
                      <a:r>
                        <a:rPr lang="nl-NL" sz="1200" baseline="0" dirty="0" smtClean="0">
                          <a:effectLst/>
                        </a:rPr>
                        <a:t> </a:t>
                      </a:r>
                      <a:r>
                        <a:rPr lang="nl-NL" sz="1200" dirty="0" smtClean="0">
                          <a:effectLst/>
                        </a:rPr>
                        <a:t>: </a:t>
                      </a:r>
                      <a:r>
                        <a:rPr lang="nl-NL" sz="1200" dirty="0" err="1" smtClean="0">
                          <a:effectLst/>
                        </a:rPr>
                        <a:t>WpH</a:t>
                      </a:r>
                      <a:endParaRPr lang="en-GB" sz="1200" dirty="0">
                        <a:effectLst/>
                        <a:latin typeface="Calibri"/>
                        <a:ea typeface="Times New Roman"/>
                        <a:cs typeface="Times New Roman"/>
                      </a:endParaRPr>
                    </a:p>
                  </a:txBody>
                  <a:tcPr marL="68580" marR="68580" marT="0" marB="0"/>
                </a:tc>
              </a:tr>
              <a:tr h="331237">
                <a:tc>
                  <a:txBody>
                    <a:bodyPr/>
                    <a:lstStyle/>
                    <a:p>
                      <a:pPr algn="ctr">
                        <a:lnSpc>
                          <a:spcPct val="150000"/>
                        </a:lnSpc>
                        <a:spcAft>
                          <a:spcPts val="0"/>
                        </a:spcAft>
                      </a:pPr>
                      <a:r>
                        <a:rPr lang="el-GR" sz="1200" dirty="0" smtClean="0">
                          <a:effectLst/>
                        </a:rPr>
                        <a:t>Κανονικό</a:t>
                      </a:r>
                      <a:endParaRPr lang="en-GB" sz="1200" dirty="0">
                        <a:effectLst/>
                        <a:latin typeface="Calibri"/>
                        <a:ea typeface="Times New Roman"/>
                        <a:cs typeface="Times New Roman"/>
                      </a:endParaRPr>
                    </a:p>
                  </a:txBody>
                  <a:tcPr marL="68580" marR="68580" marT="0" marB="0"/>
                </a:tc>
                <a:tc>
                  <a:txBody>
                    <a:bodyPr/>
                    <a:lstStyle/>
                    <a:p>
                      <a:pPr algn="ctr">
                        <a:lnSpc>
                          <a:spcPct val="150000"/>
                        </a:lnSpc>
                        <a:spcAft>
                          <a:spcPts val="0"/>
                        </a:spcAft>
                      </a:pPr>
                      <a:r>
                        <a:rPr lang="nl-NL" sz="1200" dirty="0">
                          <a:effectLst/>
                        </a:rPr>
                        <a:t>7 – 14 </a:t>
                      </a:r>
                      <a:r>
                        <a:rPr lang="nl-NL" sz="1100" dirty="0">
                          <a:effectLst/>
                        </a:rPr>
                        <a:t>°D</a:t>
                      </a:r>
                      <a:endParaRPr lang="en-GB" sz="1200" dirty="0">
                        <a:effectLst/>
                        <a:latin typeface="Calibri"/>
                        <a:ea typeface="Times New Roman"/>
                        <a:cs typeface="Times New Roman"/>
                      </a:endParaRPr>
                    </a:p>
                  </a:txBody>
                  <a:tcPr marL="68580" marR="68580" marT="0" marB="0"/>
                </a:tc>
                <a:tc>
                  <a:txBody>
                    <a:bodyPr/>
                    <a:lstStyle/>
                    <a:p>
                      <a:pPr algn="ctr">
                        <a:lnSpc>
                          <a:spcPct val="150000"/>
                        </a:lnSpc>
                        <a:spcAft>
                          <a:spcPts val="0"/>
                        </a:spcAft>
                      </a:pPr>
                      <a:r>
                        <a:rPr lang="nl-NL" sz="1200">
                          <a:effectLst/>
                        </a:rPr>
                        <a:t>1 : 1</a:t>
                      </a:r>
                      <a:endParaRPr lang="en-GB" sz="1200">
                        <a:effectLst/>
                        <a:latin typeface="Calibri"/>
                        <a:ea typeface="Times New Roman"/>
                        <a:cs typeface="Times New Roman"/>
                      </a:endParaRPr>
                    </a:p>
                  </a:txBody>
                  <a:tcPr marL="68580" marR="68580" marT="0" marB="0"/>
                </a:tc>
              </a:tr>
              <a:tr h="331237">
                <a:tc>
                  <a:txBody>
                    <a:bodyPr/>
                    <a:lstStyle/>
                    <a:p>
                      <a:pPr algn="ctr">
                        <a:lnSpc>
                          <a:spcPct val="150000"/>
                        </a:lnSpc>
                        <a:spcAft>
                          <a:spcPts val="0"/>
                        </a:spcAft>
                      </a:pPr>
                      <a:r>
                        <a:rPr lang="el-GR" sz="1200" dirty="0" smtClean="0">
                          <a:effectLst/>
                        </a:rPr>
                        <a:t>Σκληρό</a:t>
                      </a:r>
                      <a:endParaRPr lang="en-GB" sz="1200" dirty="0">
                        <a:effectLst/>
                        <a:latin typeface="Calibri"/>
                        <a:ea typeface="Times New Roman"/>
                        <a:cs typeface="Times New Roman"/>
                      </a:endParaRPr>
                    </a:p>
                  </a:txBody>
                  <a:tcPr marL="68580" marR="68580" marT="0" marB="0"/>
                </a:tc>
                <a:tc>
                  <a:txBody>
                    <a:bodyPr/>
                    <a:lstStyle/>
                    <a:p>
                      <a:pPr algn="ctr">
                        <a:lnSpc>
                          <a:spcPct val="150000"/>
                        </a:lnSpc>
                        <a:spcAft>
                          <a:spcPts val="0"/>
                        </a:spcAft>
                      </a:pPr>
                      <a:r>
                        <a:rPr lang="nl-NL" sz="1200" dirty="0">
                          <a:effectLst/>
                        </a:rPr>
                        <a:t>14 – 21 </a:t>
                      </a:r>
                      <a:r>
                        <a:rPr lang="nl-NL" sz="1100" dirty="0">
                          <a:effectLst/>
                        </a:rPr>
                        <a:t>°D</a:t>
                      </a:r>
                      <a:endParaRPr lang="en-GB" sz="1200" dirty="0">
                        <a:effectLst/>
                        <a:latin typeface="Calibri"/>
                        <a:ea typeface="Times New Roman"/>
                        <a:cs typeface="Times New Roman"/>
                      </a:endParaRPr>
                    </a:p>
                  </a:txBody>
                  <a:tcPr marL="68580" marR="68580" marT="0" marB="0"/>
                </a:tc>
                <a:tc>
                  <a:txBody>
                    <a:bodyPr/>
                    <a:lstStyle/>
                    <a:p>
                      <a:pPr algn="ctr">
                        <a:lnSpc>
                          <a:spcPct val="150000"/>
                        </a:lnSpc>
                        <a:spcAft>
                          <a:spcPts val="0"/>
                        </a:spcAft>
                      </a:pPr>
                      <a:r>
                        <a:rPr lang="nl-NL" sz="1200" dirty="0" smtClean="0">
                          <a:effectLst/>
                        </a:rPr>
                        <a:t>1 </a:t>
                      </a:r>
                      <a:r>
                        <a:rPr lang="nl-NL" sz="1200" dirty="0">
                          <a:effectLst/>
                        </a:rPr>
                        <a:t>: 1,5</a:t>
                      </a:r>
                      <a:endParaRPr lang="en-GB" sz="1200" dirty="0">
                        <a:effectLst/>
                        <a:latin typeface="Calibri"/>
                        <a:ea typeface="Times New Roman"/>
                        <a:cs typeface="Times New Roman"/>
                      </a:endParaRPr>
                    </a:p>
                  </a:txBody>
                  <a:tcPr marL="68580" marR="68580" marT="0" marB="0"/>
                </a:tc>
              </a:tr>
              <a:tr h="331237">
                <a:tc>
                  <a:txBody>
                    <a:bodyPr/>
                    <a:lstStyle/>
                    <a:p>
                      <a:pPr algn="ctr">
                        <a:lnSpc>
                          <a:spcPct val="150000"/>
                        </a:lnSpc>
                        <a:spcAft>
                          <a:spcPts val="0"/>
                        </a:spcAft>
                      </a:pPr>
                      <a:r>
                        <a:rPr lang="el-GR" sz="1200" dirty="0" smtClean="0">
                          <a:effectLst/>
                        </a:rPr>
                        <a:t>Πολύ σκληρό</a:t>
                      </a:r>
                      <a:endParaRPr lang="en-GB" sz="1200" dirty="0">
                        <a:effectLst/>
                        <a:latin typeface="Calibri"/>
                        <a:ea typeface="Times New Roman"/>
                        <a:cs typeface="Times New Roman"/>
                      </a:endParaRPr>
                    </a:p>
                  </a:txBody>
                  <a:tcPr marL="68580" marR="68580" marT="0" marB="0"/>
                </a:tc>
                <a:tc>
                  <a:txBody>
                    <a:bodyPr/>
                    <a:lstStyle/>
                    <a:p>
                      <a:pPr algn="ctr">
                        <a:lnSpc>
                          <a:spcPct val="150000"/>
                        </a:lnSpc>
                        <a:spcAft>
                          <a:spcPts val="0"/>
                        </a:spcAft>
                      </a:pPr>
                      <a:r>
                        <a:rPr lang="nl-NL" sz="1200" dirty="0">
                          <a:effectLst/>
                        </a:rPr>
                        <a:t>&gt; 21 </a:t>
                      </a:r>
                      <a:r>
                        <a:rPr lang="nl-NL" sz="1100" dirty="0">
                          <a:effectLst/>
                        </a:rPr>
                        <a:t>°D</a:t>
                      </a:r>
                      <a:endParaRPr lang="en-GB" sz="1200" dirty="0">
                        <a:effectLst/>
                        <a:latin typeface="Calibri"/>
                        <a:ea typeface="Times New Roman"/>
                        <a:cs typeface="Times New Roman"/>
                      </a:endParaRPr>
                    </a:p>
                  </a:txBody>
                  <a:tcPr marL="68580" marR="68580" marT="0" marB="0"/>
                </a:tc>
                <a:tc>
                  <a:txBody>
                    <a:bodyPr/>
                    <a:lstStyle/>
                    <a:p>
                      <a:pPr algn="ctr">
                        <a:lnSpc>
                          <a:spcPct val="150000"/>
                        </a:lnSpc>
                        <a:spcAft>
                          <a:spcPts val="0"/>
                        </a:spcAft>
                      </a:pPr>
                      <a:r>
                        <a:rPr lang="nl-NL" sz="1200" dirty="0">
                          <a:effectLst/>
                        </a:rPr>
                        <a:t>1 : 2 </a:t>
                      </a:r>
                      <a:endParaRPr lang="en-GB" sz="1200" dirty="0">
                        <a:effectLst/>
                        <a:latin typeface="Calibri"/>
                        <a:ea typeface="Times New Roman"/>
                        <a:cs typeface="Times New Roman"/>
                      </a:endParaRPr>
                    </a:p>
                  </a:txBody>
                  <a:tcPr marL="68580" marR="68580" marT="0" marB="0"/>
                </a:tc>
              </a:tr>
            </a:tbl>
          </a:graphicData>
        </a:graphic>
      </p:graphicFrame>
    </p:spTree>
    <p:extLst>
      <p:ext uri="{BB962C8B-B14F-4D97-AF65-F5344CB8AC3E}">
        <p14:creationId xmlns:p14="http://schemas.microsoft.com/office/powerpoint/2010/main" val="314515386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1000"/>
                                        <p:tgtEl>
                                          <p:spTgt spid="13"/>
                                        </p:tgtEl>
                                      </p:cBhvr>
                                    </p:animEffect>
                                    <p:anim calcmode="lin" valueType="num">
                                      <p:cBhvr>
                                        <p:cTn id="25" dur="1000" fill="hold"/>
                                        <p:tgtEl>
                                          <p:spTgt spid="13"/>
                                        </p:tgtEl>
                                        <p:attrNameLst>
                                          <p:attrName>ppt_x</p:attrName>
                                        </p:attrNameLst>
                                      </p:cBhvr>
                                      <p:tavLst>
                                        <p:tav tm="0">
                                          <p:val>
                                            <p:strVal val="#ppt_x"/>
                                          </p:val>
                                        </p:tav>
                                        <p:tav tm="100000">
                                          <p:val>
                                            <p:strVal val="#ppt_x"/>
                                          </p:val>
                                        </p:tav>
                                      </p:tavLst>
                                    </p:anim>
                                    <p:anim calcmode="lin" valueType="num">
                                      <p:cBhvr>
                                        <p:cTn id="26" dur="1000" fill="hold"/>
                                        <p:tgtEl>
                                          <p:spTgt spid="13"/>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1000"/>
                                        <p:tgtEl>
                                          <p:spTgt spid="14"/>
                                        </p:tgtEl>
                                      </p:cBhvr>
                                    </p:animEffect>
                                    <p:anim calcmode="lin" valueType="num">
                                      <p:cBhvr>
                                        <p:cTn id="30" dur="1000" fill="hold"/>
                                        <p:tgtEl>
                                          <p:spTgt spid="14"/>
                                        </p:tgtEl>
                                        <p:attrNameLst>
                                          <p:attrName>ppt_x</p:attrName>
                                        </p:attrNameLst>
                                      </p:cBhvr>
                                      <p:tavLst>
                                        <p:tav tm="0">
                                          <p:val>
                                            <p:strVal val="#ppt_x"/>
                                          </p:val>
                                        </p:tav>
                                        <p:tav tm="100000">
                                          <p:val>
                                            <p:strVal val="#ppt_x"/>
                                          </p:val>
                                        </p:tav>
                                      </p:tavLst>
                                    </p:anim>
                                    <p:anim calcmode="lin" valueType="num">
                                      <p:cBhvr>
                                        <p:cTn id="31"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fade">
                                      <p:cBhvr>
                                        <p:cTn id="36" dur="1000"/>
                                        <p:tgtEl>
                                          <p:spTgt spid="9"/>
                                        </p:tgtEl>
                                      </p:cBhvr>
                                    </p:animEffect>
                                    <p:anim calcmode="lin" valueType="num">
                                      <p:cBhvr>
                                        <p:cTn id="37" dur="1000" fill="hold"/>
                                        <p:tgtEl>
                                          <p:spTgt spid="9"/>
                                        </p:tgtEl>
                                        <p:attrNameLst>
                                          <p:attrName>ppt_x</p:attrName>
                                        </p:attrNameLst>
                                      </p:cBhvr>
                                      <p:tavLst>
                                        <p:tav tm="0">
                                          <p:val>
                                            <p:strVal val="#ppt_x"/>
                                          </p:val>
                                        </p:tav>
                                        <p:tav tm="100000">
                                          <p:val>
                                            <p:strVal val="#ppt_x"/>
                                          </p:val>
                                        </p:tav>
                                      </p:tavLst>
                                    </p:anim>
                                    <p:anim calcmode="lin" valueType="num">
                                      <p:cBhvr>
                                        <p:cTn id="3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152400" y="361950"/>
            <a:ext cx="6553200" cy="381000"/>
          </a:xfrm>
        </p:spPr>
        <p:txBody>
          <a:bodyPr/>
          <a:lstStyle/>
          <a:p>
            <a:pPr eaLnBrk="1" hangingPunct="1">
              <a:defRPr/>
            </a:pPr>
            <a:r>
              <a:rPr lang="en-GB" sz="2600" b="1" dirty="0" smtClean="0">
                <a:solidFill>
                  <a:srgbClr val="333399"/>
                </a:solidFill>
                <a:effectLst>
                  <a:outerShdw blurRad="38100" dist="38100" dir="2700000" algn="tl">
                    <a:srgbClr val="C0C0C0"/>
                  </a:outerShdw>
                </a:effectLst>
                <a:latin typeface="Candara" pitchFamily="34" charset="0"/>
              </a:rPr>
              <a:t>Drinking water medication</a:t>
            </a:r>
          </a:p>
        </p:txBody>
      </p:sp>
      <p:graphicFrame>
        <p:nvGraphicFramePr>
          <p:cNvPr id="15" name="Tijdelijke aanduiding voor inhoud 14"/>
          <p:cNvGraphicFramePr>
            <a:graphicFrameLocks noGrp="1"/>
          </p:cNvGraphicFramePr>
          <p:nvPr>
            <p:ph idx="1"/>
            <p:extLst>
              <p:ext uri="{D42A27DB-BD31-4B8C-83A1-F6EECF244321}">
                <p14:modId xmlns:p14="http://schemas.microsoft.com/office/powerpoint/2010/main" val="280815009"/>
              </p:ext>
            </p:extLst>
          </p:nvPr>
        </p:nvGraphicFramePr>
        <p:xfrm>
          <a:off x="179512" y="836712"/>
          <a:ext cx="8856984" cy="396240"/>
        </p:xfrm>
        <a:graphic>
          <a:graphicData uri="http://schemas.openxmlformats.org/drawingml/2006/table">
            <a:tbl>
              <a:tblPr firstRow="1" bandRow="1">
                <a:tableStyleId>{5C22544A-7EE6-4342-B048-85BDC9FD1C3A}</a:tableStyleId>
              </a:tblPr>
              <a:tblGrid>
                <a:gridCol w="4392488"/>
                <a:gridCol w="4464496"/>
              </a:tblGrid>
              <a:tr h="307869">
                <a:tc>
                  <a:txBody>
                    <a:bodyPr/>
                    <a:lstStyle/>
                    <a:p>
                      <a:r>
                        <a:rPr lang="nl-NL" sz="2000" dirty="0" err="1" smtClean="0">
                          <a:solidFill>
                            <a:srgbClr val="333399"/>
                          </a:solidFill>
                        </a:rPr>
                        <a:t>Doxylin</a:t>
                      </a:r>
                      <a:r>
                        <a:rPr lang="nl-NL" sz="2000" baseline="30000" dirty="0" smtClean="0">
                          <a:solidFill>
                            <a:srgbClr val="333399"/>
                          </a:solidFill>
                        </a:rPr>
                        <a:t>®</a:t>
                      </a:r>
                      <a:r>
                        <a:rPr lang="nl-NL" sz="2000" dirty="0" smtClean="0">
                          <a:solidFill>
                            <a:srgbClr val="333399"/>
                          </a:solidFill>
                        </a:rPr>
                        <a:t> 100%</a:t>
                      </a:r>
                      <a:endParaRPr lang="en-GB" sz="2000" dirty="0">
                        <a:solidFill>
                          <a:srgbClr val="333399"/>
                        </a:solidFill>
                      </a:endParaRPr>
                    </a:p>
                  </a:txBody>
                  <a:tcPr/>
                </a:tc>
                <a:tc>
                  <a:txBody>
                    <a:bodyPr/>
                    <a:lstStyle/>
                    <a:p>
                      <a:r>
                        <a:rPr lang="nl-NL" sz="2000" dirty="0" smtClean="0">
                          <a:solidFill>
                            <a:srgbClr val="333399"/>
                          </a:solidFill>
                        </a:rPr>
                        <a:t>Amoxy Active</a:t>
                      </a:r>
                      <a:r>
                        <a:rPr lang="nl-NL" sz="2000" baseline="30000" dirty="0" smtClean="0">
                          <a:solidFill>
                            <a:srgbClr val="333399"/>
                          </a:solidFill>
                        </a:rPr>
                        <a:t>®</a:t>
                      </a:r>
                      <a:r>
                        <a:rPr lang="nl-NL" sz="2000" dirty="0" smtClean="0">
                          <a:solidFill>
                            <a:srgbClr val="333399"/>
                          </a:solidFill>
                        </a:rPr>
                        <a:t> 80%</a:t>
                      </a:r>
                      <a:endParaRPr lang="en-GB" sz="2000" dirty="0">
                        <a:solidFill>
                          <a:srgbClr val="333399"/>
                        </a:solidFill>
                      </a:endParaRPr>
                    </a:p>
                  </a:txBody>
                  <a:tcPr/>
                </a:tc>
              </a:tr>
            </a:tbl>
          </a:graphicData>
        </a:graphic>
      </p:graphicFrame>
      <p:graphicFrame>
        <p:nvGraphicFramePr>
          <p:cNvPr id="5" name="Tabel 4"/>
          <p:cNvGraphicFramePr>
            <a:graphicFrameLocks noGrp="1"/>
          </p:cNvGraphicFramePr>
          <p:nvPr>
            <p:extLst>
              <p:ext uri="{D42A27DB-BD31-4B8C-83A1-F6EECF244321}">
                <p14:modId xmlns:p14="http://schemas.microsoft.com/office/powerpoint/2010/main" val="1131130549"/>
              </p:ext>
            </p:extLst>
          </p:nvPr>
        </p:nvGraphicFramePr>
        <p:xfrm>
          <a:off x="179512" y="1412776"/>
          <a:ext cx="8856984" cy="370840"/>
        </p:xfrm>
        <a:graphic>
          <a:graphicData uri="http://schemas.openxmlformats.org/drawingml/2006/table">
            <a:tbl>
              <a:tblPr firstRow="1" bandRow="1">
                <a:tableStyleId>{D7AC3CCA-C797-4891-BE02-D94E43425B78}</a:tableStyleId>
              </a:tblPr>
              <a:tblGrid>
                <a:gridCol w="8856984"/>
              </a:tblGrid>
              <a:tr h="370840">
                <a:tc>
                  <a:txBody>
                    <a:bodyPr/>
                    <a:lstStyle/>
                    <a:p>
                      <a:pPr algn="ctr"/>
                      <a:r>
                        <a:rPr lang="el-GR" dirty="0" smtClean="0">
                          <a:solidFill>
                            <a:srgbClr val="333399"/>
                          </a:solidFill>
                        </a:rPr>
                        <a:t>Συμπεράσματα για την διαλυτότητα</a:t>
                      </a:r>
                      <a:r>
                        <a:rPr lang="nl-NL" dirty="0" smtClean="0">
                          <a:solidFill>
                            <a:srgbClr val="333399"/>
                          </a:solidFill>
                        </a:rPr>
                        <a:t>/</a:t>
                      </a:r>
                      <a:r>
                        <a:rPr lang="el-GR" dirty="0" smtClean="0">
                          <a:solidFill>
                            <a:srgbClr val="333399"/>
                          </a:solidFill>
                        </a:rPr>
                        <a:t>σταθερότητα</a:t>
                      </a:r>
                      <a:endParaRPr lang="en-GB" dirty="0">
                        <a:solidFill>
                          <a:srgbClr val="333399"/>
                        </a:solidFill>
                      </a:endParaRPr>
                    </a:p>
                  </a:txBody>
                  <a:tcPr/>
                </a:tc>
              </a:tr>
            </a:tbl>
          </a:graphicData>
        </a:graphic>
      </p:graphicFrame>
      <p:graphicFrame>
        <p:nvGraphicFramePr>
          <p:cNvPr id="6" name="Tabel 5"/>
          <p:cNvGraphicFramePr>
            <a:graphicFrameLocks noGrp="1"/>
          </p:cNvGraphicFramePr>
          <p:nvPr>
            <p:extLst>
              <p:ext uri="{D42A27DB-BD31-4B8C-83A1-F6EECF244321}">
                <p14:modId xmlns:p14="http://schemas.microsoft.com/office/powerpoint/2010/main" val="5844645"/>
              </p:ext>
            </p:extLst>
          </p:nvPr>
        </p:nvGraphicFramePr>
        <p:xfrm>
          <a:off x="179512" y="2132856"/>
          <a:ext cx="8856984" cy="3078480"/>
        </p:xfrm>
        <a:graphic>
          <a:graphicData uri="http://schemas.openxmlformats.org/drawingml/2006/table">
            <a:tbl>
              <a:tblPr firstRow="1" bandRow="1">
                <a:tableStyleId>{D7AC3CCA-C797-4891-BE02-D94E43425B78}</a:tableStyleId>
              </a:tblPr>
              <a:tblGrid>
                <a:gridCol w="4392488"/>
                <a:gridCol w="4464496"/>
              </a:tblGrid>
              <a:tr h="18002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l-GR" sz="1400" b="0" dirty="0" smtClean="0"/>
                        <a:t>Όταν χορηγείτε</a:t>
                      </a:r>
                      <a:r>
                        <a:rPr lang="el-GR" sz="1400" b="0" baseline="0" dirty="0" smtClean="0"/>
                        <a:t> την </a:t>
                      </a:r>
                      <a:r>
                        <a:rPr lang="nl-NL" sz="1400" b="0" dirty="0" smtClean="0"/>
                        <a:t>doxycycline</a:t>
                      </a:r>
                      <a:r>
                        <a:rPr lang="nl-NL" sz="1400" b="0" baseline="0" dirty="0" smtClean="0"/>
                        <a:t> </a:t>
                      </a:r>
                      <a:r>
                        <a:rPr lang="nl-NL" sz="1400" b="0" baseline="0" dirty="0" err="1" smtClean="0"/>
                        <a:t>hyclate</a:t>
                      </a:r>
                      <a:r>
                        <a:rPr lang="nl-NL" sz="1400" b="0" dirty="0" smtClean="0"/>
                        <a:t> 100%:</a:t>
                      </a:r>
                    </a:p>
                    <a:p>
                      <a:pPr marL="285750" marR="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l-GR" sz="1400" b="1" u="sng" dirty="0" smtClean="0"/>
                        <a:t>πάντα</a:t>
                      </a:r>
                      <a:r>
                        <a:rPr lang="nl-NL" sz="1400" b="0" dirty="0" smtClean="0"/>
                        <a:t> </a:t>
                      </a:r>
                      <a:r>
                        <a:rPr lang="el-GR" sz="1400" b="0" dirty="0" smtClean="0"/>
                        <a:t>χρησιμοποιείτε κιτρικό οξύ</a:t>
                      </a:r>
                      <a:r>
                        <a:rPr lang="nl-NL" sz="1400" b="0" dirty="0" smtClean="0"/>
                        <a:t>.</a:t>
                      </a:r>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nl-NL" sz="1400" b="0" dirty="0" smtClean="0"/>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l-GR" sz="1400" b="0" dirty="0" smtClean="0"/>
                        <a:t>Διαλυτότητα του τελικού διαλύματος</a:t>
                      </a:r>
                      <a:endParaRPr lang="nl-NL" sz="1400" b="0" baseline="0" dirty="0" smtClean="0"/>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l-GR" sz="1400" b="0" baseline="0" dirty="0" smtClean="0"/>
                        <a:t>Σταθερότητα σε σκληρό νερό</a:t>
                      </a:r>
                      <a:endParaRPr lang="nl-NL" sz="1400" b="0" baseline="0" dirty="0" smtClean="0"/>
                    </a:p>
                    <a:p>
                      <a:pPr marL="457200" marR="0" lvl="1"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nl-NL" sz="1400" b="0" dirty="0" smtClean="0"/>
                    </a:p>
                    <a:p>
                      <a:pPr marL="285750" marR="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nl-NL" sz="1400" b="0" baseline="0" dirty="0" smtClean="0"/>
                    </a:p>
                  </a:txBody>
                  <a:tcPr/>
                </a:tc>
                <a:tc>
                  <a:txBody>
                    <a:bodyPr/>
                    <a:lstStyle/>
                    <a:p>
                      <a:r>
                        <a:rPr lang="el-GR" sz="1400" b="0" dirty="0" smtClean="0"/>
                        <a:t>Όταν χορηγείτε</a:t>
                      </a:r>
                      <a:r>
                        <a:rPr lang="el-GR" sz="1400" b="0" baseline="0" dirty="0" smtClean="0"/>
                        <a:t> την</a:t>
                      </a:r>
                      <a:r>
                        <a:rPr lang="nl-NL" sz="1400" b="0" dirty="0" smtClean="0"/>
                        <a:t> </a:t>
                      </a:r>
                      <a:r>
                        <a:rPr lang="nl-NL" sz="1400" b="0" dirty="0" err="1" smtClean="0"/>
                        <a:t>amoxcillin</a:t>
                      </a:r>
                      <a:r>
                        <a:rPr lang="nl-NL" sz="1400" b="0" dirty="0" smtClean="0"/>
                        <a:t> </a:t>
                      </a:r>
                      <a:r>
                        <a:rPr lang="nl-NL" sz="1400" b="0" dirty="0" err="1" smtClean="0"/>
                        <a:t>trihydrate</a:t>
                      </a:r>
                      <a:r>
                        <a:rPr lang="nl-NL" sz="1400" b="0" dirty="0" smtClean="0"/>
                        <a:t> </a:t>
                      </a:r>
                      <a:endParaRPr lang="el-GR" sz="1400" b="0" dirty="0" smtClean="0"/>
                    </a:p>
                    <a:p>
                      <a:r>
                        <a:rPr lang="nl-NL" sz="1400" b="0" dirty="0" smtClean="0"/>
                        <a:t>80%:</a:t>
                      </a:r>
                    </a:p>
                    <a:p>
                      <a:pPr marL="285750" indent="-285750">
                        <a:buFont typeface="Wingdings" panose="05000000000000000000" pitchFamily="2" charset="2"/>
                        <a:buChar char="Ø"/>
                      </a:pPr>
                      <a:r>
                        <a:rPr lang="el-GR" sz="1400" b="1" u="sng" dirty="0" smtClean="0"/>
                        <a:t>πάντα</a:t>
                      </a:r>
                      <a:r>
                        <a:rPr lang="nl-NL" sz="1400" b="0" dirty="0" smtClean="0"/>
                        <a:t> </a:t>
                      </a:r>
                      <a:r>
                        <a:rPr lang="el-GR" sz="1400" b="0" dirty="0" smtClean="0"/>
                        <a:t>χρησιμοποιείτε διττανθρακικό νάτριο όταν</a:t>
                      </a:r>
                      <a:r>
                        <a:rPr lang="el-GR" sz="1400" b="0" baseline="0" dirty="0" smtClean="0"/>
                        <a:t> προετοιμάζετε προ-διάλυμα και </a:t>
                      </a:r>
                      <a:r>
                        <a:rPr lang="el-GR" sz="1400" b="1" i="0" u="sng" baseline="0" dirty="0" smtClean="0">
                          <a:solidFill>
                            <a:schemeClr val="tx1"/>
                          </a:solidFill>
                          <a:sym typeface="Wingdings" panose="05000000000000000000" pitchFamily="2" charset="2"/>
                        </a:rPr>
                        <a:t>εξετάστε</a:t>
                      </a:r>
                      <a:r>
                        <a:rPr lang="el-GR" sz="1400" b="0" baseline="0" dirty="0" smtClean="0">
                          <a:solidFill>
                            <a:schemeClr val="tx1"/>
                          </a:solidFill>
                          <a:sym typeface="Wingdings" panose="05000000000000000000" pitchFamily="2" charset="2"/>
                        </a:rPr>
                        <a:t> την διακοπτόμενη αγωγή</a:t>
                      </a:r>
                      <a:r>
                        <a:rPr lang="nl-NL" sz="1400" b="0" dirty="0" smtClean="0"/>
                        <a:t> </a:t>
                      </a:r>
                    </a:p>
                    <a:p>
                      <a:pPr marL="0" indent="0">
                        <a:buFont typeface="Wingdings" panose="05000000000000000000" pitchFamily="2" charset="2"/>
                        <a:buNone/>
                      </a:pPr>
                      <a:endParaRPr lang="nl-NL" sz="1400" b="0" dirty="0" smtClean="0"/>
                    </a:p>
                    <a:p>
                      <a:pPr marL="742950" lvl="1" indent="-285750">
                        <a:buFont typeface="Arial" panose="020B0604020202020204" pitchFamily="34" charset="0"/>
                        <a:buChar char="•"/>
                      </a:pPr>
                      <a:r>
                        <a:rPr lang="el-GR" sz="1400" b="0" dirty="0" smtClean="0"/>
                        <a:t>Διαλυτότητα</a:t>
                      </a:r>
                      <a:r>
                        <a:rPr lang="el-GR" sz="1400" b="0" baseline="0" dirty="0" smtClean="0"/>
                        <a:t> του προ-διαλύματος</a:t>
                      </a:r>
                      <a:endParaRPr lang="nl-NL" sz="1400" b="0" dirty="0" smtClean="0"/>
                    </a:p>
                    <a:p>
                      <a:pPr marL="742950" lvl="1" indent="-285750">
                        <a:buFont typeface="Arial" panose="020B0604020202020204" pitchFamily="34" charset="0"/>
                        <a:buChar char="•"/>
                      </a:pPr>
                      <a:r>
                        <a:rPr lang="el-GR" sz="1400" b="0" dirty="0" smtClean="0"/>
                        <a:t>Σταθερότητα σε υψηλό</a:t>
                      </a:r>
                      <a:r>
                        <a:rPr lang="nl-NL" sz="1400" b="0" dirty="0" smtClean="0"/>
                        <a:t> pH</a:t>
                      </a:r>
                    </a:p>
                    <a:p>
                      <a:pPr marL="0" indent="0">
                        <a:buFont typeface="Wingdings" panose="05000000000000000000" pitchFamily="2" charset="2"/>
                        <a:buNone/>
                      </a:pPr>
                      <a:endParaRPr lang="nl-NL" sz="1400" b="0" dirty="0" smtClean="0"/>
                    </a:p>
                    <a:p>
                      <a:pPr marL="285750" indent="-285750">
                        <a:buFont typeface="Wingdings" panose="05000000000000000000" pitchFamily="2" charset="2"/>
                        <a:buChar char="Ø"/>
                      </a:pPr>
                      <a:r>
                        <a:rPr lang="el-GR" sz="1400" b="1" u="sng" dirty="0" smtClean="0"/>
                        <a:t>εξετάστε</a:t>
                      </a:r>
                      <a:r>
                        <a:rPr lang="nl-NL" sz="1400" b="0" dirty="0" smtClean="0"/>
                        <a:t> </a:t>
                      </a:r>
                      <a:r>
                        <a:rPr lang="el-GR" sz="1400" b="0" dirty="0" smtClean="0"/>
                        <a:t>τη χρήση του</a:t>
                      </a:r>
                      <a:r>
                        <a:rPr lang="nl-NL" sz="1400" b="0" dirty="0" smtClean="0"/>
                        <a:t> </a:t>
                      </a:r>
                      <a:r>
                        <a:rPr lang="nl-NL" sz="1400" b="0" dirty="0" err="1" smtClean="0"/>
                        <a:t>Metasol</a:t>
                      </a:r>
                      <a:r>
                        <a:rPr lang="nl-NL" sz="1400" b="0" dirty="0" smtClean="0"/>
                        <a:t> </a:t>
                      </a:r>
                      <a:r>
                        <a:rPr lang="el-GR" sz="1400" b="0" dirty="0" smtClean="0"/>
                        <a:t>όταν προετοιμάζετε ένα τελικό διάλυμα</a:t>
                      </a:r>
                      <a:endParaRPr lang="nl-NL" sz="1400" b="0" baseline="0" dirty="0" smtClean="0"/>
                    </a:p>
                    <a:p>
                      <a:pPr marL="0" indent="0">
                        <a:buFont typeface="Wingdings" panose="05000000000000000000" pitchFamily="2" charset="2"/>
                        <a:buNone/>
                      </a:pPr>
                      <a:endParaRPr lang="nl-NL" sz="1400" b="0" baseline="0" dirty="0" smtClean="0"/>
                    </a:p>
                    <a:p>
                      <a:pPr marL="742950" lvl="1" indent="-285750">
                        <a:buFont typeface="Arial" panose="020B0604020202020204" pitchFamily="34" charset="0"/>
                        <a:buChar char="•"/>
                      </a:pPr>
                      <a:r>
                        <a:rPr lang="el-GR" sz="1400" b="0" baseline="0" dirty="0" smtClean="0"/>
                        <a:t>Σκληρό νερό</a:t>
                      </a:r>
                      <a:endParaRPr lang="nl-NL" sz="1400" b="0" baseline="0" dirty="0" smtClean="0"/>
                    </a:p>
                    <a:p>
                      <a:endParaRPr lang="nl-NL" sz="1400" b="0" baseline="0" dirty="0" smtClean="0"/>
                    </a:p>
                  </a:txBody>
                  <a:tcPr/>
                </a:tc>
              </a:tr>
            </a:tbl>
          </a:graphicData>
        </a:graphic>
      </p:graphicFrame>
      <p:pic>
        <p:nvPicPr>
          <p:cNvPr id="7" name="Afbeelding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3528" y="3501008"/>
            <a:ext cx="4213979" cy="3160484"/>
          </a:xfrm>
          <a:prstGeom prst="rect">
            <a:avLst/>
          </a:prstGeom>
        </p:spPr>
      </p:pic>
      <p:pic>
        <p:nvPicPr>
          <p:cNvPr id="8" name="Afbeelding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3528" y="3501008"/>
            <a:ext cx="4213979" cy="3160484"/>
          </a:xfrm>
          <a:prstGeom prst="rect">
            <a:avLst/>
          </a:prstGeom>
        </p:spPr>
      </p:pic>
      <p:pic>
        <p:nvPicPr>
          <p:cNvPr id="9" name="Afbeelding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6501" y="3509789"/>
            <a:ext cx="4213979" cy="3160484"/>
          </a:xfrm>
          <a:prstGeom prst="rect">
            <a:avLst/>
          </a:prstGeom>
        </p:spPr>
      </p:pic>
    </p:spTree>
    <p:extLst>
      <p:ext uri="{BB962C8B-B14F-4D97-AF65-F5344CB8AC3E}">
        <p14:creationId xmlns:p14="http://schemas.microsoft.com/office/powerpoint/2010/main" val="284737769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1000"/>
                                        <p:tgtEl>
                                          <p:spTgt spid="9"/>
                                        </p:tgtEl>
                                      </p:cBhvr>
                                    </p:animEffect>
                                    <p:anim calcmode="lin" valueType="num">
                                      <p:cBhvr>
                                        <p:cTn id="36" dur="1000" fill="hold"/>
                                        <p:tgtEl>
                                          <p:spTgt spid="9"/>
                                        </p:tgtEl>
                                        <p:attrNameLst>
                                          <p:attrName>ppt_x</p:attrName>
                                        </p:attrNameLst>
                                      </p:cBhvr>
                                      <p:tavLst>
                                        <p:tav tm="0">
                                          <p:val>
                                            <p:strVal val="#ppt_x"/>
                                          </p:val>
                                        </p:tav>
                                        <p:tav tm="100000">
                                          <p:val>
                                            <p:strVal val="#ppt_x"/>
                                          </p:val>
                                        </p:tav>
                                      </p:tavLst>
                                    </p:anim>
                                    <p:anim calcmode="lin" valueType="num">
                                      <p:cBhvr>
                                        <p:cTn id="3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152400" y="361950"/>
            <a:ext cx="6553200" cy="381000"/>
          </a:xfrm>
        </p:spPr>
        <p:txBody>
          <a:bodyPr/>
          <a:lstStyle/>
          <a:p>
            <a:pPr>
              <a:defRPr/>
            </a:pPr>
            <a:r>
              <a:rPr lang="en-GB" sz="2600" b="1" dirty="0" err="1">
                <a:solidFill>
                  <a:srgbClr val="333399"/>
                </a:solidFill>
                <a:effectLst>
                  <a:outerShdw blurRad="38100" dist="38100" dir="2700000" algn="tl">
                    <a:srgbClr val="C0C0C0"/>
                  </a:outerShdw>
                </a:effectLst>
                <a:latin typeface="Candara" pitchFamily="34" charset="0"/>
              </a:rPr>
              <a:t>Doxylin</a:t>
            </a:r>
            <a:r>
              <a:rPr lang="en-GB" sz="2600" b="1" dirty="0">
                <a:solidFill>
                  <a:srgbClr val="333399"/>
                </a:solidFill>
                <a:effectLst>
                  <a:outerShdw blurRad="38100" dist="38100" dir="2700000" algn="tl">
                    <a:srgbClr val="C0C0C0"/>
                  </a:outerShdw>
                </a:effectLst>
                <a:latin typeface="Candara" pitchFamily="34" charset="0"/>
              </a:rPr>
              <a:t>® 100% &amp; </a:t>
            </a:r>
            <a:r>
              <a:rPr lang="en-GB" sz="2600" b="1" dirty="0" err="1">
                <a:solidFill>
                  <a:srgbClr val="333399"/>
                </a:solidFill>
                <a:effectLst>
                  <a:outerShdw blurRad="38100" dist="38100" dir="2700000" algn="tl">
                    <a:srgbClr val="C0C0C0"/>
                  </a:outerShdw>
                </a:effectLst>
                <a:latin typeface="Candara" pitchFamily="34" charset="0"/>
              </a:rPr>
              <a:t>Amoxy</a:t>
            </a:r>
            <a:r>
              <a:rPr lang="en-GB" sz="2600" b="1" dirty="0">
                <a:solidFill>
                  <a:srgbClr val="333399"/>
                </a:solidFill>
                <a:effectLst>
                  <a:outerShdw blurRad="38100" dist="38100" dir="2700000" algn="tl">
                    <a:srgbClr val="C0C0C0"/>
                  </a:outerShdw>
                </a:effectLst>
                <a:latin typeface="Candara" pitchFamily="34" charset="0"/>
              </a:rPr>
              <a:t> </a:t>
            </a:r>
            <a:r>
              <a:rPr lang="en-GB" sz="2600" b="1" dirty="0" smtClean="0">
                <a:solidFill>
                  <a:srgbClr val="333399"/>
                </a:solidFill>
                <a:effectLst>
                  <a:outerShdw blurRad="38100" dist="38100" dir="2700000" algn="tl">
                    <a:srgbClr val="C0C0C0"/>
                  </a:outerShdw>
                </a:effectLst>
                <a:latin typeface="Candara" pitchFamily="34" charset="0"/>
              </a:rPr>
              <a:t>Active® 80%</a:t>
            </a:r>
          </a:p>
        </p:txBody>
      </p:sp>
      <p:sp>
        <p:nvSpPr>
          <p:cNvPr id="4" name="Tijdelijke aanduiding voor inhoud 3"/>
          <p:cNvSpPr>
            <a:spLocks noGrp="1"/>
          </p:cNvSpPr>
          <p:nvPr>
            <p:ph idx="1"/>
          </p:nvPr>
        </p:nvSpPr>
        <p:spPr>
          <a:xfrm>
            <a:off x="683568" y="1196752"/>
            <a:ext cx="7772400" cy="4114800"/>
          </a:xfrm>
        </p:spPr>
        <p:txBody>
          <a:bodyPr/>
          <a:lstStyle/>
          <a:p>
            <a:r>
              <a:rPr lang="el-GR" sz="1200" dirty="0" smtClean="0"/>
              <a:t>Υπολογισμός της δοσολογίας στο πόσιμο νερό και στην τροφή</a:t>
            </a:r>
            <a:endParaRPr lang="nl-NL" sz="1200" dirty="0" smtClean="0"/>
          </a:p>
          <a:p>
            <a:endParaRPr lang="nl-NL" sz="1200" dirty="0"/>
          </a:p>
          <a:p>
            <a:endParaRPr lang="nl-NL" sz="1200" dirty="0" smtClean="0"/>
          </a:p>
          <a:p>
            <a:endParaRPr lang="nl-NL" sz="1200" dirty="0"/>
          </a:p>
          <a:p>
            <a:endParaRPr lang="nl-NL" sz="1200" dirty="0" smtClean="0"/>
          </a:p>
          <a:p>
            <a:endParaRPr lang="nl-NL" sz="1200" dirty="0"/>
          </a:p>
          <a:p>
            <a:endParaRPr lang="nl-NL" sz="1200" dirty="0" smtClean="0"/>
          </a:p>
          <a:p>
            <a:endParaRPr lang="nl-NL" sz="1200" dirty="0"/>
          </a:p>
          <a:p>
            <a:endParaRPr lang="nl-NL" sz="1200" dirty="0" smtClean="0"/>
          </a:p>
          <a:p>
            <a:endParaRPr lang="nl-NL" sz="1200" dirty="0"/>
          </a:p>
          <a:p>
            <a:endParaRPr lang="nl-NL" sz="1200" dirty="0" smtClean="0"/>
          </a:p>
          <a:p>
            <a:endParaRPr lang="nl-NL" sz="1200" dirty="0"/>
          </a:p>
          <a:p>
            <a:endParaRPr lang="nl-NL" sz="1200" dirty="0" smtClean="0"/>
          </a:p>
          <a:p>
            <a:endParaRPr lang="nl-NL" sz="1100" dirty="0" smtClean="0">
              <a:solidFill>
                <a:schemeClr val="tx1"/>
              </a:solidFill>
              <a:latin typeface="Calibri" panose="020F0502020204030204" pitchFamily="34" charset="0"/>
            </a:endParaRPr>
          </a:p>
        </p:txBody>
      </p:sp>
      <p:graphicFrame>
        <p:nvGraphicFramePr>
          <p:cNvPr id="6" name="Tabel 5"/>
          <p:cNvGraphicFramePr>
            <a:graphicFrameLocks noGrp="1"/>
          </p:cNvGraphicFramePr>
          <p:nvPr>
            <p:extLst>
              <p:ext uri="{D42A27DB-BD31-4B8C-83A1-F6EECF244321}">
                <p14:modId xmlns:p14="http://schemas.microsoft.com/office/powerpoint/2010/main" val="4107713323"/>
              </p:ext>
            </p:extLst>
          </p:nvPr>
        </p:nvGraphicFramePr>
        <p:xfrm>
          <a:off x="755576" y="1628800"/>
          <a:ext cx="7211639" cy="3584798"/>
        </p:xfrm>
        <a:graphic>
          <a:graphicData uri="http://schemas.openxmlformats.org/drawingml/2006/table">
            <a:tbl>
              <a:tblPr/>
              <a:tblGrid>
                <a:gridCol w="2114850"/>
                <a:gridCol w="1015128"/>
                <a:gridCol w="993979"/>
                <a:gridCol w="962257"/>
                <a:gridCol w="909386"/>
                <a:gridCol w="1216039"/>
              </a:tblGrid>
              <a:tr h="298733">
                <a:tc>
                  <a:txBody>
                    <a:bodyPr/>
                    <a:lstStyle/>
                    <a:p>
                      <a:pPr algn="l" fontAlgn="b"/>
                      <a:r>
                        <a:rPr lang="en-GB" sz="1100" b="0" i="0" u="none" strike="noStrike" dirty="0">
                          <a:solidFill>
                            <a:srgbClr val="000000"/>
                          </a:solidFill>
                          <a:effectLst/>
                          <a:latin typeface="Calibri"/>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BF1DE"/>
                    </a:solidFill>
                  </a:tcPr>
                </a:tc>
                <a:tc>
                  <a:txBody>
                    <a:bodyPr/>
                    <a:lstStyle/>
                    <a:p>
                      <a:pPr algn="ctr" fontAlgn="b"/>
                      <a:r>
                        <a:rPr lang="el-GR" sz="1100" b="1" i="0" u="none" strike="noStrike" dirty="0" smtClean="0">
                          <a:solidFill>
                            <a:srgbClr val="000000"/>
                          </a:solidFill>
                          <a:effectLst/>
                          <a:latin typeface="Calibri"/>
                        </a:rPr>
                        <a:t>Απογαλ/να</a:t>
                      </a:r>
                      <a:endParaRPr lang="en-GB" sz="1100" b="1" i="0" u="none" strike="noStrike" dirty="0">
                        <a:solidFill>
                          <a:srgbClr val="000000"/>
                        </a:solidFill>
                        <a:effectLst/>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BF1DE"/>
                    </a:solidFill>
                  </a:tcPr>
                </a:tc>
                <a:tc gridSpan="2">
                  <a:txBody>
                    <a:bodyPr/>
                    <a:lstStyle/>
                    <a:p>
                      <a:pPr algn="ctr" fontAlgn="b"/>
                      <a:r>
                        <a:rPr lang="el-GR" sz="1100" b="1" i="0" u="none" strike="noStrike" dirty="0" smtClean="0">
                          <a:solidFill>
                            <a:srgbClr val="000000"/>
                          </a:solidFill>
                          <a:effectLst/>
                          <a:latin typeface="Calibri"/>
                        </a:rPr>
                        <a:t>παχυνόμενα</a:t>
                      </a:r>
                      <a:endParaRPr lang="en-GB" sz="1100" b="1" i="0" u="none" strike="noStrike" dirty="0">
                        <a:solidFill>
                          <a:srgbClr val="000000"/>
                        </a:solidFill>
                        <a:effectLst/>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BF1DE"/>
                    </a:solidFill>
                  </a:tcPr>
                </a:tc>
                <a:tc hMerge="1">
                  <a:txBody>
                    <a:bodyPr/>
                    <a:lstStyle/>
                    <a:p>
                      <a:endParaRPr lang="en-GB"/>
                    </a:p>
                  </a:txBody>
                  <a:tcPr/>
                </a:tc>
                <a:tc gridSpan="2">
                  <a:txBody>
                    <a:bodyPr/>
                    <a:lstStyle/>
                    <a:p>
                      <a:pPr algn="ctr" fontAlgn="b"/>
                      <a:r>
                        <a:rPr lang="el-GR" sz="1100" b="1" i="0" u="none" strike="noStrike" dirty="0" smtClean="0">
                          <a:solidFill>
                            <a:srgbClr val="000000"/>
                          </a:solidFill>
                          <a:effectLst/>
                          <a:latin typeface="Calibri"/>
                        </a:rPr>
                        <a:t>χοιρομητέρες</a:t>
                      </a:r>
                      <a:endParaRPr lang="en-GB" sz="1100" b="1" i="0" u="none" strike="noStrike" dirty="0">
                        <a:solidFill>
                          <a:srgbClr val="000000"/>
                        </a:solidFill>
                        <a:effectLst/>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BF1DE"/>
                    </a:solidFill>
                  </a:tcPr>
                </a:tc>
                <a:tc hMerge="1">
                  <a:txBody>
                    <a:bodyPr/>
                    <a:lstStyle/>
                    <a:p>
                      <a:endParaRPr lang="en-GB"/>
                    </a:p>
                  </a:txBody>
                  <a:tcPr/>
                </a:tc>
              </a:tr>
              <a:tr h="284508">
                <a:tc>
                  <a:txBody>
                    <a:bodyPr/>
                    <a:lstStyle/>
                    <a:p>
                      <a:pPr algn="l" fontAlgn="b"/>
                      <a:r>
                        <a:rPr lang="el-GR" sz="1100" b="0" i="0" u="none" strike="noStrike" baseline="0" dirty="0" smtClean="0">
                          <a:solidFill>
                            <a:srgbClr val="000000"/>
                          </a:solidFill>
                          <a:effectLst/>
                          <a:latin typeface="Calibri"/>
                        </a:rPr>
                        <a:t>Σωματικό Βάρος</a:t>
                      </a:r>
                      <a:endParaRPr lang="en-GB" sz="1100" b="0" i="0" u="none" strike="noStrike" dirty="0">
                        <a:solidFill>
                          <a:srgbClr val="000000"/>
                        </a:solidFill>
                        <a:effectLst/>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BF1DE"/>
                    </a:solidFill>
                  </a:tcPr>
                </a:tc>
                <a:tc>
                  <a:txBody>
                    <a:bodyPr/>
                    <a:lstStyle/>
                    <a:p>
                      <a:pPr algn="ctr" fontAlgn="b"/>
                      <a:r>
                        <a:rPr lang="en-GB" sz="1100" b="0" i="0" u="none" strike="noStrike">
                          <a:solidFill>
                            <a:srgbClr val="000000"/>
                          </a:solidFill>
                          <a:effectLst/>
                          <a:latin typeface="Calibri"/>
                        </a:rPr>
                        <a:t>5-25 kg</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BF1DE"/>
                    </a:solidFill>
                  </a:tcPr>
                </a:tc>
                <a:tc>
                  <a:txBody>
                    <a:bodyPr/>
                    <a:lstStyle/>
                    <a:p>
                      <a:pPr algn="ctr" fontAlgn="b"/>
                      <a:r>
                        <a:rPr lang="en-GB" sz="1100" b="0" i="0" u="none" strike="noStrike">
                          <a:solidFill>
                            <a:srgbClr val="000000"/>
                          </a:solidFill>
                          <a:effectLst/>
                          <a:latin typeface="Calibri"/>
                        </a:rPr>
                        <a:t>25-50 kg</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BF1DE"/>
                    </a:solidFill>
                  </a:tcPr>
                </a:tc>
                <a:tc>
                  <a:txBody>
                    <a:bodyPr/>
                    <a:lstStyle/>
                    <a:p>
                      <a:pPr algn="ctr" fontAlgn="b"/>
                      <a:r>
                        <a:rPr lang="en-GB" sz="1100" b="0" i="0" u="none" strike="noStrike">
                          <a:solidFill>
                            <a:srgbClr val="000000"/>
                          </a:solidFill>
                          <a:effectLst/>
                          <a:latin typeface="Calibri"/>
                        </a:rPr>
                        <a:t>50-110 kg</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BF1DE"/>
                    </a:solidFill>
                  </a:tcPr>
                </a:tc>
                <a:tc>
                  <a:txBody>
                    <a:bodyPr/>
                    <a:lstStyle/>
                    <a:p>
                      <a:pPr algn="ctr" fontAlgn="b"/>
                      <a:r>
                        <a:rPr lang="el-GR" sz="1100" b="0" i="0" u="none" strike="noStrike" dirty="0" smtClean="0">
                          <a:solidFill>
                            <a:srgbClr val="000000"/>
                          </a:solidFill>
                          <a:effectLst/>
                          <a:latin typeface="Calibri"/>
                        </a:rPr>
                        <a:t>Ξηρά</a:t>
                      </a:r>
                      <a:r>
                        <a:rPr lang="el-GR" sz="1100" b="0" i="0" u="none" strike="noStrike" baseline="0" dirty="0" smtClean="0">
                          <a:solidFill>
                            <a:srgbClr val="000000"/>
                          </a:solidFill>
                          <a:effectLst/>
                          <a:latin typeface="Calibri"/>
                        </a:rPr>
                        <a:t> περίοδος</a:t>
                      </a:r>
                      <a:endParaRPr lang="en-GB" sz="1100" b="0" i="0" u="none" strike="noStrike" dirty="0">
                        <a:solidFill>
                          <a:srgbClr val="000000"/>
                        </a:solidFill>
                        <a:effectLst/>
                        <a:latin typeface="Calibri"/>
                      </a:endParaRP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BF1DE"/>
                    </a:solidFill>
                  </a:tcPr>
                </a:tc>
                <a:tc>
                  <a:txBody>
                    <a:bodyPr/>
                    <a:lstStyle/>
                    <a:p>
                      <a:pPr algn="ctr" fontAlgn="b"/>
                      <a:r>
                        <a:rPr lang="el-GR" sz="1100" b="0" i="0" u="none" strike="noStrike" dirty="0" smtClean="0">
                          <a:solidFill>
                            <a:srgbClr val="000000"/>
                          </a:solidFill>
                          <a:effectLst/>
                          <a:latin typeface="Calibri"/>
                        </a:rPr>
                        <a:t>Γαλουχία</a:t>
                      </a:r>
                      <a:endParaRPr lang="en-GB" sz="1100" b="0" i="0" u="none" strike="noStrike" dirty="0">
                        <a:solidFill>
                          <a:srgbClr val="000000"/>
                        </a:solidFill>
                        <a:effectLst/>
                        <a:latin typeface="Calibri"/>
                      </a:endParaRP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BF1DE"/>
                    </a:solidFill>
                  </a:tcPr>
                </a:tc>
              </a:tr>
              <a:tr h="284508">
                <a:tc>
                  <a:txBody>
                    <a:bodyPr/>
                    <a:lstStyle/>
                    <a:p>
                      <a:pPr algn="l" fontAlgn="b"/>
                      <a:r>
                        <a:rPr lang="el-GR" sz="1100" b="0" i="0" u="none" strike="noStrike" dirty="0" smtClean="0">
                          <a:solidFill>
                            <a:srgbClr val="000000"/>
                          </a:solidFill>
                          <a:effectLst/>
                          <a:latin typeface="Calibri"/>
                        </a:rPr>
                        <a:t>Κατανάλωση</a:t>
                      </a:r>
                      <a:r>
                        <a:rPr lang="el-GR" sz="1100" b="0" i="0" u="none" strike="noStrike" baseline="0" dirty="0" smtClean="0">
                          <a:solidFill>
                            <a:srgbClr val="000000"/>
                          </a:solidFill>
                          <a:effectLst/>
                          <a:latin typeface="Calibri"/>
                        </a:rPr>
                        <a:t> νερού</a:t>
                      </a:r>
                      <a:r>
                        <a:rPr lang="en-GB" sz="1100" b="0" i="0" u="none" strike="noStrike" dirty="0" smtClean="0">
                          <a:solidFill>
                            <a:srgbClr val="000000"/>
                          </a:solidFill>
                          <a:effectLst/>
                          <a:latin typeface="Calibri"/>
                        </a:rPr>
                        <a:t>/</a:t>
                      </a:r>
                      <a:r>
                        <a:rPr lang="el-GR" sz="1100" b="0" i="0" u="none" strike="noStrike" dirty="0" smtClean="0">
                          <a:solidFill>
                            <a:srgbClr val="000000"/>
                          </a:solidFill>
                          <a:effectLst/>
                          <a:latin typeface="Calibri"/>
                        </a:rPr>
                        <a:t>ημ</a:t>
                      </a:r>
                      <a:r>
                        <a:rPr lang="en-GB" sz="1100" b="0" i="0" u="none" strike="noStrike" dirty="0" smtClean="0">
                          <a:solidFill>
                            <a:srgbClr val="000000"/>
                          </a:solidFill>
                          <a:effectLst/>
                          <a:latin typeface="Calibri"/>
                        </a:rPr>
                        <a:t>/kg </a:t>
                      </a:r>
                      <a:r>
                        <a:rPr lang="el-GR" sz="1100" b="0" i="0" u="none" strike="noStrike" dirty="0" smtClean="0">
                          <a:solidFill>
                            <a:srgbClr val="000000"/>
                          </a:solidFill>
                          <a:effectLst/>
                          <a:latin typeface="Calibri"/>
                        </a:rPr>
                        <a:t>ΣΒ</a:t>
                      </a:r>
                      <a:endParaRPr lang="en-GB" sz="1100" b="0" i="0" u="none" strike="noStrike" dirty="0">
                        <a:solidFill>
                          <a:srgbClr val="000000"/>
                        </a:solidFill>
                        <a:effectLst/>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EBF1DE"/>
                    </a:solidFill>
                  </a:tcPr>
                </a:tc>
                <a:tc>
                  <a:txBody>
                    <a:bodyPr/>
                    <a:lstStyle/>
                    <a:p>
                      <a:pPr algn="ctr" fontAlgn="b"/>
                      <a:r>
                        <a:rPr lang="en-GB" sz="1100" b="0" i="0" u="none" strike="noStrike" dirty="0" smtClean="0">
                          <a:solidFill>
                            <a:srgbClr val="000000"/>
                          </a:solidFill>
                          <a:effectLst/>
                          <a:latin typeface="Calibri"/>
                        </a:rPr>
                        <a:t>110 </a:t>
                      </a:r>
                      <a:r>
                        <a:rPr lang="en-GB" sz="1100" b="0" i="0" u="none" strike="noStrike" dirty="0">
                          <a:solidFill>
                            <a:srgbClr val="000000"/>
                          </a:solidFill>
                          <a:effectLst/>
                          <a:latin typeface="Calibri"/>
                        </a:rPr>
                        <a:t>ml</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EBF1DE"/>
                    </a:solidFill>
                  </a:tcPr>
                </a:tc>
                <a:tc>
                  <a:txBody>
                    <a:bodyPr/>
                    <a:lstStyle/>
                    <a:p>
                      <a:pPr algn="ctr" fontAlgn="b"/>
                      <a:r>
                        <a:rPr lang="en-GB" sz="1100" b="0" i="0" u="none" strike="noStrike">
                          <a:solidFill>
                            <a:srgbClr val="000000"/>
                          </a:solidFill>
                          <a:effectLst/>
                          <a:latin typeface="Calibri"/>
                        </a:rPr>
                        <a:t>100 ml</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EBF1DE"/>
                    </a:solidFill>
                  </a:tcPr>
                </a:tc>
                <a:tc>
                  <a:txBody>
                    <a:bodyPr/>
                    <a:lstStyle/>
                    <a:p>
                      <a:pPr algn="ctr" fontAlgn="b"/>
                      <a:r>
                        <a:rPr lang="en-GB" sz="1100" b="0" i="0" u="none" strike="noStrike" dirty="0" smtClean="0">
                          <a:solidFill>
                            <a:srgbClr val="000000"/>
                          </a:solidFill>
                          <a:effectLst/>
                          <a:latin typeface="Calibri"/>
                        </a:rPr>
                        <a:t>65 </a:t>
                      </a:r>
                      <a:r>
                        <a:rPr lang="en-GB" sz="1100" b="0" i="0" u="none" strike="noStrike" dirty="0">
                          <a:solidFill>
                            <a:srgbClr val="000000"/>
                          </a:solidFill>
                          <a:effectLst/>
                          <a:latin typeface="Calibri"/>
                        </a:rPr>
                        <a:t>ml</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EBF1DE"/>
                    </a:solidFill>
                  </a:tcPr>
                </a:tc>
                <a:tc>
                  <a:txBody>
                    <a:bodyPr/>
                    <a:lstStyle/>
                    <a:p>
                      <a:pPr algn="ctr" fontAlgn="b"/>
                      <a:r>
                        <a:rPr lang="en-GB" sz="1100" b="0" i="0" u="none" strike="noStrike">
                          <a:solidFill>
                            <a:srgbClr val="000000"/>
                          </a:solidFill>
                          <a:effectLst/>
                          <a:latin typeface="Calibri"/>
                        </a:rPr>
                        <a:t>45 ml</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EBF1DE"/>
                    </a:solidFill>
                  </a:tcPr>
                </a:tc>
                <a:tc>
                  <a:txBody>
                    <a:bodyPr/>
                    <a:lstStyle/>
                    <a:p>
                      <a:pPr algn="ctr" fontAlgn="b"/>
                      <a:r>
                        <a:rPr lang="en-GB" sz="1100" b="0" i="0" u="none" strike="noStrike">
                          <a:solidFill>
                            <a:srgbClr val="000000"/>
                          </a:solidFill>
                          <a:effectLst/>
                          <a:latin typeface="Calibri"/>
                        </a:rPr>
                        <a:t>60-150 ml</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EBF1DE"/>
                    </a:solidFill>
                  </a:tcPr>
                </a:tc>
              </a:tr>
              <a:tr h="298733">
                <a:tc>
                  <a:txBody>
                    <a:bodyPr/>
                    <a:lstStyle/>
                    <a:p>
                      <a:pPr algn="l" fontAlgn="b"/>
                      <a:r>
                        <a:rPr lang="el-GR" sz="1100" b="0" i="0" u="none" strike="noStrike" dirty="0" smtClean="0">
                          <a:solidFill>
                            <a:srgbClr val="000000"/>
                          </a:solidFill>
                          <a:effectLst/>
                          <a:latin typeface="Calibri"/>
                        </a:rPr>
                        <a:t>Κατανάλωση</a:t>
                      </a:r>
                      <a:r>
                        <a:rPr lang="el-GR" sz="1100" b="0" i="0" u="none" strike="noStrike" baseline="0" dirty="0" smtClean="0">
                          <a:solidFill>
                            <a:srgbClr val="000000"/>
                          </a:solidFill>
                          <a:effectLst/>
                          <a:latin typeface="Calibri"/>
                        </a:rPr>
                        <a:t> τροφής</a:t>
                      </a:r>
                      <a:r>
                        <a:rPr lang="en-GB" sz="1100" b="0" i="0" u="none" strike="noStrike" dirty="0" smtClean="0">
                          <a:solidFill>
                            <a:srgbClr val="000000"/>
                          </a:solidFill>
                          <a:effectLst/>
                          <a:latin typeface="Calibri"/>
                        </a:rPr>
                        <a:t>/</a:t>
                      </a:r>
                      <a:r>
                        <a:rPr lang="el-GR" sz="1100" b="0" i="0" u="none" strike="noStrike" dirty="0" smtClean="0">
                          <a:solidFill>
                            <a:srgbClr val="000000"/>
                          </a:solidFill>
                          <a:effectLst/>
                          <a:latin typeface="Calibri"/>
                        </a:rPr>
                        <a:t>ημ</a:t>
                      </a:r>
                      <a:r>
                        <a:rPr lang="en-GB" sz="1100" b="0" i="0" u="none" strike="noStrike" dirty="0" smtClean="0">
                          <a:solidFill>
                            <a:srgbClr val="000000"/>
                          </a:solidFill>
                          <a:effectLst/>
                          <a:latin typeface="Calibri"/>
                        </a:rPr>
                        <a:t>/kg </a:t>
                      </a:r>
                      <a:r>
                        <a:rPr lang="el-GR" sz="1100" b="0" i="0" u="none" strike="noStrike" dirty="0" smtClean="0">
                          <a:solidFill>
                            <a:srgbClr val="000000"/>
                          </a:solidFill>
                          <a:effectLst/>
                          <a:latin typeface="Calibri"/>
                        </a:rPr>
                        <a:t>ΣΒ</a:t>
                      </a:r>
                      <a:endParaRPr lang="en-GB" sz="1100" b="0" i="0" u="none" strike="noStrike" dirty="0">
                        <a:solidFill>
                          <a:srgbClr val="000000"/>
                        </a:solidFill>
                        <a:effectLst/>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EBF1DE"/>
                    </a:solidFill>
                  </a:tcPr>
                </a:tc>
                <a:tc>
                  <a:txBody>
                    <a:bodyPr/>
                    <a:lstStyle/>
                    <a:p>
                      <a:pPr algn="ctr" fontAlgn="b"/>
                      <a:r>
                        <a:rPr lang="en-GB" sz="1100" b="0" i="0" u="none" strike="noStrike">
                          <a:solidFill>
                            <a:srgbClr val="000000"/>
                          </a:solidFill>
                          <a:effectLst/>
                          <a:latin typeface="Calibri"/>
                        </a:rPr>
                        <a:t>50 g</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EBF1DE"/>
                    </a:solidFill>
                  </a:tcPr>
                </a:tc>
                <a:tc>
                  <a:txBody>
                    <a:bodyPr/>
                    <a:lstStyle/>
                    <a:p>
                      <a:pPr algn="ctr" fontAlgn="b"/>
                      <a:r>
                        <a:rPr lang="en-GB" sz="1100" b="0" i="0" u="none" strike="noStrike" dirty="0" smtClean="0">
                          <a:solidFill>
                            <a:srgbClr val="000000"/>
                          </a:solidFill>
                          <a:effectLst/>
                          <a:latin typeface="Calibri"/>
                        </a:rPr>
                        <a:t>50 </a:t>
                      </a:r>
                      <a:r>
                        <a:rPr lang="en-GB" sz="1100" b="0" i="0" u="none" strike="noStrike" dirty="0">
                          <a:solidFill>
                            <a:srgbClr val="000000"/>
                          </a:solidFill>
                          <a:effectLst/>
                          <a:latin typeface="Calibri"/>
                        </a:rPr>
                        <a:t>g</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EBF1DE"/>
                    </a:solidFill>
                  </a:tcPr>
                </a:tc>
                <a:tc>
                  <a:txBody>
                    <a:bodyPr/>
                    <a:lstStyle/>
                    <a:p>
                      <a:pPr algn="ctr" fontAlgn="b"/>
                      <a:r>
                        <a:rPr lang="en-GB" sz="1100" b="0" i="0" u="none" strike="noStrike" dirty="0" smtClean="0">
                          <a:solidFill>
                            <a:srgbClr val="000000"/>
                          </a:solidFill>
                          <a:effectLst/>
                          <a:latin typeface="Calibri"/>
                        </a:rPr>
                        <a:t>35 </a:t>
                      </a:r>
                      <a:r>
                        <a:rPr lang="en-GB" sz="1100" b="0" i="0" u="none" strike="noStrike" dirty="0">
                          <a:solidFill>
                            <a:srgbClr val="000000"/>
                          </a:solidFill>
                          <a:effectLst/>
                          <a:latin typeface="Calibri"/>
                        </a:rPr>
                        <a:t>g</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EBF1DE"/>
                    </a:solidFill>
                  </a:tcPr>
                </a:tc>
                <a:tc>
                  <a:txBody>
                    <a:bodyPr/>
                    <a:lstStyle/>
                    <a:p>
                      <a:pPr algn="ctr" fontAlgn="b"/>
                      <a:r>
                        <a:rPr lang="en-GB" sz="1100" b="0" i="0" u="none" strike="noStrike" dirty="0" smtClean="0">
                          <a:solidFill>
                            <a:srgbClr val="000000"/>
                          </a:solidFill>
                          <a:effectLst/>
                          <a:latin typeface="Calibri"/>
                        </a:rPr>
                        <a:t>11 </a:t>
                      </a:r>
                      <a:r>
                        <a:rPr lang="en-GB" sz="1100" b="0" i="0" u="none" strike="noStrike" dirty="0">
                          <a:solidFill>
                            <a:srgbClr val="000000"/>
                          </a:solidFill>
                          <a:effectLst/>
                          <a:latin typeface="Calibri"/>
                        </a:rPr>
                        <a:t>g</a:t>
                      </a: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EBF1DE"/>
                    </a:solidFill>
                  </a:tcPr>
                </a:tc>
                <a:tc>
                  <a:txBody>
                    <a:bodyPr/>
                    <a:lstStyle/>
                    <a:p>
                      <a:pPr algn="ctr" fontAlgn="b"/>
                      <a:r>
                        <a:rPr lang="en-GB" sz="1100" b="0" i="0" u="none" strike="noStrike">
                          <a:solidFill>
                            <a:srgbClr val="000000"/>
                          </a:solidFill>
                          <a:effectLst/>
                          <a:latin typeface="Calibri"/>
                        </a:rPr>
                        <a:t>20-40 g</a:t>
                      </a:r>
                    </a:p>
                  </a:txBody>
                  <a:tcPr marL="9525" marR="9525" marT="952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EBF1DE"/>
                    </a:solidFill>
                  </a:tcPr>
                </a:tc>
              </a:tr>
              <a:tr h="341409">
                <a:tc gridSpan="6">
                  <a:txBody>
                    <a:bodyPr/>
                    <a:lstStyle/>
                    <a:p>
                      <a:pPr algn="l" fontAlgn="b"/>
                      <a:r>
                        <a:rPr lang="en-GB" sz="1300" b="1" i="0" u="none" strike="noStrike" dirty="0" err="1" smtClean="0">
                          <a:solidFill>
                            <a:srgbClr val="000000"/>
                          </a:solidFill>
                          <a:effectLst/>
                          <a:latin typeface="Calibri"/>
                        </a:rPr>
                        <a:t>Doxylin</a:t>
                      </a:r>
                      <a:r>
                        <a:rPr lang="en-GB" sz="1300" b="1" i="0" u="none" strike="noStrike" dirty="0" smtClean="0">
                          <a:solidFill>
                            <a:srgbClr val="000000"/>
                          </a:solidFill>
                          <a:effectLst/>
                          <a:latin typeface="Calibri"/>
                        </a:rPr>
                        <a:t>® </a:t>
                      </a:r>
                      <a:r>
                        <a:rPr lang="en-GB" sz="1300" b="1" i="0" u="none" strike="noStrike" dirty="0">
                          <a:solidFill>
                            <a:srgbClr val="000000"/>
                          </a:solidFill>
                          <a:effectLst/>
                          <a:latin typeface="Calibri"/>
                        </a:rPr>
                        <a:t>100%</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CDB"/>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r>
              <a:tr h="284508">
                <a:tc>
                  <a:txBody>
                    <a:bodyPr/>
                    <a:lstStyle/>
                    <a:p>
                      <a:pPr algn="l" fontAlgn="b"/>
                      <a:r>
                        <a:rPr lang="el-GR" sz="1100" b="0" i="0" u="none" strike="noStrike" dirty="0" smtClean="0">
                          <a:solidFill>
                            <a:srgbClr val="000000"/>
                          </a:solidFill>
                          <a:effectLst/>
                          <a:latin typeface="Calibri"/>
                        </a:rPr>
                        <a:t>δοσολογία</a:t>
                      </a:r>
                      <a:r>
                        <a:rPr lang="en-GB" sz="1100" b="0" i="0" u="none" strike="noStrike" dirty="0" smtClean="0">
                          <a:solidFill>
                            <a:srgbClr val="000000"/>
                          </a:solidFill>
                          <a:effectLst/>
                          <a:latin typeface="Calibri"/>
                        </a:rPr>
                        <a:t> </a:t>
                      </a:r>
                      <a:r>
                        <a:rPr lang="en-GB" sz="1100" b="0" i="0" u="none" strike="noStrike" dirty="0" err="1" smtClean="0">
                          <a:solidFill>
                            <a:srgbClr val="000000"/>
                          </a:solidFill>
                          <a:effectLst/>
                          <a:latin typeface="Calibri"/>
                        </a:rPr>
                        <a:t>Doxylin</a:t>
                      </a:r>
                      <a:r>
                        <a:rPr lang="en-GB" sz="1100" b="0" i="0" u="none" strike="noStrike" dirty="0" smtClean="0">
                          <a:solidFill>
                            <a:srgbClr val="000000"/>
                          </a:solidFill>
                          <a:effectLst/>
                          <a:latin typeface="Calibri"/>
                        </a:rPr>
                        <a:t>/</a:t>
                      </a:r>
                      <a:r>
                        <a:rPr lang="el-GR" sz="1100" b="0" i="0" u="none" strike="noStrike" dirty="0" smtClean="0">
                          <a:solidFill>
                            <a:srgbClr val="000000"/>
                          </a:solidFill>
                          <a:effectLst/>
                          <a:latin typeface="Calibri"/>
                        </a:rPr>
                        <a:t>ημέρα</a:t>
                      </a:r>
                      <a:endParaRPr lang="en-GB" sz="1100" b="0" i="0" u="none" strike="noStrike" dirty="0">
                        <a:solidFill>
                          <a:srgbClr val="000000"/>
                        </a:solidFill>
                        <a:effectLst/>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c gridSpan="5">
                  <a:txBody>
                    <a:bodyPr/>
                    <a:lstStyle/>
                    <a:p>
                      <a:pPr algn="ctr" fontAlgn="b"/>
                      <a:r>
                        <a:rPr lang="en-GB" sz="1100" b="0" i="0" u="none" strike="noStrike" dirty="0" smtClean="0">
                          <a:solidFill>
                            <a:srgbClr val="000000"/>
                          </a:solidFill>
                          <a:effectLst/>
                          <a:latin typeface="Calibri"/>
                        </a:rPr>
                        <a:t>10 mg/kg </a:t>
                      </a:r>
                      <a:r>
                        <a:rPr lang="el-GR" sz="1100" b="0" i="0" u="none" strike="noStrike" dirty="0" smtClean="0">
                          <a:solidFill>
                            <a:srgbClr val="000000"/>
                          </a:solidFill>
                          <a:effectLst/>
                          <a:latin typeface="Calibri"/>
                        </a:rPr>
                        <a:t>ΣΒ</a:t>
                      </a:r>
                      <a:endParaRPr lang="en-GB" sz="1100" b="0" i="0" u="none" strike="noStrike" dirty="0">
                        <a:solidFill>
                          <a:srgbClr val="000000"/>
                        </a:solidFill>
                        <a:effectLst/>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r>
              <a:tr h="284508">
                <a:tc>
                  <a:txBody>
                    <a:bodyPr/>
                    <a:lstStyle/>
                    <a:p>
                      <a:pPr algn="l" fontAlgn="b"/>
                      <a:r>
                        <a:rPr lang="en-GB" sz="1100" b="0" i="0" u="none" strike="noStrike" dirty="0" err="1" smtClean="0">
                          <a:solidFill>
                            <a:srgbClr val="000000"/>
                          </a:solidFill>
                          <a:effectLst/>
                          <a:latin typeface="Calibri"/>
                        </a:rPr>
                        <a:t>Doxylin</a:t>
                      </a:r>
                      <a:r>
                        <a:rPr lang="en-GB" sz="1100" b="0" i="0" u="none" strike="noStrike" dirty="0" smtClean="0">
                          <a:solidFill>
                            <a:srgbClr val="000000"/>
                          </a:solidFill>
                          <a:effectLst/>
                          <a:latin typeface="Calibri"/>
                        </a:rPr>
                        <a:t>/1000 l </a:t>
                      </a:r>
                      <a:r>
                        <a:rPr lang="el-GR" sz="1100" b="0" i="0" u="none" strike="noStrike" dirty="0" smtClean="0">
                          <a:solidFill>
                            <a:srgbClr val="000000"/>
                          </a:solidFill>
                          <a:effectLst/>
                          <a:latin typeface="Calibri"/>
                        </a:rPr>
                        <a:t>νερού</a:t>
                      </a:r>
                      <a:endParaRPr lang="en-GB" sz="1100" b="0" i="0" u="none" strike="noStrike" dirty="0">
                        <a:solidFill>
                          <a:srgbClr val="000000"/>
                        </a:solidFill>
                        <a:effectLst/>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2DCDB"/>
                    </a:solidFill>
                  </a:tcPr>
                </a:tc>
                <a:tc>
                  <a:txBody>
                    <a:bodyPr/>
                    <a:lstStyle/>
                    <a:p>
                      <a:pPr algn="ctr" fontAlgn="b"/>
                      <a:r>
                        <a:rPr lang="en-GB" sz="1100" b="0" i="0" u="none" strike="noStrike" dirty="0" smtClean="0">
                          <a:solidFill>
                            <a:srgbClr val="000000"/>
                          </a:solidFill>
                          <a:effectLst/>
                          <a:latin typeface="Calibri"/>
                        </a:rPr>
                        <a:t>91 g</a:t>
                      </a:r>
                      <a:endParaRPr lang="en-GB" sz="1100" b="0" i="0" u="none" strike="noStrike" dirty="0">
                        <a:solidFill>
                          <a:srgbClr val="000000"/>
                        </a:solidFill>
                        <a:effectLst/>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2DCDB"/>
                    </a:solidFill>
                  </a:tcPr>
                </a:tc>
                <a:tc>
                  <a:txBody>
                    <a:bodyPr/>
                    <a:lstStyle/>
                    <a:p>
                      <a:pPr algn="ctr" fontAlgn="b"/>
                      <a:r>
                        <a:rPr lang="en-GB" sz="1100" b="0" i="0" u="none" strike="noStrike" dirty="0" smtClean="0">
                          <a:solidFill>
                            <a:srgbClr val="000000"/>
                          </a:solidFill>
                          <a:effectLst/>
                          <a:latin typeface="Calibri"/>
                        </a:rPr>
                        <a:t>100 g</a:t>
                      </a:r>
                      <a:endParaRPr lang="en-GB" sz="1100" b="0" i="0" u="none" strike="noStrike" dirty="0">
                        <a:solidFill>
                          <a:srgbClr val="000000"/>
                        </a:solidFill>
                        <a:effectLst/>
                        <a:latin typeface="Calibri"/>
                      </a:endParaRP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2DCDB"/>
                    </a:solidFill>
                  </a:tcPr>
                </a:tc>
                <a:tc>
                  <a:txBody>
                    <a:bodyPr/>
                    <a:lstStyle/>
                    <a:p>
                      <a:pPr algn="ctr" fontAlgn="b"/>
                      <a:r>
                        <a:rPr lang="en-GB" sz="1100" b="0" i="0" u="none" strike="noStrike" dirty="0" smtClean="0">
                          <a:solidFill>
                            <a:srgbClr val="000000"/>
                          </a:solidFill>
                          <a:effectLst/>
                          <a:latin typeface="Calibri"/>
                        </a:rPr>
                        <a:t>154 g</a:t>
                      </a:r>
                      <a:endParaRPr lang="en-GB" sz="1100" b="0" i="0" u="none" strike="noStrike" dirty="0">
                        <a:solidFill>
                          <a:srgbClr val="000000"/>
                        </a:solidFill>
                        <a:effectLst/>
                        <a:latin typeface="Calibri"/>
                      </a:endParaRPr>
                    </a:p>
                  </a:txBody>
                  <a:tcPr marL="9525" marR="9525" marT="9525"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2DCDB"/>
                    </a:solidFill>
                  </a:tcPr>
                </a:tc>
                <a:tc>
                  <a:txBody>
                    <a:bodyPr/>
                    <a:lstStyle/>
                    <a:p>
                      <a:pPr algn="ctr" fontAlgn="b"/>
                      <a:r>
                        <a:rPr lang="en-GB" sz="1100" b="0" i="0" u="none" strike="noStrike" dirty="0" smtClean="0">
                          <a:solidFill>
                            <a:srgbClr val="000000"/>
                          </a:solidFill>
                          <a:effectLst/>
                          <a:latin typeface="Calibri"/>
                        </a:rPr>
                        <a:t>222 g</a:t>
                      </a:r>
                      <a:endParaRPr lang="en-GB" sz="1100" b="0" i="0" u="none" strike="noStrike" dirty="0">
                        <a:solidFill>
                          <a:srgbClr val="000000"/>
                        </a:solidFill>
                        <a:effectLst/>
                        <a:latin typeface="Calibri"/>
                      </a:endParaRP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2DCDB"/>
                    </a:solidFill>
                  </a:tcPr>
                </a:tc>
                <a:tc>
                  <a:txBody>
                    <a:bodyPr/>
                    <a:lstStyle/>
                    <a:p>
                      <a:pPr algn="ctr" fontAlgn="b"/>
                      <a:r>
                        <a:rPr lang="en-GB" sz="1100" b="0" i="0" u="none" strike="noStrike" dirty="0" smtClean="0">
                          <a:solidFill>
                            <a:srgbClr val="000000"/>
                          </a:solidFill>
                          <a:effectLst/>
                          <a:latin typeface="Calibri"/>
                        </a:rPr>
                        <a:t>67-167 g</a:t>
                      </a:r>
                      <a:endParaRPr lang="en-GB" sz="1100" b="0" i="0" u="none" strike="noStrike" dirty="0">
                        <a:solidFill>
                          <a:srgbClr val="000000"/>
                        </a:solidFill>
                        <a:effectLst/>
                        <a:latin typeface="Calibri"/>
                      </a:endParaRPr>
                    </a:p>
                  </a:txBody>
                  <a:tcPr marL="9525" marR="9525" marT="9525"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2DCDB"/>
                    </a:solidFill>
                  </a:tcPr>
                </a:tc>
              </a:tr>
              <a:tr h="298733">
                <a:tc>
                  <a:txBody>
                    <a:bodyPr/>
                    <a:lstStyle/>
                    <a:p>
                      <a:pPr algn="l" fontAlgn="b"/>
                      <a:r>
                        <a:rPr lang="en-GB" sz="1100" b="0" i="0" u="none" strike="noStrike" dirty="0" err="1" smtClean="0">
                          <a:solidFill>
                            <a:srgbClr val="000000"/>
                          </a:solidFill>
                          <a:effectLst/>
                          <a:latin typeface="Calibri"/>
                        </a:rPr>
                        <a:t>Doxylin</a:t>
                      </a:r>
                      <a:r>
                        <a:rPr lang="en-GB" sz="1100" b="0" i="0" u="none" strike="noStrike" dirty="0" smtClean="0">
                          <a:solidFill>
                            <a:srgbClr val="000000"/>
                          </a:solidFill>
                          <a:effectLst/>
                          <a:latin typeface="Calibri"/>
                        </a:rPr>
                        <a:t>/1000 </a:t>
                      </a:r>
                      <a:r>
                        <a:rPr lang="en-GB" sz="1100" b="0" i="0" u="none" strike="noStrike" dirty="0">
                          <a:solidFill>
                            <a:srgbClr val="000000"/>
                          </a:solidFill>
                          <a:effectLst/>
                          <a:latin typeface="Calibri"/>
                        </a:rPr>
                        <a:t>kg </a:t>
                      </a:r>
                      <a:r>
                        <a:rPr lang="el-GR" sz="1100" b="0" i="0" u="none" strike="noStrike" dirty="0" smtClean="0">
                          <a:solidFill>
                            <a:srgbClr val="000000"/>
                          </a:solidFill>
                          <a:effectLst/>
                          <a:latin typeface="Calibri"/>
                        </a:rPr>
                        <a:t>τροφής</a:t>
                      </a:r>
                      <a:r>
                        <a:rPr lang="en-GB" sz="1100" b="0" i="0" u="none" strike="noStrike" dirty="0" smtClean="0">
                          <a:solidFill>
                            <a:srgbClr val="000000"/>
                          </a:solidFill>
                          <a:effectLst/>
                          <a:latin typeface="Calibri"/>
                        </a:rPr>
                        <a:t>*</a:t>
                      </a:r>
                      <a:endParaRPr lang="en-GB" sz="1100" b="0" i="0" u="none" strike="noStrike" dirty="0">
                        <a:solidFill>
                          <a:srgbClr val="000000"/>
                        </a:solidFill>
                        <a:effectLst/>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2DCDB"/>
                    </a:solidFill>
                  </a:tcPr>
                </a:tc>
                <a:tc>
                  <a:txBody>
                    <a:bodyPr/>
                    <a:lstStyle/>
                    <a:p>
                      <a:pPr algn="ctr" fontAlgn="b"/>
                      <a:r>
                        <a:rPr lang="en-GB" sz="1100" b="0" i="0" u="none" strike="noStrike" dirty="0" smtClean="0">
                          <a:solidFill>
                            <a:srgbClr val="000000"/>
                          </a:solidFill>
                          <a:effectLst/>
                          <a:latin typeface="Calibri"/>
                        </a:rPr>
                        <a:t>200 g</a:t>
                      </a:r>
                      <a:endParaRPr lang="en-GB" sz="1100" b="0" i="0" u="none" strike="noStrike" dirty="0">
                        <a:solidFill>
                          <a:srgbClr val="000000"/>
                        </a:solidFill>
                        <a:effectLst/>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2DCDB"/>
                    </a:solidFill>
                  </a:tcPr>
                </a:tc>
                <a:tc>
                  <a:txBody>
                    <a:bodyPr/>
                    <a:lstStyle/>
                    <a:p>
                      <a:pPr algn="ctr" fontAlgn="b"/>
                      <a:r>
                        <a:rPr lang="en-GB" sz="1100" b="0" i="0" u="none" strike="noStrike" dirty="0" smtClean="0">
                          <a:solidFill>
                            <a:srgbClr val="000000"/>
                          </a:solidFill>
                          <a:effectLst/>
                          <a:latin typeface="Calibri"/>
                        </a:rPr>
                        <a:t>200 g</a:t>
                      </a:r>
                      <a:endParaRPr lang="en-GB" sz="1100" b="0" i="0" u="none" strike="noStrike" dirty="0">
                        <a:solidFill>
                          <a:srgbClr val="000000"/>
                        </a:solidFill>
                        <a:effectLst/>
                        <a:latin typeface="Calibri"/>
                      </a:endParaRP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2DCDB"/>
                    </a:solidFill>
                  </a:tcPr>
                </a:tc>
                <a:tc>
                  <a:txBody>
                    <a:bodyPr/>
                    <a:lstStyle/>
                    <a:p>
                      <a:pPr algn="ctr" fontAlgn="b"/>
                      <a:r>
                        <a:rPr lang="en-GB" sz="1100" b="0" i="0" u="none" strike="noStrike" dirty="0" smtClean="0">
                          <a:solidFill>
                            <a:srgbClr val="000000"/>
                          </a:solidFill>
                          <a:effectLst/>
                          <a:latin typeface="Calibri"/>
                        </a:rPr>
                        <a:t>285 g</a:t>
                      </a:r>
                      <a:endParaRPr lang="en-GB" sz="1100" b="0" i="0" u="none" strike="noStrike" dirty="0">
                        <a:solidFill>
                          <a:srgbClr val="000000"/>
                        </a:solidFill>
                        <a:effectLst/>
                        <a:latin typeface="Calibri"/>
                      </a:endParaRPr>
                    </a:p>
                  </a:txBody>
                  <a:tcPr marL="9525" marR="9525" marT="9525"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2DCDB"/>
                    </a:solidFill>
                  </a:tcPr>
                </a:tc>
                <a:tc>
                  <a:txBody>
                    <a:bodyPr/>
                    <a:lstStyle/>
                    <a:p>
                      <a:pPr algn="ctr" fontAlgn="b"/>
                      <a:r>
                        <a:rPr lang="en-GB" sz="1100" b="0" i="0" u="none" strike="noStrike" dirty="0" smtClean="0">
                          <a:solidFill>
                            <a:srgbClr val="000000"/>
                          </a:solidFill>
                          <a:effectLst/>
                          <a:latin typeface="Calibri"/>
                        </a:rPr>
                        <a:t>907 g</a:t>
                      </a:r>
                      <a:endParaRPr lang="en-GB" sz="1100" b="0" i="0" u="none" strike="noStrike" dirty="0">
                        <a:solidFill>
                          <a:srgbClr val="000000"/>
                        </a:solidFill>
                        <a:effectLst/>
                        <a:latin typeface="Calibri"/>
                      </a:endParaRP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2DCDB"/>
                    </a:solidFill>
                  </a:tcPr>
                </a:tc>
                <a:tc>
                  <a:txBody>
                    <a:bodyPr/>
                    <a:lstStyle/>
                    <a:p>
                      <a:pPr algn="ctr" fontAlgn="b"/>
                      <a:r>
                        <a:rPr lang="en-GB" sz="1100" b="0" i="0" u="none" strike="noStrike" dirty="0" smtClean="0">
                          <a:solidFill>
                            <a:srgbClr val="000000"/>
                          </a:solidFill>
                          <a:effectLst/>
                          <a:latin typeface="Calibri"/>
                        </a:rPr>
                        <a:t>250-500 g</a:t>
                      </a:r>
                      <a:endParaRPr lang="en-GB" sz="1100" b="0" i="0" u="none" strike="noStrike" dirty="0">
                        <a:solidFill>
                          <a:srgbClr val="000000"/>
                        </a:solidFill>
                        <a:effectLst/>
                        <a:latin typeface="Calibri"/>
                      </a:endParaRPr>
                    </a:p>
                  </a:txBody>
                  <a:tcPr marL="9525" marR="9525" marT="9525"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F2DCDB"/>
                    </a:solidFill>
                  </a:tcPr>
                </a:tc>
              </a:tr>
              <a:tr h="341409">
                <a:tc gridSpan="6">
                  <a:txBody>
                    <a:bodyPr/>
                    <a:lstStyle/>
                    <a:p>
                      <a:pPr algn="l" fontAlgn="b"/>
                      <a:r>
                        <a:rPr lang="en-GB" sz="1300" b="1" i="0" u="none" strike="noStrike" dirty="0" err="1">
                          <a:solidFill>
                            <a:srgbClr val="000000"/>
                          </a:solidFill>
                          <a:effectLst/>
                          <a:latin typeface="Calibri"/>
                        </a:rPr>
                        <a:t>Amoxy</a:t>
                      </a:r>
                      <a:r>
                        <a:rPr lang="en-GB" sz="1300" b="1" i="0" u="none" strike="noStrike" dirty="0">
                          <a:solidFill>
                            <a:srgbClr val="000000"/>
                          </a:solidFill>
                          <a:effectLst/>
                          <a:latin typeface="Calibri"/>
                        </a:rPr>
                        <a:t> </a:t>
                      </a:r>
                      <a:r>
                        <a:rPr lang="en-GB" sz="1300" b="1" i="0" u="none" strike="noStrike" dirty="0" smtClean="0">
                          <a:solidFill>
                            <a:srgbClr val="000000"/>
                          </a:solidFill>
                          <a:effectLst/>
                          <a:latin typeface="Calibri"/>
                        </a:rPr>
                        <a:t>Active® 80%</a:t>
                      </a:r>
                      <a:endParaRPr lang="en-GB" sz="1300" b="1" i="0" u="none" strike="noStrike" dirty="0">
                        <a:solidFill>
                          <a:srgbClr val="000000"/>
                        </a:solidFill>
                        <a:effectLst/>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CE6F1"/>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r>
              <a:tr h="284508">
                <a:tc>
                  <a:txBody>
                    <a:bodyPr/>
                    <a:lstStyle/>
                    <a:p>
                      <a:pPr algn="l" fontAlgn="b"/>
                      <a:r>
                        <a:rPr lang="el-GR" sz="1100" b="0" i="0" u="none" strike="noStrike" dirty="0" smtClean="0">
                          <a:solidFill>
                            <a:srgbClr val="000000"/>
                          </a:solidFill>
                          <a:effectLst/>
                          <a:latin typeface="Calibri"/>
                        </a:rPr>
                        <a:t>δοσολογία</a:t>
                      </a:r>
                      <a:r>
                        <a:rPr lang="en-GB" sz="1100" b="0" i="0" u="none" strike="noStrike" dirty="0" smtClean="0">
                          <a:solidFill>
                            <a:srgbClr val="000000"/>
                          </a:solidFill>
                          <a:effectLst/>
                          <a:latin typeface="Calibri"/>
                        </a:rPr>
                        <a:t> </a:t>
                      </a:r>
                      <a:r>
                        <a:rPr lang="en-GB" sz="1100" b="0" i="0" u="none" strike="noStrike" dirty="0" err="1" smtClean="0">
                          <a:solidFill>
                            <a:srgbClr val="000000"/>
                          </a:solidFill>
                          <a:effectLst/>
                          <a:latin typeface="Calibri"/>
                        </a:rPr>
                        <a:t>Amoxy</a:t>
                      </a:r>
                      <a:r>
                        <a:rPr lang="en-GB" sz="1100" b="0" i="0" u="none" strike="noStrike" dirty="0" smtClean="0">
                          <a:solidFill>
                            <a:srgbClr val="000000"/>
                          </a:solidFill>
                          <a:effectLst/>
                          <a:latin typeface="Calibri"/>
                        </a:rPr>
                        <a:t> Active/</a:t>
                      </a:r>
                      <a:r>
                        <a:rPr lang="el-GR" sz="1100" b="0" i="0" u="none" strike="noStrike" dirty="0" smtClean="0">
                          <a:solidFill>
                            <a:srgbClr val="000000"/>
                          </a:solidFill>
                          <a:effectLst/>
                          <a:latin typeface="Calibri"/>
                        </a:rPr>
                        <a:t>ημέρα</a:t>
                      </a:r>
                      <a:endParaRPr lang="en-GB" sz="1100" b="0" i="0" u="none" strike="noStrike" dirty="0">
                        <a:solidFill>
                          <a:srgbClr val="000000"/>
                        </a:solidFill>
                        <a:effectLst/>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gridSpan="5">
                  <a:txBody>
                    <a:bodyPr/>
                    <a:lstStyle/>
                    <a:p>
                      <a:pPr algn="ctr" fontAlgn="b"/>
                      <a:r>
                        <a:rPr lang="en-GB" sz="1100" b="0" i="0" u="none" strike="noStrike" dirty="0" smtClean="0">
                          <a:solidFill>
                            <a:srgbClr val="000000"/>
                          </a:solidFill>
                          <a:effectLst/>
                          <a:latin typeface="Calibri"/>
                        </a:rPr>
                        <a:t>16.1 mg/kg </a:t>
                      </a:r>
                      <a:r>
                        <a:rPr lang="el-GR" sz="1100" b="0" i="0" u="none" strike="noStrike" dirty="0" smtClean="0">
                          <a:solidFill>
                            <a:srgbClr val="000000"/>
                          </a:solidFill>
                          <a:effectLst/>
                          <a:latin typeface="Calibri"/>
                        </a:rPr>
                        <a:t>ΣΒ</a:t>
                      </a:r>
                      <a:endParaRPr lang="en-GB" sz="1100" b="0" i="0" u="none" strike="noStrike" dirty="0">
                        <a:solidFill>
                          <a:srgbClr val="000000"/>
                        </a:solidFill>
                        <a:effectLst/>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CE6F1"/>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r>
              <a:tr h="284508">
                <a:tc>
                  <a:txBody>
                    <a:bodyPr/>
                    <a:lstStyle/>
                    <a:p>
                      <a:pPr algn="l" fontAlgn="b"/>
                      <a:r>
                        <a:rPr lang="en-GB" sz="1100" b="0" i="0" u="none" strike="noStrike" dirty="0" err="1" smtClean="0">
                          <a:solidFill>
                            <a:srgbClr val="000000"/>
                          </a:solidFill>
                          <a:effectLst/>
                          <a:latin typeface="Calibri"/>
                        </a:rPr>
                        <a:t>Amoxy</a:t>
                      </a:r>
                      <a:r>
                        <a:rPr lang="en-GB" sz="1100" b="0" i="0" u="none" strike="noStrike" dirty="0" smtClean="0">
                          <a:solidFill>
                            <a:srgbClr val="000000"/>
                          </a:solidFill>
                          <a:effectLst/>
                          <a:latin typeface="Calibri"/>
                        </a:rPr>
                        <a:t> Active/1000 l </a:t>
                      </a:r>
                      <a:r>
                        <a:rPr lang="el-GR" sz="1100" b="0" i="0" u="none" strike="noStrike" dirty="0" smtClean="0">
                          <a:solidFill>
                            <a:srgbClr val="000000"/>
                          </a:solidFill>
                          <a:effectLst/>
                          <a:latin typeface="Calibri"/>
                        </a:rPr>
                        <a:t>νερού</a:t>
                      </a:r>
                      <a:endParaRPr lang="en-GB" sz="1100" b="0" i="0" u="none" strike="noStrike" dirty="0">
                        <a:solidFill>
                          <a:srgbClr val="000000"/>
                        </a:solidFill>
                        <a:effectLst/>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CE6F1"/>
                    </a:solidFill>
                  </a:tcPr>
                </a:tc>
                <a:tc>
                  <a:txBody>
                    <a:bodyPr/>
                    <a:lstStyle/>
                    <a:p>
                      <a:pPr algn="ctr" fontAlgn="b"/>
                      <a:r>
                        <a:rPr lang="en-GB" sz="1100" b="0" i="0" u="none" strike="noStrike" dirty="0" smtClean="0">
                          <a:solidFill>
                            <a:srgbClr val="000000"/>
                          </a:solidFill>
                          <a:effectLst/>
                          <a:latin typeface="Calibri"/>
                        </a:rPr>
                        <a:t>146 g</a:t>
                      </a:r>
                      <a:endParaRPr lang="en-GB" sz="1100" b="0" i="0" u="none" strike="noStrike" dirty="0">
                        <a:solidFill>
                          <a:srgbClr val="000000"/>
                        </a:solidFill>
                        <a:effectLst/>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CE6F1"/>
                    </a:solidFill>
                  </a:tcPr>
                </a:tc>
                <a:tc>
                  <a:txBody>
                    <a:bodyPr/>
                    <a:lstStyle/>
                    <a:p>
                      <a:pPr algn="ctr" fontAlgn="b"/>
                      <a:r>
                        <a:rPr lang="en-GB" sz="1100" b="0" i="0" u="none" strike="noStrike" dirty="0" smtClean="0">
                          <a:solidFill>
                            <a:srgbClr val="000000"/>
                          </a:solidFill>
                          <a:effectLst/>
                          <a:latin typeface="Calibri"/>
                        </a:rPr>
                        <a:t>161 g</a:t>
                      </a:r>
                      <a:endParaRPr lang="en-GB" sz="1100" b="0" i="0" u="none" strike="noStrike" dirty="0">
                        <a:solidFill>
                          <a:srgbClr val="000000"/>
                        </a:solidFill>
                        <a:effectLst/>
                        <a:latin typeface="Calibri"/>
                      </a:endParaRP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CE6F1"/>
                    </a:solidFill>
                  </a:tcPr>
                </a:tc>
                <a:tc>
                  <a:txBody>
                    <a:bodyPr/>
                    <a:lstStyle/>
                    <a:p>
                      <a:pPr algn="ctr" fontAlgn="b"/>
                      <a:r>
                        <a:rPr lang="en-GB" sz="1100" b="0" i="0" u="none" strike="noStrike" dirty="0" smtClean="0">
                          <a:solidFill>
                            <a:srgbClr val="000000"/>
                          </a:solidFill>
                          <a:effectLst/>
                          <a:latin typeface="Calibri"/>
                        </a:rPr>
                        <a:t>248 g</a:t>
                      </a:r>
                      <a:endParaRPr lang="en-GB" sz="1100" b="0" i="0" u="none" strike="noStrike" dirty="0">
                        <a:solidFill>
                          <a:srgbClr val="000000"/>
                        </a:solidFill>
                        <a:effectLst/>
                        <a:latin typeface="Calibri"/>
                      </a:endParaRPr>
                    </a:p>
                  </a:txBody>
                  <a:tcPr marL="9525" marR="9525" marT="9525"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CE6F1"/>
                    </a:solidFill>
                  </a:tcPr>
                </a:tc>
                <a:tc>
                  <a:txBody>
                    <a:bodyPr/>
                    <a:lstStyle/>
                    <a:p>
                      <a:pPr algn="ctr" fontAlgn="b"/>
                      <a:r>
                        <a:rPr lang="en-GB" sz="1100" b="0" i="0" u="none" strike="noStrike" dirty="0" smtClean="0">
                          <a:solidFill>
                            <a:srgbClr val="000000"/>
                          </a:solidFill>
                          <a:effectLst/>
                          <a:latin typeface="Calibri"/>
                        </a:rPr>
                        <a:t>358 g</a:t>
                      </a:r>
                      <a:endParaRPr lang="en-GB" sz="1100" b="0" i="0" u="none" strike="noStrike" dirty="0">
                        <a:solidFill>
                          <a:srgbClr val="000000"/>
                        </a:solidFill>
                        <a:effectLst/>
                        <a:latin typeface="Calibri"/>
                      </a:endParaRP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CE6F1"/>
                    </a:solidFill>
                  </a:tcPr>
                </a:tc>
                <a:tc>
                  <a:txBody>
                    <a:bodyPr/>
                    <a:lstStyle/>
                    <a:p>
                      <a:pPr algn="ctr" fontAlgn="b"/>
                      <a:r>
                        <a:rPr lang="en-GB" sz="1100" b="0" i="0" u="none" strike="noStrike" dirty="0" smtClean="0">
                          <a:solidFill>
                            <a:srgbClr val="000000"/>
                          </a:solidFill>
                          <a:effectLst/>
                          <a:latin typeface="Calibri"/>
                        </a:rPr>
                        <a:t>107-268 g</a:t>
                      </a:r>
                      <a:endParaRPr lang="en-GB" sz="1100" b="0" i="0" u="none" strike="noStrike" dirty="0">
                        <a:solidFill>
                          <a:srgbClr val="000000"/>
                        </a:solidFill>
                        <a:effectLst/>
                        <a:latin typeface="Calibri"/>
                      </a:endParaRPr>
                    </a:p>
                  </a:txBody>
                  <a:tcPr marL="9525" marR="9525" marT="9525"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CE6F1"/>
                    </a:solidFill>
                  </a:tcPr>
                </a:tc>
              </a:tr>
              <a:tr h="298733">
                <a:tc>
                  <a:txBody>
                    <a:bodyPr/>
                    <a:lstStyle/>
                    <a:p>
                      <a:pPr algn="l" fontAlgn="b"/>
                      <a:r>
                        <a:rPr lang="en-GB" sz="1100" b="0" i="0" u="none" strike="noStrike" dirty="0" err="1" smtClean="0">
                          <a:solidFill>
                            <a:srgbClr val="000000"/>
                          </a:solidFill>
                          <a:effectLst/>
                          <a:latin typeface="Calibri"/>
                        </a:rPr>
                        <a:t>Amoxy</a:t>
                      </a:r>
                      <a:r>
                        <a:rPr lang="en-GB" sz="1100" b="0" i="0" u="none" strike="noStrike" dirty="0" smtClean="0">
                          <a:solidFill>
                            <a:srgbClr val="000000"/>
                          </a:solidFill>
                          <a:effectLst/>
                          <a:latin typeface="Calibri"/>
                        </a:rPr>
                        <a:t> Active/1000 </a:t>
                      </a:r>
                      <a:r>
                        <a:rPr lang="en-GB" sz="1100" b="0" i="0" u="none" strike="noStrike" dirty="0">
                          <a:solidFill>
                            <a:srgbClr val="000000"/>
                          </a:solidFill>
                          <a:effectLst/>
                          <a:latin typeface="Calibri"/>
                        </a:rPr>
                        <a:t>kg </a:t>
                      </a:r>
                      <a:r>
                        <a:rPr lang="el-GR" sz="1100" b="0" i="0" u="none" strike="noStrike" dirty="0" smtClean="0">
                          <a:solidFill>
                            <a:srgbClr val="000000"/>
                          </a:solidFill>
                          <a:effectLst/>
                          <a:latin typeface="Calibri"/>
                        </a:rPr>
                        <a:t>τροφής</a:t>
                      </a:r>
                      <a:endParaRPr lang="en-GB" sz="1100" b="0" i="0" u="none" strike="noStrike" dirty="0">
                        <a:solidFill>
                          <a:srgbClr val="000000"/>
                        </a:solidFill>
                        <a:effectLst/>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CE6F1"/>
                    </a:solidFill>
                  </a:tcPr>
                </a:tc>
                <a:tc>
                  <a:txBody>
                    <a:bodyPr/>
                    <a:lstStyle/>
                    <a:p>
                      <a:pPr algn="ctr" fontAlgn="b"/>
                      <a:r>
                        <a:rPr lang="en-GB" sz="1100" b="0" i="0" u="none" strike="noStrike" dirty="0" smtClean="0">
                          <a:solidFill>
                            <a:srgbClr val="000000"/>
                          </a:solidFill>
                          <a:effectLst/>
                          <a:latin typeface="Calibri"/>
                        </a:rPr>
                        <a:t>322 g</a:t>
                      </a:r>
                      <a:endParaRPr lang="en-GB" sz="1100" b="0" i="0" u="none" strike="noStrike" dirty="0">
                        <a:solidFill>
                          <a:srgbClr val="000000"/>
                        </a:solidFill>
                        <a:effectLst/>
                        <a:latin typeface="Calibri"/>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CE6F1"/>
                    </a:solidFill>
                  </a:tcPr>
                </a:tc>
                <a:tc>
                  <a:txBody>
                    <a:bodyPr/>
                    <a:lstStyle/>
                    <a:p>
                      <a:pPr algn="ctr" fontAlgn="b"/>
                      <a:r>
                        <a:rPr lang="en-GB" sz="1100" b="0" i="0" u="none" strike="noStrike" dirty="0" smtClean="0">
                          <a:solidFill>
                            <a:srgbClr val="000000"/>
                          </a:solidFill>
                          <a:effectLst/>
                          <a:latin typeface="Calibri"/>
                        </a:rPr>
                        <a:t>322 g</a:t>
                      </a:r>
                      <a:endParaRPr lang="en-GB" sz="1100" b="0" i="0" u="none" strike="noStrike" dirty="0">
                        <a:solidFill>
                          <a:srgbClr val="000000"/>
                        </a:solidFill>
                        <a:effectLst/>
                        <a:latin typeface="Calibri"/>
                      </a:endParaRP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CE6F1"/>
                    </a:solidFill>
                  </a:tcPr>
                </a:tc>
                <a:tc>
                  <a:txBody>
                    <a:bodyPr/>
                    <a:lstStyle/>
                    <a:p>
                      <a:pPr algn="ctr" fontAlgn="b"/>
                      <a:r>
                        <a:rPr lang="en-GB" sz="1100" b="0" i="0" u="none" strike="noStrike" dirty="0" smtClean="0">
                          <a:solidFill>
                            <a:srgbClr val="000000"/>
                          </a:solidFill>
                          <a:effectLst/>
                          <a:latin typeface="Calibri"/>
                        </a:rPr>
                        <a:t>460 g</a:t>
                      </a:r>
                      <a:endParaRPr lang="en-GB" sz="1100" b="0" i="0" u="none" strike="noStrike" dirty="0">
                        <a:solidFill>
                          <a:srgbClr val="000000"/>
                        </a:solidFill>
                        <a:effectLst/>
                        <a:latin typeface="Calibri"/>
                      </a:endParaRPr>
                    </a:p>
                  </a:txBody>
                  <a:tcPr marL="9525" marR="9525" marT="9525"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CE6F1"/>
                    </a:solidFill>
                  </a:tcPr>
                </a:tc>
                <a:tc>
                  <a:txBody>
                    <a:bodyPr/>
                    <a:lstStyle/>
                    <a:p>
                      <a:pPr algn="ctr" fontAlgn="b"/>
                      <a:r>
                        <a:rPr lang="en-GB" sz="1100" b="0" i="0" u="none" strike="noStrike" dirty="0" smtClean="0">
                          <a:solidFill>
                            <a:srgbClr val="000000"/>
                          </a:solidFill>
                          <a:effectLst/>
                          <a:latin typeface="Calibri"/>
                        </a:rPr>
                        <a:t>1461 g</a:t>
                      </a:r>
                      <a:endParaRPr lang="en-GB" sz="1100" b="0" i="0" u="none" strike="noStrike" dirty="0">
                        <a:solidFill>
                          <a:srgbClr val="000000"/>
                        </a:solidFill>
                        <a:effectLst/>
                        <a:latin typeface="Calibri"/>
                      </a:endParaRPr>
                    </a:p>
                  </a:txBody>
                  <a:tcPr marL="9525" marR="9525" marT="9525" marB="0" anchor="b">
                    <a:lnL w="1270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CE6F1"/>
                    </a:solidFill>
                  </a:tcPr>
                </a:tc>
                <a:tc>
                  <a:txBody>
                    <a:bodyPr/>
                    <a:lstStyle/>
                    <a:p>
                      <a:pPr algn="ctr" fontAlgn="b"/>
                      <a:r>
                        <a:rPr lang="en-GB" sz="1100" b="0" i="0" u="none" strike="noStrike" dirty="0" smtClean="0">
                          <a:solidFill>
                            <a:srgbClr val="000000"/>
                          </a:solidFill>
                          <a:effectLst/>
                          <a:latin typeface="Calibri"/>
                        </a:rPr>
                        <a:t>403-805 g</a:t>
                      </a:r>
                      <a:endParaRPr lang="en-GB" sz="1100" b="0" i="0" u="none" strike="noStrike" dirty="0">
                        <a:solidFill>
                          <a:srgbClr val="000000"/>
                        </a:solidFill>
                        <a:effectLst/>
                        <a:latin typeface="Calibri"/>
                      </a:endParaRPr>
                    </a:p>
                  </a:txBody>
                  <a:tcPr marL="9525" marR="9525" marT="9525" marB="0" anchor="b">
                    <a:lnL w="635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rgbClr val="000000"/>
                      </a:solidFill>
                      <a:prstDash val="solid"/>
                      <a:round/>
                      <a:headEnd type="none" w="med" len="med"/>
                      <a:tailEnd type="none" w="med" len="med"/>
                    </a:lnB>
                    <a:solidFill>
                      <a:srgbClr val="DCE6F1"/>
                    </a:solidFill>
                  </a:tcPr>
                </a:tc>
              </a:tr>
            </a:tbl>
          </a:graphicData>
        </a:graphic>
      </p:graphicFrame>
    </p:spTree>
    <p:extLst>
      <p:ext uri="{BB962C8B-B14F-4D97-AF65-F5344CB8AC3E}">
        <p14:creationId xmlns:p14="http://schemas.microsoft.com/office/powerpoint/2010/main" val="3490497187"/>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6" name="Groep 145"/>
          <p:cNvGrpSpPr/>
          <p:nvPr/>
        </p:nvGrpSpPr>
        <p:grpSpPr>
          <a:xfrm>
            <a:off x="1041064" y="3062199"/>
            <a:ext cx="1135169" cy="424905"/>
            <a:chOff x="6070" y="2851380"/>
            <a:chExt cx="1135169" cy="424905"/>
          </a:xfrm>
          <a:scene3d>
            <a:camera prst="orthographicFront"/>
            <a:lightRig rig="flat" dir="t"/>
          </a:scene3d>
        </p:grpSpPr>
        <p:sp>
          <p:nvSpPr>
            <p:cNvPr id="285" name="Afgeronde rechthoek 284"/>
            <p:cNvSpPr/>
            <p:nvPr/>
          </p:nvSpPr>
          <p:spPr>
            <a:xfrm>
              <a:off x="6070" y="2851380"/>
              <a:ext cx="1135169" cy="424905"/>
            </a:xfrm>
            <a:prstGeom prst="roundRect">
              <a:avLst>
                <a:gd name="adj" fmla="val 10000"/>
              </a:avLst>
            </a:prstGeom>
            <a:solidFill>
              <a:sysClr val="window" lastClr="FFFFFF"/>
            </a:solidFill>
            <a:ln w="12700" cap="flat" cmpd="sng" algn="ctr">
              <a:solidFill>
                <a:sysClr val="windowText" lastClr="000000"/>
              </a:solidFill>
              <a:prstDash val="solid"/>
            </a:ln>
            <a:effectLst/>
            <a:sp3d prstMaterial="dkEdge">
              <a:bevelT w="8200" h="38100"/>
            </a:sp3d>
          </p:spPr>
        </p:sp>
        <p:sp>
          <p:nvSpPr>
            <p:cNvPr id="286" name="Afgeronde rechthoek 4"/>
            <p:cNvSpPr/>
            <p:nvPr/>
          </p:nvSpPr>
          <p:spPr>
            <a:xfrm>
              <a:off x="18515" y="2863825"/>
              <a:ext cx="1110279" cy="400015"/>
            </a:xfrm>
            <a:prstGeom prst="rect">
              <a:avLst/>
            </a:prstGeom>
            <a:noFill/>
            <a:ln>
              <a:noFill/>
            </a:ln>
            <a:effectLst/>
            <a:sp3d/>
          </p:spPr>
          <p:txBody>
            <a:bodyPr spcFirstLastPara="0" vert="horz" wrap="square" lIns="6350" tIns="6350" rIns="6350" bIns="6350" numCol="1" spcCol="1270" anchor="ctr" anchorCtr="0">
              <a:noAutofit/>
            </a:bodyPr>
            <a:lstStyle/>
            <a:p>
              <a:pPr algn="ctr" defTabSz="444500" fontAlgn="auto">
                <a:lnSpc>
                  <a:spcPct val="90000"/>
                </a:lnSpc>
                <a:spcAft>
                  <a:spcPct val="35000"/>
                </a:spcAft>
                <a:defRPr/>
              </a:pPr>
              <a:r>
                <a:rPr lang="el-GR" sz="1000" dirty="0" smtClean="0">
                  <a:solidFill>
                    <a:sysClr val="windowText" lastClr="000000"/>
                  </a:solidFill>
                  <a:latin typeface="Calibri"/>
                </a:rPr>
                <a:t>Αντιβιοτικά</a:t>
              </a:r>
              <a:endParaRPr lang="nl-NL" sz="1000" dirty="0">
                <a:solidFill>
                  <a:sysClr val="windowText" lastClr="000000"/>
                </a:solidFill>
                <a:latin typeface="Calibri"/>
              </a:endParaRPr>
            </a:p>
          </p:txBody>
        </p:sp>
      </p:grpSp>
      <p:grpSp>
        <p:nvGrpSpPr>
          <p:cNvPr id="147" name="Groep 146"/>
          <p:cNvGrpSpPr/>
          <p:nvPr/>
        </p:nvGrpSpPr>
        <p:grpSpPr>
          <a:xfrm>
            <a:off x="1349836" y="1192542"/>
            <a:ext cx="2106865" cy="2106865"/>
            <a:chOff x="314842" y="981723"/>
            <a:chExt cx="2106865" cy="2106865"/>
          </a:xfrm>
        </p:grpSpPr>
        <p:sp>
          <p:nvSpPr>
            <p:cNvPr id="283" name="Rechte verbindingslijn 5"/>
            <p:cNvSpPr/>
            <p:nvPr/>
          </p:nvSpPr>
          <p:spPr>
            <a:xfrm rot="16946756">
              <a:off x="314841" y="2026968"/>
              <a:ext cx="2106865" cy="16375"/>
            </a:xfrm>
            <a:custGeom>
              <a:avLst/>
              <a:gdLst/>
              <a:ahLst/>
              <a:cxnLst/>
              <a:rect l="0" t="0" r="0" b="0"/>
              <a:pathLst>
                <a:path>
                  <a:moveTo>
                    <a:pt x="0" y="8187"/>
                  </a:moveTo>
                  <a:lnTo>
                    <a:pt x="2106865" y="8187"/>
                  </a:lnTo>
                </a:path>
              </a:pathLst>
            </a:custGeom>
            <a:noFill/>
            <a:ln w="12700" cap="flat" cmpd="sng" algn="ctr">
              <a:solidFill>
                <a:sysClr val="windowText" lastClr="000000">
                  <a:shade val="95000"/>
                  <a:satMod val="105000"/>
                </a:sysClr>
              </a:solidFill>
              <a:prstDash val="solid"/>
            </a:ln>
            <a:effectLst/>
          </p:spPr>
        </p:sp>
        <p:sp>
          <p:nvSpPr>
            <p:cNvPr id="284" name="Rechte verbindingslijn 6"/>
            <p:cNvSpPr/>
            <p:nvPr/>
          </p:nvSpPr>
          <p:spPr>
            <a:xfrm rot="16946756">
              <a:off x="1315603" y="981723"/>
              <a:ext cx="105343" cy="2106865"/>
            </a:xfrm>
            <a:prstGeom prst="rect">
              <a:avLst/>
            </a:prstGeom>
            <a:noFill/>
            <a:ln>
              <a:noFill/>
            </a:ln>
            <a:effectLst/>
          </p:spPr>
          <p:txBody>
            <a:bodyPr spcFirstLastPara="0" vert="horz" wrap="square" lIns="12700" tIns="0" rIns="12700" bIns="0" numCol="1" spcCol="1270" anchor="ctr" anchorCtr="0">
              <a:noAutofit/>
            </a:bodyPr>
            <a:lstStyle/>
            <a:p>
              <a:pPr algn="ctr" defTabSz="444500" fontAlgn="auto">
                <a:lnSpc>
                  <a:spcPct val="90000"/>
                </a:lnSpc>
                <a:spcAft>
                  <a:spcPct val="35000"/>
                </a:spcAft>
                <a:defRPr/>
              </a:pPr>
              <a:endParaRPr lang="nl-NL" sz="1000">
                <a:solidFill>
                  <a:sysClr val="windowText" lastClr="000000">
                    <a:hueOff val="0"/>
                    <a:satOff val="0"/>
                    <a:lumOff val="0"/>
                    <a:alphaOff val="0"/>
                  </a:sysClr>
                </a:solidFill>
                <a:latin typeface="Calibri"/>
              </a:endParaRPr>
            </a:p>
          </p:txBody>
        </p:sp>
      </p:grpSp>
      <p:grpSp>
        <p:nvGrpSpPr>
          <p:cNvPr id="148" name="Groep 147"/>
          <p:cNvGrpSpPr/>
          <p:nvPr/>
        </p:nvGrpSpPr>
        <p:grpSpPr>
          <a:xfrm>
            <a:off x="2630302" y="1037450"/>
            <a:ext cx="1135169" cy="359695"/>
            <a:chOff x="1595308" y="826631"/>
            <a:chExt cx="1135169" cy="359695"/>
          </a:xfrm>
          <a:scene3d>
            <a:camera prst="orthographicFront"/>
            <a:lightRig rig="flat" dir="t"/>
          </a:scene3d>
        </p:grpSpPr>
        <p:sp>
          <p:nvSpPr>
            <p:cNvPr id="281" name="Afgeronde rechthoek 280"/>
            <p:cNvSpPr/>
            <p:nvPr/>
          </p:nvSpPr>
          <p:spPr>
            <a:xfrm>
              <a:off x="1595308" y="826631"/>
              <a:ext cx="1135169" cy="359695"/>
            </a:xfrm>
            <a:prstGeom prst="roundRect">
              <a:avLst>
                <a:gd name="adj" fmla="val 10000"/>
              </a:avLst>
            </a:prstGeom>
            <a:solidFill>
              <a:sysClr val="window" lastClr="FFFFFF"/>
            </a:solidFill>
            <a:ln w="12700" cap="flat" cmpd="sng" algn="ctr">
              <a:solidFill>
                <a:srgbClr val="F79646"/>
              </a:solidFill>
              <a:prstDash val="solid"/>
            </a:ln>
            <a:effectLst/>
            <a:sp3d prstMaterial="dkEdge">
              <a:bevelT w="8200" h="38100"/>
            </a:sp3d>
          </p:spPr>
        </p:sp>
        <p:sp>
          <p:nvSpPr>
            <p:cNvPr id="282" name="Afgeronde rechthoek 8"/>
            <p:cNvSpPr/>
            <p:nvPr/>
          </p:nvSpPr>
          <p:spPr>
            <a:xfrm>
              <a:off x="1605843" y="837166"/>
              <a:ext cx="1114099" cy="338625"/>
            </a:xfrm>
            <a:prstGeom prst="rect">
              <a:avLst/>
            </a:prstGeom>
            <a:noFill/>
            <a:ln>
              <a:noFill/>
            </a:ln>
            <a:effectLst/>
            <a:sp3d/>
          </p:spPr>
          <p:txBody>
            <a:bodyPr spcFirstLastPara="0" vert="horz" wrap="square" lIns="6350" tIns="6350" rIns="6350" bIns="6350" numCol="1" spcCol="1270" anchor="ctr" anchorCtr="0">
              <a:noAutofit/>
            </a:bodyPr>
            <a:lstStyle/>
            <a:p>
              <a:pPr algn="ctr" defTabSz="444500" fontAlgn="auto">
                <a:lnSpc>
                  <a:spcPct val="90000"/>
                </a:lnSpc>
                <a:spcAft>
                  <a:spcPct val="35000"/>
                </a:spcAft>
                <a:defRPr/>
              </a:pPr>
              <a:r>
                <a:rPr lang="nl-NL" sz="1000">
                  <a:solidFill>
                    <a:sysClr val="windowText" lastClr="000000"/>
                  </a:solidFill>
                  <a:latin typeface="Calibri"/>
                </a:rPr>
                <a:t>DNA</a:t>
              </a:r>
            </a:p>
          </p:txBody>
        </p:sp>
      </p:grpSp>
      <p:grpSp>
        <p:nvGrpSpPr>
          <p:cNvPr id="149" name="Groep 148"/>
          <p:cNvGrpSpPr/>
          <p:nvPr/>
        </p:nvGrpSpPr>
        <p:grpSpPr>
          <a:xfrm>
            <a:off x="3633563" y="580334"/>
            <a:ext cx="717885" cy="717885"/>
            <a:chOff x="2598569" y="369515"/>
            <a:chExt cx="717885" cy="717885"/>
          </a:xfrm>
        </p:grpSpPr>
        <p:sp>
          <p:nvSpPr>
            <p:cNvPr id="279" name="Rechte verbindingslijn 9"/>
            <p:cNvSpPr/>
            <p:nvPr/>
          </p:nvSpPr>
          <p:spPr>
            <a:xfrm rot="18554121">
              <a:off x="2598569" y="720270"/>
              <a:ext cx="717885" cy="16375"/>
            </a:xfrm>
            <a:custGeom>
              <a:avLst/>
              <a:gdLst/>
              <a:ahLst/>
              <a:cxnLst/>
              <a:rect l="0" t="0" r="0" b="0"/>
              <a:pathLst>
                <a:path>
                  <a:moveTo>
                    <a:pt x="0" y="8187"/>
                  </a:moveTo>
                  <a:lnTo>
                    <a:pt x="717885" y="8187"/>
                  </a:lnTo>
                </a:path>
              </a:pathLst>
            </a:custGeom>
            <a:noFill/>
            <a:ln w="12700" cap="flat" cmpd="sng" algn="ctr">
              <a:solidFill>
                <a:srgbClr val="F79646">
                  <a:shade val="95000"/>
                  <a:satMod val="105000"/>
                </a:srgbClr>
              </a:solidFill>
              <a:prstDash val="solid"/>
            </a:ln>
            <a:effectLst/>
          </p:spPr>
        </p:sp>
        <p:sp>
          <p:nvSpPr>
            <p:cNvPr id="280" name="Rechte verbindingslijn 10"/>
            <p:cNvSpPr/>
            <p:nvPr/>
          </p:nvSpPr>
          <p:spPr>
            <a:xfrm rot="18554121">
              <a:off x="2939565" y="369515"/>
              <a:ext cx="35894" cy="717885"/>
            </a:xfrm>
            <a:prstGeom prst="rect">
              <a:avLst/>
            </a:prstGeom>
            <a:noFill/>
            <a:ln>
              <a:noFill/>
            </a:ln>
            <a:effectLst/>
          </p:spPr>
          <p:txBody>
            <a:bodyPr spcFirstLastPara="0" vert="horz" wrap="square" lIns="12700" tIns="0" rIns="12700" bIns="0" numCol="1" spcCol="1270" anchor="ctr" anchorCtr="0">
              <a:noAutofit/>
            </a:bodyPr>
            <a:lstStyle/>
            <a:p>
              <a:pPr algn="ctr" defTabSz="444500" fontAlgn="auto">
                <a:lnSpc>
                  <a:spcPct val="90000"/>
                </a:lnSpc>
                <a:spcAft>
                  <a:spcPct val="35000"/>
                </a:spcAft>
                <a:defRPr/>
              </a:pPr>
              <a:endParaRPr lang="nl-NL" sz="1000">
                <a:solidFill>
                  <a:sysClr val="windowText" lastClr="000000">
                    <a:hueOff val="0"/>
                    <a:satOff val="0"/>
                    <a:lumOff val="0"/>
                    <a:alphaOff val="0"/>
                  </a:sysClr>
                </a:solidFill>
                <a:latin typeface="Calibri"/>
              </a:endParaRPr>
            </a:p>
          </p:txBody>
        </p:sp>
      </p:grpSp>
      <p:grpSp>
        <p:nvGrpSpPr>
          <p:cNvPr id="150" name="Groep 149"/>
          <p:cNvGrpSpPr/>
          <p:nvPr/>
        </p:nvGrpSpPr>
        <p:grpSpPr>
          <a:xfrm>
            <a:off x="4219540" y="481408"/>
            <a:ext cx="1135169" cy="359695"/>
            <a:chOff x="3184546" y="270589"/>
            <a:chExt cx="1135169" cy="359695"/>
          </a:xfrm>
          <a:scene3d>
            <a:camera prst="orthographicFront"/>
            <a:lightRig rig="flat" dir="t"/>
          </a:scene3d>
        </p:grpSpPr>
        <p:sp>
          <p:nvSpPr>
            <p:cNvPr id="277" name="Afgeronde rechthoek 276"/>
            <p:cNvSpPr/>
            <p:nvPr/>
          </p:nvSpPr>
          <p:spPr>
            <a:xfrm>
              <a:off x="3184546" y="270589"/>
              <a:ext cx="1135169" cy="359695"/>
            </a:xfrm>
            <a:prstGeom prst="roundRect">
              <a:avLst>
                <a:gd name="adj" fmla="val 10000"/>
              </a:avLst>
            </a:prstGeom>
            <a:solidFill>
              <a:sysClr val="window" lastClr="FFFFFF"/>
            </a:solidFill>
            <a:ln w="12700" cap="flat" cmpd="sng" algn="ctr">
              <a:solidFill>
                <a:srgbClr val="F79646"/>
              </a:solidFill>
              <a:prstDash val="solid"/>
            </a:ln>
            <a:effectLst/>
            <a:sp3d prstMaterial="dkEdge">
              <a:bevelT w="8200" h="38100"/>
            </a:sp3d>
          </p:spPr>
        </p:sp>
        <p:sp>
          <p:nvSpPr>
            <p:cNvPr id="278" name="Afgeronde rechthoek 12"/>
            <p:cNvSpPr/>
            <p:nvPr/>
          </p:nvSpPr>
          <p:spPr>
            <a:xfrm>
              <a:off x="3195081" y="281124"/>
              <a:ext cx="1114099" cy="338625"/>
            </a:xfrm>
            <a:prstGeom prst="rect">
              <a:avLst/>
            </a:prstGeom>
            <a:noFill/>
            <a:ln>
              <a:noFill/>
            </a:ln>
            <a:effectLst/>
            <a:sp3d/>
          </p:spPr>
          <p:txBody>
            <a:bodyPr spcFirstLastPara="0" vert="horz" wrap="square" lIns="6350" tIns="6350" rIns="6350" bIns="6350" numCol="1" spcCol="1270" anchor="ctr" anchorCtr="0">
              <a:noAutofit/>
            </a:bodyPr>
            <a:lstStyle/>
            <a:p>
              <a:pPr algn="ctr" defTabSz="444500" fontAlgn="auto">
                <a:lnSpc>
                  <a:spcPct val="90000"/>
                </a:lnSpc>
                <a:spcAft>
                  <a:spcPct val="35000"/>
                </a:spcAft>
                <a:defRPr/>
              </a:pPr>
              <a:r>
                <a:rPr lang="el-GR" sz="1000" dirty="0" smtClean="0">
                  <a:solidFill>
                    <a:sysClr val="windowText" lastClr="000000"/>
                  </a:solidFill>
                  <a:latin typeface="Calibri"/>
                </a:rPr>
                <a:t>Σύνθεση </a:t>
              </a:r>
              <a:r>
                <a:rPr lang="el-GR" sz="1000" dirty="0" err="1" smtClean="0">
                  <a:solidFill>
                    <a:sysClr val="windowText" lastClr="000000"/>
                  </a:solidFill>
                  <a:latin typeface="Calibri"/>
                </a:rPr>
                <a:t>φολικού</a:t>
              </a:r>
              <a:r>
                <a:rPr lang="el-GR" sz="1000" dirty="0" smtClean="0">
                  <a:solidFill>
                    <a:sysClr val="windowText" lastClr="000000"/>
                  </a:solidFill>
                  <a:latin typeface="Calibri"/>
                </a:rPr>
                <a:t> </a:t>
              </a:r>
              <a:endParaRPr lang="nl-NL" sz="1000" dirty="0">
                <a:solidFill>
                  <a:sysClr val="windowText" lastClr="000000"/>
                </a:solidFill>
                <a:latin typeface="Calibri"/>
              </a:endParaRPr>
            </a:p>
          </p:txBody>
        </p:sp>
      </p:grpSp>
      <p:grpSp>
        <p:nvGrpSpPr>
          <p:cNvPr id="151" name="Groep 150"/>
          <p:cNvGrpSpPr/>
          <p:nvPr/>
        </p:nvGrpSpPr>
        <p:grpSpPr>
          <a:xfrm>
            <a:off x="5328936" y="297240"/>
            <a:ext cx="505615" cy="505615"/>
            <a:chOff x="4293942" y="86421"/>
            <a:chExt cx="505615" cy="505615"/>
          </a:xfrm>
        </p:grpSpPr>
        <p:sp>
          <p:nvSpPr>
            <p:cNvPr id="275" name="Rechte verbindingslijn 13"/>
            <p:cNvSpPr/>
            <p:nvPr/>
          </p:nvSpPr>
          <p:spPr>
            <a:xfrm rot="20034177">
              <a:off x="4293942" y="331041"/>
              <a:ext cx="505615" cy="16375"/>
            </a:xfrm>
            <a:custGeom>
              <a:avLst/>
              <a:gdLst/>
              <a:ahLst/>
              <a:cxnLst/>
              <a:rect l="0" t="0" r="0" b="0"/>
              <a:pathLst>
                <a:path>
                  <a:moveTo>
                    <a:pt x="0" y="8187"/>
                  </a:moveTo>
                  <a:lnTo>
                    <a:pt x="505615" y="8187"/>
                  </a:lnTo>
                </a:path>
              </a:pathLst>
            </a:custGeom>
            <a:noFill/>
            <a:ln w="12700" cap="flat" cmpd="sng" algn="ctr">
              <a:solidFill>
                <a:srgbClr val="F79646">
                  <a:shade val="95000"/>
                  <a:satMod val="105000"/>
                </a:srgbClr>
              </a:solidFill>
              <a:prstDash val="solid"/>
            </a:ln>
            <a:effectLst/>
          </p:spPr>
        </p:sp>
        <p:sp>
          <p:nvSpPr>
            <p:cNvPr id="276" name="Rechte verbindingslijn 14"/>
            <p:cNvSpPr/>
            <p:nvPr/>
          </p:nvSpPr>
          <p:spPr>
            <a:xfrm rot="20034177">
              <a:off x="4534109" y="86421"/>
              <a:ext cx="25280" cy="505615"/>
            </a:xfrm>
            <a:prstGeom prst="rect">
              <a:avLst/>
            </a:prstGeom>
            <a:noFill/>
            <a:ln>
              <a:noFill/>
            </a:ln>
            <a:effectLst/>
          </p:spPr>
          <p:txBody>
            <a:bodyPr spcFirstLastPara="0" vert="horz" wrap="square" lIns="12700" tIns="0" rIns="12700" bIns="0" numCol="1" spcCol="1270" anchor="ctr" anchorCtr="0">
              <a:noAutofit/>
            </a:bodyPr>
            <a:lstStyle/>
            <a:p>
              <a:pPr algn="ctr" defTabSz="444500" fontAlgn="auto">
                <a:lnSpc>
                  <a:spcPct val="90000"/>
                </a:lnSpc>
                <a:spcAft>
                  <a:spcPct val="35000"/>
                </a:spcAft>
                <a:defRPr/>
              </a:pPr>
              <a:endParaRPr lang="nl-NL" sz="1000">
                <a:solidFill>
                  <a:sysClr val="windowText" lastClr="000000">
                    <a:hueOff val="0"/>
                    <a:satOff val="0"/>
                    <a:lumOff val="0"/>
                    <a:alphaOff val="0"/>
                  </a:sysClr>
                </a:solidFill>
                <a:latin typeface="Calibri"/>
              </a:endParaRPr>
            </a:p>
          </p:txBody>
        </p:sp>
      </p:grpSp>
      <p:grpSp>
        <p:nvGrpSpPr>
          <p:cNvPr id="152" name="Groep 151"/>
          <p:cNvGrpSpPr/>
          <p:nvPr/>
        </p:nvGrpSpPr>
        <p:grpSpPr>
          <a:xfrm>
            <a:off x="5808778" y="258992"/>
            <a:ext cx="1135169" cy="359695"/>
            <a:chOff x="4773784" y="48173"/>
            <a:chExt cx="1135169" cy="359695"/>
          </a:xfrm>
          <a:scene3d>
            <a:camera prst="orthographicFront"/>
            <a:lightRig rig="flat" dir="t"/>
          </a:scene3d>
        </p:grpSpPr>
        <p:sp>
          <p:nvSpPr>
            <p:cNvPr id="273" name="Afgeronde rechthoek 272"/>
            <p:cNvSpPr/>
            <p:nvPr/>
          </p:nvSpPr>
          <p:spPr>
            <a:xfrm>
              <a:off x="4773784" y="48173"/>
              <a:ext cx="1135169" cy="359695"/>
            </a:xfrm>
            <a:prstGeom prst="roundRect">
              <a:avLst>
                <a:gd name="adj" fmla="val 10000"/>
              </a:avLst>
            </a:prstGeom>
            <a:solidFill>
              <a:sysClr val="window" lastClr="FFFFFF"/>
            </a:solidFill>
            <a:ln w="12700" cap="flat" cmpd="sng" algn="ctr">
              <a:solidFill>
                <a:srgbClr val="F79646"/>
              </a:solidFill>
              <a:prstDash val="solid"/>
            </a:ln>
            <a:effectLst/>
            <a:sp3d prstMaterial="dkEdge">
              <a:bevelT w="8200" h="38100"/>
            </a:sp3d>
          </p:spPr>
        </p:sp>
        <p:sp>
          <p:nvSpPr>
            <p:cNvPr id="274" name="Afgeronde rechthoek 16"/>
            <p:cNvSpPr/>
            <p:nvPr/>
          </p:nvSpPr>
          <p:spPr>
            <a:xfrm>
              <a:off x="4784319" y="58708"/>
              <a:ext cx="1114099" cy="338625"/>
            </a:xfrm>
            <a:prstGeom prst="rect">
              <a:avLst/>
            </a:prstGeom>
            <a:noFill/>
            <a:ln>
              <a:noFill/>
            </a:ln>
            <a:effectLst/>
            <a:sp3d/>
          </p:spPr>
          <p:txBody>
            <a:bodyPr spcFirstLastPara="0" vert="horz" wrap="square" lIns="6350" tIns="6350" rIns="6350" bIns="6350" numCol="1" spcCol="1270" anchor="ctr" anchorCtr="0">
              <a:noAutofit/>
            </a:bodyPr>
            <a:lstStyle/>
            <a:p>
              <a:pPr algn="ctr" defTabSz="444500" fontAlgn="auto">
                <a:lnSpc>
                  <a:spcPct val="90000"/>
                </a:lnSpc>
                <a:spcAft>
                  <a:spcPct val="35000"/>
                </a:spcAft>
                <a:defRPr/>
              </a:pPr>
              <a:r>
                <a:rPr lang="nl-NL" sz="1000" dirty="0">
                  <a:solidFill>
                    <a:sysClr val="windowText" lastClr="000000"/>
                  </a:solidFill>
                  <a:latin typeface="Calibri"/>
                </a:rPr>
                <a:t>Sulfonamides</a:t>
              </a:r>
            </a:p>
          </p:txBody>
        </p:sp>
      </p:grpSp>
      <p:grpSp>
        <p:nvGrpSpPr>
          <p:cNvPr id="153" name="Groep 152"/>
          <p:cNvGrpSpPr/>
          <p:nvPr/>
        </p:nvGrpSpPr>
        <p:grpSpPr>
          <a:xfrm>
            <a:off x="5328936" y="519657"/>
            <a:ext cx="505615" cy="505615"/>
            <a:chOff x="4293942" y="308838"/>
            <a:chExt cx="505615" cy="505615"/>
          </a:xfrm>
        </p:grpSpPr>
        <p:sp>
          <p:nvSpPr>
            <p:cNvPr id="271" name="Rechte verbindingslijn 17"/>
            <p:cNvSpPr/>
            <p:nvPr/>
          </p:nvSpPr>
          <p:spPr>
            <a:xfrm rot="1565823">
              <a:off x="4293942" y="553458"/>
              <a:ext cx="505615" cy="16375"/>
            </a:xfrm>
            <a:custGeom>
              <a:avLst/>
              <a:gdLst/>
              <a:ahLst/>
              <a:cxnLst/>
              <a:rect l="0" t="0" r="0" b="0"/>
              <a:pathLst>
                <a:path>
                  <a:moveTo>
                    <a:pt x="0" y="8187"/>
                  </a:moveTo>
                  <a:lnTo>
                    <a:pt x="505615" y="8187"/>
                  </a:lnTo>
                </a:path>
              </a:pathLst>
            </a:custGeom>
            <a:noFill/>
            <a:ln w="12700" cap="flat" cmpd="sng" algn="ctr">
              <a:solidFill>
                <a:srgbClr val="F79646">
                  <a:shade val="95000"/>
                  <a:satMod val="105000"/>
                </a:srgbClr>
              </a:solidFill>
              <a:prstDash val="solid"/>
            </a:ln>
            <a:effectLst/>
          </p:spPr>
        </p:sp>
        <p:sp>
          <p:nvSpPr>
            <p:cNvPr id="272" name="Rechte verbindingslijn 18"/>
            <p:cNvSpPr/>
            <p:nvPr/>
          </p:nvSpPr>
          <p:spPr>
            <a:xfrm rot="1565823">
              <a:off x="4534109" y="308838"/>
              <a:ext cx="25280" cy="505615"/>
            </a:xfrm>
            <a:prstGeom prst="rect">
              <a:avLst/>
            </a:prstGeom>
            <a:noFill/>
            <a:ln>
              <a:noFill/>
            </a:ln>
            <a:effectLst/>
          </p:spPr>
          <p:txBody>
            <a:bodyPr spcFirstLastPara="0" vert="horz" wrap="square" lIns="12700" tIns="0" rIns="12700" bIns="0" numCol="1" spcCol="1270" anchor="ctr" anchorCtr="0">
              <a:noAutofit/>
            </a:bodyPr>
            <a:lstStyle/>
            <a:p>
              <a:pPr algn="ctr" defTabSz="444500" fontAlgn="auto">
                <a:lnSpc>
                  <a:spcPct val="90000"/>
                </a:lnSpc>
                <a:spcAft>
                  <a:spcPct val="35000"/>
                </a:spcAft>
                <a:defRPr/>
              </a:pPr>
              <a:endParaRPr lang="nl-NL" sz="1000">
                <a:solidFill>
                  <a:sysClr val="windowText" lastClr="000000">
                    <a:hueOff val="0"/>
                    <a:satOff val="0"/>
                    <a:lumOff val="0"/>
                    <a:alphaOff val="0"/>
                  </a:sysClr>
                </a:solidFill>
                <a:latin typeface="Calibri"/>
              </a:endParaRPr>
            </a:p>
          </p:txBody>
        </p:sp>
      </p:grpSp>
      <p:grpSp>
        <p:nvGrpSpPr>
          <p:cNvPr id="154" name="Groep 153"/>
          <p:cNvGrpSpPr/>
          <p:nvPr/>
        </p:nvGrpSpPr>
        <p:grpSpPr>
          <a:xfrm>
            <a:off x="5808778" y="703825"/>
            <a:ext cx="1135169" cy="359695"/>
            <a:chOff x="4773784" y="493006"/>
            <a:chExt cx="1135169" cy="359695"/>
          </a:xfrm>
          <a:scene3d>
            <a:camera prst="orthographicFront"/>
            <a:lightRig rig="flat" dir="t"/>
          </a:scene3d>
        </p:grpSpPr>
        <p:sp>
          <p:nvSpPr>
            <p:cNvPr id="269" name="Afgeronde rechthoek 268"/>
            <p:cNvSpPr/>
            <p:nvPr/>
          </p:nvSpPr>
          <p:spPr>
            <a:xfrm>
              <a:off x="4773784" y="493006"/>
              <a:ext cx="1135169" cy="359695"/>
            </a:xfrm>
            <a:prstGeom prst="roundRect">
              <a:avLst>
                <a:gd name="adj" fmla="val 10000"/>
              </a:avLst>
            </a:prstGeom>
            <a:solidFill>
              <a:sysClr val="window" lastClr="FFFFFF"/>
            </a:solidFill>
            <a:ln w="12700" cap="flat" cmpd="sng" algn="ctr">
              <a:solidFill>
                <a:srgbClr val="F79646"/>
              </a:solidFill>
              <a:prstDash val="solid"/>
            </a:ln>
            <a:effectLst/>
            <a:sp3d prstMaterial="dkEdge">
              <a:bevelT w="8200" h="38100"/>
            </a:sp3d>
          </p:spPr>
        </p:sp>
        <p:sp>
          <p:nvSpPr>
            <p:cNvPr id="270" name="Afgeronde rechthoek 20"/>
            <p:cNvSpPr/>
            <p:nvPr/>
          </p:nvSpPr>
          <p:spPr>
            <a:xfrm>
              <a:off x="4784319" y="503541"/>
              <a:ext cx="1114099" cy="338625"/>
            </a:xfrm>
            <a:prstGeom prst="rect">
              <a:avLst/>
            </a:prstGeom>
            <a:noFill/>
            <a:ln>
              <a:noFill/>
            </a:ln>
            <a:effectLst/>
            <a:sp3d/>
          </p:spPr>
          <p:txBody>
            <a:bodyPr spcFirstLastPara="0" vert="horz" wrap="square" lIns="6350" tIns="6350" rIns="6350" bIns="6350" numCol="1" spcCol="1270" anchor="ctr" anchorCtr="0">
              <a:noAutofit/>
            </a:bodyPr>
            <a:lstStyle/>
            <a:p>
              <a:pPr algn="ctr" defTabSz="444500" fontAlgn="auto">
                <a:lnSpc>
                  <a:spcPct val="90000"/>
                </a:lnSpc>
                <a:spcAft>
                  <a:spcPct val="35000"/>
                </a:spcAft>
                <a:defRPr/>
              </a:pPr>
              <a:r>
                <a:rPr lang="nl-NL" sz="1000">
                  <a:solidFill>
                    <a:sysClr val="windowText" lastClr="000000"/>
                  </a:solidFill>
                  <a:latin typeface="Calibri"/>
                </a:rPr>
                <a:t>Diaminopyrimidines</a:t>
              </a:r>
            </a:p>
          </p:txBody>
        </p:sp>
      </p:grpSp>
      <p:grpSp>
        <p:nvGrpSpPr>
          <p:cNvPr id="155" name="Groep 154"/>
          <p:cNvGrpSpPr/>
          <p:nvPr/>
        </p:nvGrpSpPr>
        <p:grpSpPr>
          <a:xfrm>
            <a:off x="3633563" y="1136376"/>
            <a:ext cx="717885" cy="717885"/>
            <a:chOff x="2598569" y="925557"/>
            <a:chExt cx="717885" cy="717885"/>
          </a:xfrm>
        </p:grpSpPr>
        <p:sp>
          <p:nvSpPr>
            <p:cNvPr id="267" name="Rechte verbindingslijn 21"/>
            <p:cNvSpPr/>
            <p:nvPr/>
          </p:nvSpPr>
          <p:spPr>
            <a:xfrm rot="3045879">
              <a:off x="2598569" y="1276312"/>
              <a:ext cx="717885" cy="16375"/>
            </a:xfrm>
            <a:custGeom>
              <a:avLst/>
              <a:gdLst/>
              <a:ahLst/>
              <a:cxnLst/>
              <a:rect l="0" t="0" r="0" b="0"/>
              <a:pathLst>
                <a:path>
                  <a:moveTo>
                    <a:pt x="0" y="8187"/>
                  </a:moveTo>
                  <a:lnTo>
                    <a:pt x="717885" y="8187"/>
                  </a:lnTo>
                </a:path>
              </a:pathLst>
            </a:custGeom>
            <a:noFill/>
            <a:ln w="12700" cap="flat" cmpd="sng" algn="ctr">
              <a:solidFill>
                <a:srgbClr val="F79646">
                  <a:shade val="95000"/>
                  <a:satMod val="105000"/>
                </a:srgbClr>
              </a:solidFill>
              <a:prstDash val="solid"/>
            </a:ln>
            <a:effectLst/>
          </p:spPr>
        </p:sp>
        <p:sp>
          <p:nvSpPr>
            <p:cNvPr id="268" name="Rechte verbindingslijn 22"/>
            <p:cNvSpPr/>
            <p:nvPr/>
          </p:nvSpPr>
          <p:spPr>
            <a:xfrm rot="3045879">
              <a:off x="2939565" y="925557"/>
              <a:ext cx="35894" cy="717885"/>
            </a:xfrm>
            <a:prstGeom prst="rect">
              <a:avLst/>
            </a:prstGeom>
            <a:noFill/>
            <a:ln>
              <a:noFill/>
            </a:ln>
            <a:effectLst/>
          </p:spPr>
          <p:txBody>
            <a:bodyPr spcFirstLastPara="0" vert="horz" wrap="square" lIns="12700" tIns="0" rIns="12700" bIns="0" numCol="1" spcCol="1270" anchor="ctr" anchorCtr="0">
              <a:noAutofit/>
            </a:bodyPr>
            <a:lstStyle/>
            <a:p>
              <a:pPr algn="ctr" defTabSz="444500" fontAlgn="auto">
                <a:lnSpc>
                  <a:spcPct val="90000"/>
                </a:lnSpc>
                <a:spcAft>
                  <a:spcPct val="35000"/>
                </a:spcAft>
                <a:defRPr/>
              </a:pPr>
              <a:endParaRPr lang="nl-NL" sz="1000">
                <a:solidFill>
                  <a:sysClr val="windowText" lastClr="000000">
                    <a:hueOff val="0"/>
                    <a:satOff val="0"/>
                    <a:lumOff val="0"/>
                    <a:alphaOff val="0"/>
                  </a:sysClr>
                </a:solidFill>
                <a:latin typeface="Calibri"/>
              </a:endParaRPr>
            </a:p>
          </p:txBody>
        </p:sp>
      </p:grpSp>
      <p:grpSp>
        <p:nvGrpSpPr>
          <p:cNvPr id="156" name="Groep 155"/>
          <p:cNvGrpSpPr/>
          <p:nvPr/>
        </p:nvGrpSpPr>
        <p:grpSpPr>
          <a:xfrm>
            <a:off x="4219540" y="1593492"/>
            <a:ext cx="1135169" cy="359695"/>
            <a:chOff x="3184546" y="1382673"/>
            <a:chExt cx="1135169" cy="359695"/>
          </a:xfrm>
          <a:scene3d>
            <a:camera prst="orthographicFront"/>
            <a:lightRig rig="flat" dir="t"/>
          </a:scene3d>
        </p:grpSpPr>
        <p:sp>
          <p:nvSpPr>
            <p:cNvPr id="265" name="Afgeronde rechthoek 264"/>
            <p:cNvSpPr/>
            <p:nvPr/>
          </p:nvSpPr>
          <p:spPr>
            <a:xfrm>
              <a:off x="3184546" y="1382673"/>
              <a:ext cx="1135169" cy="359695"/>
            </a:xfrm>
            <a:prstGeom prst="roundRect">
              <a:avLst>
                <a:gd name="adj" fmla="val 10000"/>
              </a:avLst>
            </a:prstGeom>
            <a:solidFill>
              <a:sysClr val="window" lastClr="FFFFFF"/>
            </a:solidFill>
            <a:ln w="12700" cap="flat" cmpd="sng" algn="ctr">
              <a:solidFill>
                <a:srgbClr val="F79646"/>
              </a:solidFill>
              <a:prstDash val="solid"/>
            </a:ln>
            <a:effectLst/>
            <a:sp3d prstMaterial="dkEdge">
              <a:bevelT w="8200" h="38100"/>
            </a:sp3d>
          </p:spPr>
        </p:sp>
        <p:sp>
          <p:nvSpPr>
            <p:cNvPr id="266" name="Afgeronde rechthoek 24"/>
            <p:cNvSpPr/>
            <p:nvPr/>
          </p:nvSpPr>
          <p:spPr>
            <a:xfrm>
              <a:off x="3195081" y="1393208"/>
              <a:ext cx="1114099" cy="338625"/>
            </a:xfrm>
            <a:prstGeom prst="rect">
              <a:avLst/>
            </a:prstGeom>
            <a:noFill/>
            <a:ln>
              <a:noFill/>
            </a:ln>
            <a:effectLst/>
            <a:sp3d/>
          </p:spPr>
          <p:txBody>
            <a:bodyPr spcFirstLastPara="0" vert="horz" wrap="square" lIns="6350" tIns="6350" rIns="6350" bIns="6350" numCol="1" spcCol="1270" anchor="ctr" anchorCtr="0">
              <a:noAutofit/>
            </a:bodyPr>
            <a:lstStyle/>
            <a:p>
              <a:pPr algn="ctr" defTabSz="444500" fontAlgn="auto">
                <a:lnSpc>
                  <a:spcPct val="90000"/>
                </a:lnSpc>
                <a:spcAft>
                  <a:spcPct val="35000"/>
                </a:spcAft>
                <a:defRPr/>
              </a:pPr>
              <a:r>
                <a:rPr lang="el-GR" sz="1000" dirty="0" smtClean="0">
                  <a:solidFill>
                    <a:sysClr val="windowText" lastClr="000000"/>
                  </a:solidFill>
                  <a:latin typeface="Calibri"/>
                </a:rPr>
                <a:t>Μεταγραφή</a:t>
              </a:r>
              <a:r>
                <a:rPr lang="nl-NL" sz="1000" dirty="0" smtClean="0">
                  <a:solidFill>
                    <a:sysClr val="windowText" lastClr="000000"/>
                  </a:solidFill>
                  <a:latin typeface="Calibri"/>
                </a:rPr>
                <a:t>/</a:t>
              </a:r>
              <a:r>
                <a:rPr lang="el-GR" sz="1000" dirty="0" err="1" smtClean="0">
                  <a:solidFill>
                    <a:sysClr val="windowText" lastClr="000000"/>
                  </a:solidFill>
                  <a:latin typeface="Calibri"/>
                </a:rPr>
                <a:t>μετάφ</a:t>
              </a:r>
              <a:r>
                <a:rPr lang="el-GR" sz="1000" dirty="0" smtClean="0">
                  <a:solidFill>
                    <a:sysClr val="windowText" lastClr="000000"/>
                  </a:solidFill>
                  <a:latin typeface="Calibri"/>
                </a:rPr>
                <a:t>-</a:t>
              </a:r>
              <a:r>
                <a:rPr lang="el-GR" sz="1000" dirty="0" err="1" smtClean="0">
                  <a:solidFill>
                    <a:sysClr val="windowText" lastClr="000000"/>
                  </a:solidFill>
                  <a:latin typeface="Calibri"/>
                </a:rPr>
                <a:t>ραση</a:t>
              </a:r>
              <a:r>
                <a:rPr lang="nl-NL" sz="1000" dirty="0" smtClean="0">
                  <a:solidFill>
                    <a:sysClr val="windowText" lastClr="000000"/>
                  </a:solidFill>
                  <a:latin typeface="Calibri"/>
                </a:rPr>
                <a:t> </a:t>
              </a:r>
              <a:r>
                <a:rPr lang="nl-NL" sz="1000" dirty="0">
                  <a:solidFill>
                    <a:sysClr val="windowText" lastClr="000000"/>
                  </a:solidFill>
                  <a:latin typeface="Calibri"/>
                </a:rPr>
                <a:t>DNA</a:t>
              </a:r>
            </a:p>
          </p:txBody>
        </p:sp>
      </p:grpSp>
      <p:grpSp>
        <p:nvGrpSpPr>
          <p:cNvPr id="157" name="Groep 156"/>
          <p:cNvGrpSpPr/>
          <p:nvPr/>
        </p:nvGrpSpPr>
        <p:grpSpPr>
          <a:xfrm>
            <a:off x="5263917" y="1233096"/>
            <a:ext cx="635652" cy="635652"/>
            <a:chOff x="4228923" y="1022277"/>
            <a:chExt cx="635652" cy="635652"/>
          </a:xfrm>
        </p:grpSpPr>
        <p:sp>
          <p:nvSpPr>
            <p:cNvPr id="263" name="Rechte verbindingslijn 25"/>
            <p:cNvSpPr/>
            <p:nvPr/>
          </p:nvSpPr>
          <p:spPr>
            <a:xfrm rot="18935315">
              <a:off x="4228923" y="1331916"/>
              <a:ext cx="635652" cy="16375"/>
            </a:xfrm>
            <a:custGeom>
              <a:avLst/>
              <a:gdLst/>
              <a:ahLst/>
              <a:cxnLst/>
              <a:rect l="0" t="0" r="0" b="0"/>
              <a:pathLst>
                <a:path>
                  <a:moveTo>
                    <a:pt x="0" y="8187"/>
                  </a:moveTo>
                  <a:lnTo>
                    <a:pt x="635652" y="8187"/>
                  </a:lnTo>
                </a:path>
              </a:pathLst>
            </a:custGeom>
            <a:noFill/>
            <a:ln w="12700" cap="flat" cmpd="sng" algn="ctr">
              <a:solidFill>
                <a:srgbClr val="F79646">
                  <a:shade val="95000"/>
                  <a:satMod val="105000"/>
                </a:srgbClr>
              </a:solidFill>
              <a:prstDash val="solid"/>
            </a:ln>
            <a:effectLst/>
          </p:spPr>
        </p:sp>
        <p:sp>
          <p:nvSpPr>
            <p:cNvPr id="264" name="Rechte verbindingslijn 26"/>
            <p:cNvSpPr/>
            <p:nvPr/>
          </p:nvSpPr>
          <p:spPr>
            <a:xfrm rot="18935315">
              <a:off x="4530858" y="1022277"/>
              <a:ext cx="31782" cy="635652"/>
            </a:xfrm>
            <a:prstGeom prst="rect">
              <a:avLst/>
            </a:prstGeom>
            <a:noFill/>
            <a:ln>
              <a:noFill/>
            </a:ln>
            <a:effectLst/>
          </p:spPr>
          <p:txBody>
            <a:bodyPr spcFirstLastPara="0" vert="horz" wrap="square" lIns="12700" tIns="0" rIns="12700" bIns="0" numCol="1" spcCol="1270" anchor="ctr" anchorCtr="0">
              <a:noAutofit/>
            </a:bodyPr>
            <a:lstStyle/>
            <a:p>
              <a:pPr algn="ctr" defTabSz="444500" fontAlgn="auto">
                <a:lnSpc>
                  <a:spcPct val="90000"/>
                </a:lnSpc>
                <a:spcAft>
                  <a:spcPct val="35000"/>
                </a:spcAft>
                <a:defRPr/>
              </a:pPr>
              <a:endParaRPr lang="nl-NL" sz="1000">
                <a:solidFill>
                  <a:sysClr val="windowText" lastClr="000000">
                    <a:hueOff val="0"/>
                    <a:satOff val="0"/>
                    <a:lumOff val="0"/>
                    <a:alphaOff val="0"/>
                  </a:sysClr>
                </a:solidFill>
                <a:latin typeface="Calibri"/>
              </a:endParaRPr>
            </a:p>
          </p:txBody>
        </p:sp>
      </p:grpSp>
      <p:grpSp>
        <p:nvGrpSpPr>
          <p:cNvPr id="158" name="Groep 157"/>
          <p:cNvGrpSpPr/>
          <p:nvPr/>
        </p:nvGrpSpPr>
        <p:grpSpPr>
          <a:xfrm>
            <a:off x="5808778" y="1148658"/>
            <a:ext cx="1135169" cy="359695"/>
            <a:chOff x="4773784" y="937839"/>
            <a:chExt cx="1135169" cy="359695"/>
          </a:xfrm>
          <a:scene3d>
            <a:camera prst="orthographicFront"/>
            <a:lightRig rig="flat" dir="t"/>
          </a:scene3d>
        </p:grpSpPr>
        <p:sp>
          <p:nvSpPr>
            <p:cNvPr id="261" name="Afgeronde rechthoek 260"/>
            <p:cNvSpPr/>
            <p:nvPr/>
          </p:nvSpPr>
          <p:spPr>
            <a:xfrm>
              <a:off x="4773784" y="937839"/>
              <a:ext cx="1135169" cy="359695"/>
            </a:xfrm>
            <a:prstGeom prst="roundRect">
              <a:avLst>
                <a:gd name="adj" fmla="val 10000"/>
              </a:avLst>
            </a:prstGeom>
            <a:solidFill>
              <a:sysClr val="window" lastClr="FFFFFF"/>
            </a:solidFill>
            <a:ln w="12700" cap="flat" cmpd="sng" algn="ctr">
              <a:solidFill>
                <a:srgbClr val="F79646"/>
              </a:solidFill>
              <a:prstDash val="solid"/>
            </a:ln>
            <a:effectLst/>
            <a:sp3d prstMaterial="dkEdge">
              <a:bevelT w="8200" h="38100"/>
            </a:sp3d>
          </p:spPr>
        </p:sp>
        <p:sp>
          <p:nvSpPr>
            <p:cNvPr id="262" name="Afgeronde rechthoek 28"/>
            <p:cNvSpPr/>
            <p:nvPr/>
          </p:nvSpPr>
          <p:spPr>
            <a:xfrm>
              <a:off x="4784319" y="948374"/>
              <a:ext cx="1114099" cy="338625"/>
            </a:xfrm>
            <a:prstGeom prst="rect">
              <a:avLst/>
            </a:prstGeom>
            <a:noFill/>
            <a:ln>
              <a:noFill/>
            </a:ln>
            <a:effectLst/>
            <a:sp3d/>
          </p:spPr>
          <p:txBody>
            <a:bodyPr spcFirstLastPara="0" vert="horz" wrap="square" lIns="6350" tIns="6350" rIns="6350" bIns="6350" numCol="1" spcCol="1270" anchor="ctr" anchorCtr="0">
              <a:noAutofit/>
            </a:bodyPr>
            <a:lstStyle/>
            <a:p>
              <a:pPr algn="ctr" defTabSz="444500" fontAlgn="auto">
                <a:lnSpc>
                  <a:spcPct val="90000"/>
                </a:lnSpc>
                <a:spcAft>
                  <a:spcPct val="35000"/>
                </a:spcAft>
                <a:defRPr/>
              </a:pPr>
              <a:r>
                <a:rPr lang="nl-NL" sz="1000">
                  <a:solidFill>
                    <a:sysClr val="windowText" lastClr="000000"/>
                  </a:solidFill>
                  <a:latin typeface="Calibri"/>
                </a:rPr>
                <a:t>Fluorochinolones</a:t>
              </a:r>
            </a:p>
          </p:txBody>
        </p:sp>
      </p:grpSp>
      <p:grpSp>
        <p:nvGrpSpPr>
          <p:cNvPr id="159" name="Groep 158"/>
          <p:cNvGrpSpPr/>
          <p:nvPr/>
        </p:nvGrpSpPr>
        <p:grpSpPr>
          <a:xfrm>
            <a:off x="5354710" y="1546305"/>
            <a:ext cx="454067" cy="454067"/>
            <a:chOff x="4319716" y="1335486"/>
            <a:chExt cx="454067" cy="454067"/>
          </a:xfrm>
        </p:grpSpPr>
        <p:sp>
          <p:nvSpPr>
            <p:cNvPr id="259" name="Rechte verbindingslijn 29"/>
            <p:cNvSpPr/>
            <p:nvPr/>
          </p:nvSpPr>
          <p:spPr>
            <a:xfrm>
              <a:off x="4319716" y="1554333"/>
              <a:ext cx="454067" cy="16375"/>
            </a:xfrm>
            <a:custGeom>
              <a:avLst/>
              <a:gdLst/>
              <a:ahLst/>
              <a:cxnLst/>
              <a:rect l="0" t="0" r="0" b="0"/>
              <a:pathLst>
                <a:path>
                  <a:moveTo>
                    <a:pt x="0" y="8187"/>
                  </a:moveTo>
                  <a:lnTo>
                    <a:pt x="454067" y="8187"/>
                  </a:lnTo>
                </a:path>
              </a:pathLst>
            </a:custGeom>
            <a:noFill/>
            <a:ln w="12700" cap="flat" cmpd="sng" algn="ctr">
              <a:solidFill>
                <a:srgbClr val="F79646">
                  <a:shade val="95000"/>
                  <a:satMod val="105000"/>
                </a:srgbClr>
              </a:solidFill>
              <a:prstDash val="solid"/>
            </a:ln>
            <a:effectLst/>
          </p:spPr>
        </p:sp>
        <p:sp>
          <p:nvSpPr>
            <p:cNvPr id="260" name="Rechte verbindingslijn 30"/>
            <p:cNvSpPr/>
            <p:nvPr/>
          </p:nvSpPr>
          <p:spPr>
            <a:xfrm>
              <a:off x="4535398" y="1335486"/>
              <a:ext cx="22703" cy="454067"/>
            </a:xfrm>
            <a:prstGeom prst="rect">
              <a:avLst/>
            </a:prstGeom>
            <a:noFill/>
            <a:ln>
              <a:noFill/>
            </a:ln>
            <a:effectLst/>
          </p:spPr>
          <p:txBody>
            <a:bodyPr spcFirstLastPara="0" vert="horz" wrap="square" lIns="12700" tIns="0" rIns="12700" bIns="0" numCol="1" spcCol="1270" anchor="ctr" anchorCtr="0">
              <a:noAutofit/>
            </a:bodyPr>
            <a:lstStyle/>
            <a:p>
              <a:pPr algn="ctr" defTabSz="444500" fontAlgn="auto">
                <a:lnSpc>
                  <a:spcPct val="90000"/>
                </a:lnSpc>
                <a:spcAft>
                  <a:spcPct val="35000"/>
                </a:spcAft>
                <a:defRPr/>
              </a:pPr>
              <a:endParaRPr lang="nl-NL" sz="1000">
                <a:solidFill>
                  <a:sysClr val="windowText" lastClr="000000">
                    <a:hueOff val="0"/>
                    <a:satOff val="0"/>
                    <a:lumOff val="0"/>
                    <a:alphaOff val="0"/>
                  </a:sysClr>
                </a:solidFill>
                <a:latin typeface="Calibri"/>
              </a:endParaRPr>
            </a:p>
          </p:txBody>
        </p:sp>
      </p:grpSp>
      <p:grpSp>
        <p:nvGrpSpPr>
          <p:cNvPr id="160" name="Groep 159"/>
          <p:cNvGrpSpPr/>
          <p:nvPr/>
        </p:nvGrpSpPr>
        <p:grpSpPr>
          <a:xfrm>
            <a:off x="5808778" y="1593492"/>
            <a:ext cx="1135169" cy="359695"/>
            <a:chOff x="4773784" y="1382673"/>
            <a:chExt cx="1135169" cy="359695"/>
          </a:xfrm>
          <a:scene3d>
            <a:camera prst="orthographicFront"/>
            <a:lightRig rig="flat" dir="t"/>
          </a:scene3d>
        </p:grpSpPr>
        <p:sp>
          <p:nvSpPr>
            <p:cNvPr id="257" name="Afgeronde rechthoek 256"/>
            <p:cNvSpPr/>
            <p:nvPr/>
          </p:nvSpPr>
          <p:spPr>
            <a:xfrm>
              <a:off x="4773784" y="1382673"/>
              <a:ext cx="1135169" cy="359695"/>
            </a:xfrm>
            <a:prstGeom prst="roundRect">
              <a:avLst>
                <a:gd name="adj" fmla="val 10000"/>
              </a:avLst>
            </a:prstGeom>
            <a:solidFill>
              <a:sysClr val="window" lastClr="FFFFFF"/>
            </a:solidFill>
            <a:ln w="12700" cap="flat" cmpd="sng" algn="ctr">
              <a:solidFill>
                <a:srgbClr val="F79646"/>
              </a:solidFill>
              <a:prstDash val="solid"/>
            </a:ln>
            <a:effectLst/>
            <a:sp3d prstMaterial="dkEdge">
              <a:bevelT w="8200" h="38100"/>
            </a:sp3d>
          </p:spPr>
        </p:sp>
        <p:sp>
          <p:nvSpPr>
            <p:cNvPr id="258" name="Afgeronde rechthoek 32"/>
            <p:cNvSpPr/>
            <p:nvPr/>
          </p:nvSpPr>
          <p:spPr>
            <a:xfrm>
              <a:off x="4784319" y="1393208"/>
              <a:ext cx="1114099" cy="338625"/>
            </a:xfrm>
            <a:prstGeom prst="rect">
              <a:avLst/>
            </a:prstGeom>
            <a:noFill/>
            <a:ln>
              <a:noFill/>
            </a:ln>
            <a:effectLst/>
            <a:sp3d/>
          </p:spPr>
          <p:txBody>
            <a:bodyPr spcFirstLastPara="0" vert="horz" wrap="square" lIns="6350" tIns="6350" rIns="6350" bIns="6350" numCol="1" spcCol="1270" anchor="ctr" anchorCtr="0">
              <a:noAutofit/>
            </a:bodyPr>
            <a:lstStyle/>
            <a:p>
              <a:pPr algn="ctr" defTabSz="444500" fontAlgn="auto">
                <a:lnSpc>
                  <a:spcPct val="90000"/>
                </a:lnSpc>
                <a:spcAft>
                  <a:spcPct val="35000"/>
                </a:spcAft>
                <a:defRPr/>
              </a:pPr>
              <a:r>
                <a:rPr lang="nl-NL" sz="1000">
                  <a:solidFill>
                    <a:sysClr val="windowText" lastClr="000000"/>
                  </a:solidFill>
                  <a:latin typeface="Calibri"/>
                </a:rPr>
                <a:t>Nitro-imidazoles</a:t>
              </a:r>
            </a:p>
          </p:txBody>
        </p:sp>
      </p:grpSp>
      <p:grpSp>
        <p:nvGrpSpPr>
          <p:cNvPr id="161" name="Groep 160"/>
          <p:cNvGrpSpPr/>
          <p:nvPr/>
        </p:nvGrpSpPr>
        <p:grpSpPr>
          <a:xfrm>
            <a:off x="5263917" y="1677930"/>
            <a:ext cx="635652" cy="635652"/>
            <a:chOff x="4228923" y="1467111"/>
            <a:chExt cx="635652" cy="635652"/>
          </a:xfrm>
        </p:grpSpPr>
        <p:sp>
          <p:nvSpPr>
            <p:cNvPr id="255" name="Rechte verbindingslijn 33"/>
            <p:cNvSpPr/>
            <p:nvPr/>
          </p:nvSpPr>
          <p:spPr>
            <a:xfrm rot="2664685">
              <a:off x="4228923" y="1776749"/>
              <a:ext cx="635652" cy="16375"/>
            </a:xfrm>
            <a:custGeom>
              <a:avLst/>
              <a:gdLst/>
              <a:ahLst/>
              <a:cxnLst/>
              <a:rect l="0" t="0" r="0" b="0"/>
              <a:pathLst>
                <a:path>
                  <a:moveTo>
                    <a:pt x="0" y="8187"/>
                  </a:moveTo>
                  <a:lnTo>
                    <a:pt x="635652" y="8187"/>
                  </a:lnTo>
                </a:path>
              </a:pathLst>
            </a:custGeom>
            <a:noFill/>
            <a:ln w="12700" cap="flat" cmpd="sng" algn="ctr">
              <a:solidFill>
                <a:srgbClr val="F79646">
                  <a:shade val="95000"/>
                  <a:satMod val="105000"/>
                </a:srgbClr>
              </a:solidFill>
              <a:prstDash val="solid"/>
            </a:ln>
            <a:effectLst/>
          </p:spPr>
        </p:sp>
        <p:sp>
          <p:nvSpPr>
            <p:cNvPr id="256" name="Rechte verbindingslijn 34"/>
            <p:cNvSpPr/>
            <p:nvPr/>
          </p:nvSpPr>
          <p:spPr>
            <a:xfrm rot="2664685">
              <a:off x="4530858" y="1467111"/>
              <a:ext cx="31782" cy="635652"/>
            </a:xfrm>
            <a:prstGeom prst="rect">
              <a:avLst/>
            </a:prstGeom>
            <a:noFill/>
            <a:ln>
              <a:noFill/>
            </a:ln>
            <a:effectLst/>
          </p:spPr>
          <p:txBody>
            <a:bodyPr spcFirstLastPara="0" vert="horz" wrap="square" lIns="12700" tIns="0" rIns="12700" bIns="0" numCol="1" spcCol="1270" anchor="ctr" anchorCtr="0">
              <a:noAutofit/>
            </a:bodyPr>
            <a:lstStyle/>
            <a:p>
              <a:pPr algn="ctr" defTabSz="444500" fontAlgn="auto">
                <a:lnSpc>
                  <a:spcPct val="90000"/>
                </a:lnSpc>
                <a:spcAft>
                  <a:spcPct val="35000"/>
                </a:spcAft>
                <a:defRPr/>
              </a:pPr>
              <a:endParaRPr lang="nl-NL" sz="1000">
                <a:solidFill>
                  <a:sysClr val="windowText" lastClr="000000">
                    <a:hueOff val="0"/>
                    <a:satOff val="0"/>
                    <a:lumOff val="0"/>
                    <a:alphaOff val="0"/>
                  </a:sysClr>
                </a:solidFill>
                <a:latin typeface="Calibri"/>
              </a:endParaRPr>
            </a:p>
          </p:txBody>
        </p:sp>
      </p:grpSp>
      <p:grpSp>
        <p:nvGrpSpPr>
          <p:cNvPr id="162" name="Groep 161"/>
          <p:cNvGrpSpPr/>
          <p:nvPr/>
        </p:nvGrpSpPr>
        <p:grpSpPr>
          <a:xfrm>
            <a:off x="5808778" y="2038325"/>
            <a:ext cx="1135169" cy="359695"/>
            <a:chOff x="4773784" y="1827506"/>
            <a:chExt cx="1135169" cy="359695"/>
          </a:xfrm>
          <a:scene3d>
            <a:camera prst="orthographicFront"/>
            <a:lightRig rig="flat" dir="t"/>
          </a:scene3d>
        </p:grpSpPr>
        <p:sp>
          <p:nvSpPr>
            <p:cNvPr id="253" name="Afgeronde rechthoek 252"/>
            <p:cNvSpPr/>
            <p:nvPr/>
          </p:nvSpPr>
          <p:spPr>
            <a:xfrm>
              <a:off x="4773784" y="1827506"/>
              <a:ext cx="1135169" cy="359695"/>
            </a:xfrm>
            <a:prstGeom prst="roundRect">
              <a:avLst>
                <a:gd name="adj" fmla="val 10000"/>
              </a:avLst>
            </a:prstGeom>
            <a:solidFill>
              <a:sysClr val="window" lastClr="FFFFFF"/>
            </a:solidFill>
            <a:ln w="12700" cap="flat" cmpd="sng" algn="ctr">
              <a:solidFill>
                <a:srgbClr val="F79646"/>
              </a:solidFill>
              <a:prstDash val="solid"/>
            </a:ln>
            <a:effectLst/>
            <a:sp3d prstMaterial="dkEdge">
              <a:bevelT w="8200" h="38100"/>
            </a:sp3d>
          </p:spPr>
        </p:sp>
        <p:sp>
          <p:nvSpPr>
            <p:cNvPr id="254" name="Afgeronde rechthoek 36"/>
            <p:cNvSpPr/>
            <p:nvPr/>
          </p:nvSpPr>
          <p:spPr>
            <a:xfrm>
              <a:off x="4784319" y="1838041"/>
              <a:ext cx="1114099" cy="338625"/>
            </a:xfrm>
            <a:prstGeom prst="rect">
              <a:avLst/>
            </a:prstGeom>
            <a:noFill/>
            <a:ln>
              <a:noFill/>
            </a:ln>
            <a:effectLst/>
            <a:sp3d/>
          </p:spPr>
          <p:txBody>
            <a:bodyPr spcFirstLastPara="0" vert="horz" wrap="square" lIns="6350" tIns="6350" rIns="6350" bIns="6350" numCol="1" spcCol="1270" anchor="ctr" anchorCtr="0">
              <a:noAutofit/>
            </a:bodyPr>
            <a:lstStyle/>
            <a:p>
              <a:pPr algn="ctr" defTabSz="444500" fontAlgn="auto">
                <a:lnSpc>
                  <a:spcPct val="90000"/>
                </a:lnSpc>
                <a:spcAft>
                  <a:spcPct val="35000"/>
                </a:spcAft>
                <a:defRPr/>
              </a:pPr>
              <a:r>
                <a:rPr lang="nl-NL" sz="1000">
                  <a:solidFill>
                    <a:sysClr val="windowText" lastClr="000000"/>
                  </a:solidFill>
                  <a:latin typeface="Calibri"/>
                </a:rPr>
                <a:t>Rifamycines</a:t>
              </a:r>
            </a:p>
          </p:txBody>
        </p:sp>
      </p:grpSp>
      <p:grpSp>
        <p:nvGrpSpPr>
          <p:cNvPr id="163" name="Groep 162"/>
          <p:cNvGrpSpPr/>
          <p:nvPr/>
        </p:nvGrpSpPr>
        <p:grpSpPr>
          <a:xfrm>
            <a:off x="2174538" y="3018120"/>
            <a:ext cx="457459" cy="457459"/>
            <a:chOff x="1139544" y="2807301"/>
            <a:chExt cx="457459" cy="457459"/>
          </a:xfrm>
        </p:grpSpPr>
        <p:sp>
          <p:nvSpPr>
            <p:cNvPr id="251" name="Rechte verbindingslijn 37"/>
            <p:cNvSpPr/>
            <p:nvPr/>
          </p:nvSpPr>
          <p:spPr>
            <a:xfrm rot="21181107">
              <a:off x="1139544" y="3027843"/>
              <a:ext cx="457459" cy="16375"/>
            </a:xfrm>
            <a:custGeom>
              <a:avLst/>
              <a:gdLst/>
              <a:ahLst/>
              <a:cxnLst/>
              <a:rect l="0" t="0" r="0" b="0"/>
              <a:pathLst>
                <a:path>
                  <a:moveTo>
                    <a:pt x="0" y="8187"/>
                  </a:moveTo>
                  <a:lnTo>
                    <a:pt x="457459" y="8187"/>
                  </a:lnTo>
                </a:path>
              </a:pathLst>
            </a:custGeom>
            <a:noFill/>
            <a:ln w="12700" cap="flat" cmpd="sng" algn="ctr">
              <a:solidFill>
                <a:sysClr val="windowText" lastClr="000000">
                  <a:shade val="95000"/>
                  <a:satMod val="105000"/>
                </a:sysClr>
              </a:solidFill>
              <a:prstDash val="solid"/>
            </a:ln>
            <a:effectLst/>
          </p:spPr>
        </p:sp>
        <p:sp>
          <p:nvSpPr>
            <p:cNvPr id="252" name="Rechte verbindingslijn 38"/>
            <p:cNvSpPr/>
            <p:nvPr/>
          </p:nvSpPr>
          <p:spPr>
            <a:xfrm rot="21181107">
              <a:off x="1356838" y="2807301"/>
              <a:ext cx="22872" cy="457459"/>
            </a:xfrm>
            <a:prstGeom prst="rect">
              <a:avLst/>
            </a:prstGeom>
            <a:noFill/>
            <a:ln>
              <a:noFill/>
            </a:ln>
            <a:effectLst/>
          </p:spPr>
          <p:txBody>
            <a:bodyPr spcFirstLastPara="0" vert="horz" wrap="square" lIns="12700" tIns="0" rIns="12700" bIns="0" numCol="1" spcCol="1270" anchor="ctr" anchorCtr="0">
              <a:noAutofit/>
            </a:bodyPr>
            <a:lstStyle/>
            <a:p>
              <a:pPr algn="ctr" defTabSz="444500" fontAlgn="auto">
                <a:lnSpc>
                  <a:spcPct val="90000"/>
                </a:lnSpc>
                <a:spcAft>
                  <a:spcPct val="35000"/>
                </a:spcAft>
                <a:defRPr/>
              </a:pPr>
              <a:endParaRPr lang="nl-NL" sz="1000">
                <a:solidFill>
                  <a:sysClr val="windowText" lastClr="000000">
                    <a:hueOff val="0"/>
                    <a:satOff val="0"/>
                    <a:lumOff val="0"/>
                    <a:alphaOff val="0"/>
                  </a:sysClr>
                </a:solidFill>
                <a:latin typeface="Calibri"/>
              </a:endParaRPr>
            </a:p>
          </p:txBody>
        </p:sp>
      </p:grpSp>
      <p:grpSp>
        <p:nvGrpSpPr>
          <p:cNvPr id="164" name="Groep 163"/>
          <p:cNvGrpSpPr/>
          <p:nvPr/>
        </p:nvGrpSpPr>
        <p:grpSpPr>
          <a:xfrm>
            <a:off x="2630302" y="3039200"/>
            <a:ext cx="1135169" cy="359695"/>
            <a:chOff x="1595308" y="2828381"/>
            <a:chExt cx="1135169" cy="359695"/>
          </a:xfrm>
          <a:scene3d>
            <a:camera prst="orthographicFront"/>
            <a:lightRig rig="flat" dir="t"/>
          </a:scene3d>
        </p:grpSpPr>
        <p:sp>
          <p:nvSpPr>
            <p:cNvPr id="249" name="Afgeronde rechthoek 248"/>
            <p:cNvSpPr/>
            <p:nvPr/>
          </p:nvSpPr>
          <p:spPr>
            <a:xfrm>
              <a:off x="1595308" y="2828381"/>
              <a:ext cx="1135169" cy="359695"/>
            </a:xfrm>
            <a:prstGeom prst="roundRect">
              <a:avLst>
                <a:gd name="adj" fmla="val 10000"/>
              </a:avLst>
            </a:prstGeom>
            <a:solidFill>
              <a:sysClr val="window" lastClr="FFFFFF"/>
            </a:solidFill>
            <a:ln w="12700" cap="flat" cmpd="sng" algn="ctr">
              <a:solidFill>
                <a:srgbClr val="9BBB59"/>
              </a:solidFill>
              <a:prstDash val="solid"/>
            </a:ln>
            <a:effectLst/>
            <a:sp3d prstMaterial="dkEdge">
              <a:bevelT w="8200" h="38100"/>
            </a:sp3d>
          </p:spPr>
        </p:sp>
        <p:sp>
          <p:nvSpPr>
            <p:cNvPr id="250" name="Afgeronde rechthoek 40"/>
            <p:cNvSpPr/>
            <p:nvPr/>
          </p:nvSpPr>
          <p:spPr>
            <a:xfrm>
              <a:off x="1605843" y="2838916"/>
              <a:ext cx="1114099" cy="338625"/>
            </a:xfrm>
            <a:prstGeom prst="rect">
              <a:avLst/>
            </a:prstGeom>
            <a:noFill/>
            <a:ln>
              <a:noFill/>
            </a:ln>
            <a:effectLst/>
            <a:sp3d/>
          </p:spPr>
          <p:txBody>
            <a:bodyPr spcFirstLastPara="0" vert="horz" wrap="square" lIns="6350" tIns="6350" rIns="6350" bIns="6350" numCol="1" spcCol="1270" anchor="ctr" anchorCtr="0">
              <a:noAutofit/>
            </a:bodyPr>
            <a:lstStyle/>
            <a:p>
              <a:pPr algn="ctr" defTabSz="444500" fontAlgn="auto">
                <a:lnSpc>
                  <a:spcPct val="90000"/>
                </a:lnSpc>
                <a:spcAft>
                  <a:spcPct val="35000"/>
                </a:spcAft>
                <a:defRPr/>
              </a:pPr>
              <a:r>
                <a:rPr lang="el-GR" sz="1100" b="1" dirty="0" smtClean="0">
                  <a:solidFill>
                    <a:srgbClr val="FF0000"/>
                  </a:solidFill>
                  <a:latin typeface="Calibri"/>
                </a:rPr>
                <a:t>Κυτταρικό τοίχωμα</a:t>
              </a:r>
              <a:endParaRPr lang="nl-NL" sz="1100" b="1" dirty="0">
                <a:solidFill>
                  <a:srgbClr val="FF0000"/>
                </a:solidFill>
                <a:latin typeface="Calibri"/>
              </a:endParaRPr>
            </a:p>
          </p:txBody>
        </p:sp>
      </p:grpSp>
      <p:grpSp>
        <p:nvGrpSpPr>
          <p:cNvPr id="165" name="Groep 164"/>
          <p:cNvGrpSpPr/>
          <p:nvPr/>
        </p:nvGrpSpPr>
        <p:grpSpPr>
          <a:xfrm>
            <a:off x="3710778" y="2770507"/>
            <a:ext cx="563456" cy="563456"/>
            <a:chOff x="2675784" y="2559688"/>
            <a:chExt cx="563456" cy="563456"/>
          </a:xfrm>
        </p:grpSpPr>
        <p:sp>
          <p:nvSpPr>
            <p:cNvPr id="247" name="Rechte verbindingslijn 41"/>
            <p:cNvSpPr/>
            <p:nvPr/>
          </p:nvSpPr>
          <p:spPr>
            <a:xfrm rot="19421612">
              <a:off x="2675784" y="2833228"/>
              <a:ext cx="563456" cy="16375"/>
            </a:xfrm>
            <a:custGeom>
              <a:avLst/>
              <a:gdLst/>
              <a:ahLst/>
              <a:cxnLst/>
              <a:rect l="0" t="0" r="0" b="0"/>
              <a:pathLst>
                <a:path>
                  <a:moveTo>
                    <a:pt x="0" y="8187"/>
                  </a:moveTo>
                  <a:lnTo>
                    <a:pt x="563456" y="8187"/>
                  </a:lnTo>
                </a:path>
              </a:pathLst>
            </a:custGeom>
            <a:noFill/>
            <a:ln w="12700" cap="flat" cmpd="sng" algn="ctr">
              <a:solidFill>
                <a:srgbClr val="9BBB59">
                  <a:shade val="95000"/>
                  <a:satMod val="105000"/>
                </a:srgbClr>
              </a:solidFill>
              <a:prstDash val="solid"/>
            </a:ln>
            <a:effectLst/>
          </p:spPr>
        </p:sp>
        <p:sp>
          <p:nvSpPr>
            <p:cNvPr id="248" name="Rechte verbindingslijn 42"/>
            <p:cNvSpPr/>
            <p:nvPr/>
          </p:nvSpPr>
          <p:spPr>
            <a:xfrm rot="19421612">
              <a:off x="2943426" y="2559688"/>
              <a:ext cx="28172" cy="563456"/>
            </a:xfrm>
            <a:prstGeom prst="rect">
              <a:avLst/>
            </a:prstGeom>
            <a:noFill/>
            <a:ln>
              <a:noFill/>
            </a:ln>
            <a:effectLst/>
          </p:spPr>
          <p:txBody>
            <a:bodyPr spcFirstLastPara="0" vert="horz" wrap="square" lIns="12700" tIns="0" rIns="12700" bIns="0" numCol="1" spcCol="1270" anchor="ctr" anchorCtr="0">
              <a:noAutofit/>
            </a:bodyPr>
            <a:lstStyle/>
            <a:p>
              <a:pPr algn="ctr" defTabSz="444500" fontAlgn="auto">
                <a:lnSpc>
                  <a:spcPct val="90000"/>
                </a:lnSpc>
                <a:spcAft>
                  <a:spcPct val="35000"/>
                </a:spcAft>
                <a:defRPr/>
              </a:pPr>
              <a:endParaRPr lang="nl-NL" sz="1000">
                <a:solidFill>
                  <a:sysClr val="windowText" lastClr="000000">
                    <a:hueOff val="0"/>
                    <a:satOff val="0"/>
                    <a:lumOff val="0"/>
                    <a:alphaOff val="0"/>
                  </a:sysClr>
                </a:solidFill>
                <a:latin typeface="Calibri"/>
              </a:endParaRPr>
            </a:p>
          </p:txBody>
        </p:sp>
      </p:grpSp>
      <p:grpSp>
        <p:nvGrpSpPr>
          <p:cNvPr id="166" name="Groep 165"/>
          <p:cNvGrpSpPr/>
          <p:nvPr/>
        </p:nvGrpSpPr>
        <p:grpSpPr>
          <a:xfrm>
            <a:off x="4170670" y="2655653"/>
            <a:ext cx="1184040" cy="494832"/>
            <a:chOff x="3135676" y="2444834"/>
            <a:chExt cx="1184040" cy="494832"/>
          </a:xfrm>
          <a:scene3d>
            <a:camera prst="orthographicFront"/>
            <a:lightRig rig="flat" dir="t"/>
          </a:scene3d>
        </p:grpSpPr>
        <p:sp>
          <p:nvSpPr>
            <p:cNvPr id="245" name="Afgeronde rechthoek 244"/>
            <p:cNvSpPr/>
            <p:nvPr/>
          </p:nvSpPr>
          <p:spPr>
            <a:xfrm>
              <a:off x="3184546" y="2444834"/>
              <a:ext cx="1135170" cy="494832"/>
            </a:xfrm>
            <a:prstGeom prst="roundRect">
              <a:avLst>
                <a:gd name="adj" fmla="val 10000"/>
              </a:avLst>
            </a:prstGeom>
            <a:solidFill>
              <a:sysClr val="window" lastClr="FFFFFF"/>
            </a:solidFill>
            <a:ln w="12700" cap="flat" cmpd="sng" algn="ctr">
              <a:solidFill>
                <a:srgbClr val="9BBB59"/>
              </a:solidFill>
              <a:prstDash val="solid"/>
            </a:ln>
            <a:effectLst/>
            <a:sp3d prstMaterial="dkEdge">
              <a:bevelT w="8200" h="38100"/>
            </a:sp3d>
          </p:spPr>
        </p:sp>
        <p:sp>
          <p:nvSpPr>
            <p:cNvPr id="246" name="Afgeronde rechthoek 44"/>
            <p:cNvSpPr/>
            <p:nvPr/>
          </p:nvSpPr>
          <p:spPr>
            <a:xfrm>
              <a:off x="3135676" y="2444834"/>
              <a:ext cx="1184039" cy="459539"/>
            </a:xfrm>
            <a:prstGeom prst="rect">
              <a:avLst/>
            </a:prstGeom>
            <a:noFill/>
            <a:ln>
              <a:noFill/>
            </a:ln>
            <a:effectLst/>
            <a:sp3d/>
          </p:spPr>
          <p:txBody>
            <a:bodyPr spcFirstLastPara="0" vert="horz" wrap="square" lIns="6350" tIns="6350" rIns="6350" bIns="6350" numCol="1" spcCol="1270" anchor="ctr" anchorCtr="0">
              <a:noAutofit/>
            </a:bodyPr>
            <a:lstStyle/>
            <a:p>
              <a:pPr algn="ctr" defTabSz="444500" fontAlgn="auto">
                <a:lnSpc>
                  <a:spcPct val="90000"/>
                </a:lnSpc>
                <a:spcAft>
                  <a:spcPct val="35000"/>
                </a:spcAft>
                <a:defRPr/>
              </a:pPr>
              <a:r>
                <a:rPr lang="el-GR" sz="1100" b="1" dirty="0" smtClean="0">
                  <a:solidFill>
                    <a:srgbClr val="FF0000"/>
                  </a:solidFill>
                  <a:latin typeface="Calibri"/>
                </a:rPr>
                <a:t>Σύνθεση κυτταρικού τοιχώματος</a:t>
              </a:r>
              <a:endParaRPr lang="nl-NL" sz="1100" b="1" dirty="0">
                <a:solidFill>
                  <a:srgbClr val="FF0000"/>
                </a:solidFill>
                <a:latin typeface="Calibri"/>
              </a:endParaRPr>
            </a:p>
          </p:txBody>
        </p:sp>
      </p:grpSp>
      <p:grpSp>
        <p:nvGrpSpPr>
          <p:cNvPr id="167" name="Groep 166"/>
          <p:cNvGrpSpPr/>
          <p:nvPr/>
        </p:nvGrpSpPr>
        <p:grpSpPr>
          <a:xfrm>
            <a:off x="5328936" y="2521407"/>
            <a:ext cx="505615" cy="505615"/>
            <a:chOff x="4293942" y="2310588"/>
            <a:chExt cx="505615" cy="505615"/>
          </a:xfrm>
        </p:grpSpPr>
        <p:sp>
          <p:nvSpPr>
            <p:cNvPr id="243" name="Rechte verbindingslijn 45"/>
            <p:cNvSpPr/>
            <p:nvPr/>
          </p:nvSpPr>
          <p:spPr>
            <a:xfrm rot="20034177">
              <a:off x="4293942" y="2555208"/>
              <a:ext cx="505615" cy="16375"/>
            </a:xfrm>
            <a:custGeom>
              <a:avLst/>
              <a:gdLst/>
              <a:ahLst/>
              <a:cxnLst/>
              <a:rect l="0" t="0" r="0" b="0"/>
              <a:pathLst>
                <a:path>
                  <a:moveTo>
                    <a:pt x="0" y="8187"/>
                  </a:moveTo>
                  <a:lnTo>
                    <a:pt x="505615" y="8187"/>
                  </a:lnTo>
                </a:path>
              </a:pathLst>
            </a:custGeom>
            <a:noFill/>
            <a:ln w="12700" cap="flat" cmpd="sng" algn="ctr">
              <a:solidFill>
                <a:srgbClr val="9BBB59">
                  <a:shade val="95000"/>
                  <a:satMod val="105000"/>
                </a:srgbClr>
              </a:solidFill>
              <a:prstDash val="solid"/>
            </a:ln>
            <a:effectLst/>
          </p:spPr>
        </p:sp>
        <p:sp>
          <p:nvSpPr>
            <p:cNvPr id="244" name="Rechte verbindingslijn 46"/>
            <p:cNvSpPr/>
            <p:nvPr/>
          </p:nvSpPr>
          <p:spPr>
            <a:xfrm rot="20034177">
              <a:off x="4534109" y="2310588"/>
              <a:ext cx="25280" cy="505615"/>
            </a:xfrm>
            <a:prstGeom prst="rect">
              <a:avLst/>
            </a:prstGeom>
            <a:noFill/>
            <a:ln>
              <a:noFill/>
            </a:ln>
            <a:effectLst/>
          </p:spPr>
          <p:txBody>
            <a:bodyPr spcFirstLastPara="0" vert="horz" wrap="square" lIns="12700" tIns="0" rIns="12700" bIns="0" numCol="1" spcCol="1270" anchor="ctr" anchorCtr="0">
              <a:noAutofit/>
            </a:bodyPr>
            <a:lstStyle/>
            <a:p>
              <a:pPr algn="ctr" defTabSz="444500" fontAlgn="auto">
                <a:lnSpc>
                  <a:spcPct val="90000"/>
                </a:lnSpc>
                <a:spcAft>
                  <a:spcPct val="35000"/>
                </a:spcAft>
                <a:defRPr/>
              </a:pPr>
              <a:endParaRPr lang="nl-NL" sz="1000">
                <a:solidFill>
                  <a:sysClr val="windowText" lastClr="000000">
                    <a:hueOff val="0"/>
                    <a:satOff val="0"/>
                    <a:lumOff val="0"/>
                    <a:alphaOff val="0"/>
                  </a:sysClr>
                </a:solidFill>
                <a:latin typeface="Calibri"/>
              </a:endParaRPr>
            </a:p>
          </p:txBody>
        </p:sp>
      </p:grpSp>
      <p:grpSp>
        <p:nvGrpSpPr>
          <p:cNvPr id="168" name="Groep 167"/>
          <p:cNvGrpSpPr/>
          <p:nvPr/>
        </p:nvGrpSpPr>
        <p:grpSpPr>
          <a:xfrm>
            <a:off x="5808778" y="2483158"/>
            <a:ext cx="1135169" cy="359695"/>
            <a:chOff x="4773784" y="2272339"/>
            <a:chExt cx="1135169" cy="359695"/>
          </a:xfrm>
          <a:scene3d>
            <a:camera prst="orthographicFront"/>
            <a:lightRig rig="flat" dir="t"/>
          </a:scene3d>
        </p:grpSpPr>
        <p:sp>
          <p:nvSpPr>
            <p:cNvPr id="241" name="Afgeronde rechthoek 240"/>
            <p:cNvSpPr/>
            <p:nvPr/>
          </p:nvSpPr>
          <p:spPr>
            <a:xfrm>
              <a:off x="4773784" y="2272339"/>
              <a:ext cx="1135169" cy="359695"/>
            </a:xfrm>
            <a:prstGeom prst="roundRect">
              <a:avLst>
                <a:gd name="adj" fmla="val 10000"/>
              </a:avLst>
            </a:prstGeom>
            <a:solidFill>
              <a:sysClr val="window" lastClr="FFFFFF"/>
            </a:solidFill>
            <a:ln w="12700" cap="flat" cmpd="sng" algn="ctr">
              <a:solidFill>
                <a:srgbClr val="9BBB59"/>
              </a:solidFill>
              <a:prstDash val="solid"/>
            </a:ln>
            <a:effectLst/>
            <a:sp3d prstMaterial="dkEdge">
              <a:bevelT w="8200" h="38100"/>
            </a:sp3d>
          </p:spPr>
        </p:sp>
        <p:sp>
          <p:nvSpPr>
            <p:cNvPr id="242" name="Afgeronde rechthoek 48"/>
            <p:cNvSpPr/>
            <p:nvPr/>
          </p:nvSpPr>
          <p:spPr>
            <a:xfrm>
              <a:off x="4784319" y="2282874"/>
              <a:ext cx="1114099" cy="338625"/>
            </a:xfrm>
            <a:prstGeom prst="rect">
              <a:avLst/>
            </a:prstGeom>
            <a:noFill/>
            <a:ln>
              <a:noFill/>
            </a:ln>
            <a:effectLst/>
            <a:sp3d/>
          </p:spPr>
          <p:txBody>
            <a:bodyPr spcFirstLastPara="0" vert="horz" wrap="square" lIns="6350" tIns="6350" rIns="6350" bIns="6350" numCol="1" spcCol="1270" anchor="ctr" anchorCtr="0">
              <a:noAutofit/>
            </a:bodyPr>
            <a:lstStyle/>
            <a:p>
              <a:pPr algn="ctr" defTabSz="444500" fontAlgn="auto">
                <a:lnSpc>
                  <a:spcPct val="90000"/>
                </a:lnSpc>
                <a:spcAft>
                  <a:spcPct val="35000"/>
                </a:spcAft>
                <a:defRPr/>
              </a:pPr>
              <a:r>
                <a:rPr lang="nl-NL" sz="1100" b="1" dirty="0">
                  <a:solidFill>
                    <a:srgbClr val="FF0000"/>
                  </a:solidFill>
                  <a:latin typeface="Calibri"/>
                </a:rPr>
                <a:t>Penicillines</a:t>
              </a:r>
            </a:p>
          </p:txBody>
        </p:sp>
      </p:grpSp>
      <p:grpSp>
        <p:nvGrpSpPr>
          <p:cNvPr id="169" name="Groep 168"/>
          <p:cNvGrpSpPr/>
          <p:nvPr/>
        </p:nvGrpSpPr>
        <p:grpSpPr>
          <a:xfrm>
            <a:off x="5328936" y="2743823"/>
            <a:ext cx="505615" cy="505615"/>
            <a:chOff x="4293942" y="2533004"/>
            <a:chExt cx="505615" cy="505615"/>
          </a:xfrm>
        </p:grpSpPr>
        <p:sp>
          <p:nvSpPr>
            <p:cNvPr id="239" name="Rechte verbindingslijn 49"/>
            <p:cNvSpPr/>
            <p:nvPr/>
          </p:nvSpPr>
          <p:spPr>
            <a:xfrm rot="1565823">
              <a:off x="4293942" y="2777624"/>
              <a:ext cx="505615" cy="16375"/>
            </a:xfrm>
            <a:custGeom>
              <a:avLst/>
              <a:gdLst/>
              <a:ahLst/>
              <a:cxnLst/>
              <a:rect l="0" t="0" r="0" b="0"/>
              <a:pathLst>
                <a:path>
                  <a:moveTo>
                    <a:pt x="0" y="8187"/>
                  </a:moveTo>
                  <a:lnTo>
                    <a:pt x="505615" y="8187"/>
                  </a:lnTo>
                </a:path>
              </a:pathLst>
            </a:custGeom>
            <a:noFill/>
            <a:ln w="12700" cap="flat" cmpd="sng" algn="ctr">
              <a:solidFill>
                <a:srgbClr val="9BBB59">
                  <a:shade val="95000"/>
                  <a:satMod val="105000"/>
                </a:srgbClr>
              </a:solidFill>
              <a:prstDash val="solid"/>
            </a:ln>
            <a:effectLst/>
          </p:spPr>
        </p:sp>
        <p:sp>
          <p:nvSpPr>
            <p:cNvPr id="240" name="Rechte verbindingslijn 50"/>
            <p:cNvSpPr/>
            <p:nvPr/>
          </p:nvSpPr>
          <p:spPr>
            <a:xfrm rot="1565823">
              <a:off x="4534109" y="2533004"/>
              <a:ext cx="25280" cy="505615"/>
            </a:xfrm>
            <a:prstGeom prst="rect">
              <a:avLst/>
            </a:prstGeom>
            <a:noFill/>
            <a:ln>
              <a:noFill/>
            </a:ln>
            <a:effectLst/>
          </p:spPr>
          <p:txBody>
            <a:bodyPr spcFirstLastPara="0" vert="horz" wrap="square" lIns="12700" tIns="0" rIns="12700" bIns="0" numCol="1" spcCol="1270" anchor="ctr" anchorCtr="0">
              <a:noAutofit/>
            </a:bodyPr>
            <a:lstStyle/>
            <a:p>
              <a:pPr algn="ctr" defTabSz="444500" fontAlgn="auto">
                <a:lnSpc>
                  <a:spcPct val="90000"/>
                </a:lnSpc>
                <a:spcAft>
                  <a:spcPct val="35000"/>
                </a:spcAft>
                <a:defRPr/>
              </a:pPr>
              <a:endParaRPr lang="nl-NL" sz="1000">
                <a:solidFill>
                  <a:sysClr val="windowText" lastClr="000000">
                    <a:hueOff val="0"/>
                    <a:satOff val="0"/>
                    <a:lumOff val="0"/>
                    <a:alphaOff val="0"/>
                  </a:sysClr>
                </a:solidFill>
                <a:latin typeface="Calibri"/>
              </a:endParaRPr>
            </a:p>
          </p:txBody>
        </p:sp>
      </p:grpSp>
      <p:grpSp>
        <p:nvGrpSpPr>
          <p:cNvPr id="170" name="Groep 169"/>
          <p:cNvGrpSpPr/>
          <p:nvPr/>
        </p:nvGrpSpPr>
        <p:grpSpPr>
          <a:xfrm>
            <a:off x="5808778" y="2927992"/>
            <a:ext cx="1135169" cy="359695"/>
            <a:chOff x="4773784" y="2717173"/>
            <a:chExt cx="1135169" cy="359695"/>
          </a:xfrm>
          <a:scene3d>
            <a:camera prst="orthographicFront"/>
            <a:lightRig rig="flat" dir="t"/>
          </a:scene3d>
        </p:grpSpPr>
        <p:sp>
          <p:nvSpPr>
            <p:cNvPr id="237" name="Afgeronde rechthoek 236"/>
            <p:cNvSpPr/>
            <p:nvPr/>
          </p:nvSpPr>
          <p:spPr>
            <a:xfrm>
              <a:off x="4773784" y="2717173"/>
              <a:ext cx="1135169" cy="359695"/>
            </a:xfrm>
            <a:prstGeom prst="roundRect">
              <a:avLst>
                <a:gd name="adj" fmla="val 10000"/>
              </a:avLst>
            </a:prstGeom>
            <a:solidFill>
              <a:sysClr val="window" lastClr="FFFFFF"/>
            </a:solidFill>
            <a:ln w="12700" cap="flat" cmpd="sng" algn="ctr">
              <a:solidFill>
                <a:srgbClr val="9BBB59"/>
              </a:solidFill>
              <a:prstDash val="solid"/>
            </a:ln>
            <a:effectLst/>
            <a:sp3d prstMaterial="dkEdge">
              <a:bevelT w="8200" h="38100"/>
            </a:sp3d>
          </p:spPr>
        </p:sp>
        <p:sp>
          <p:nvSpPr>
            <p:cNvPr id="238" name="Afgeronde rechthoek 52"/>
            <p:cNvSpPr/>
            <p:nvPr/>
          </p:nvSpPr>
          <p:spPr>
            <a:xfrm>
              <a:off x="4784319" y="2727708"/>
              <a:ext cx="1114099" cy="338625"/>
            </a:xfrm>
            <a:prstGeom prst="rect">
              <a:avLst/>
            </a:prstGeom>
            <a:noFill/>
            <a:ln>
              <a:noFill/>
            </a:ln>
            <a:effectLst/>
            <a:sp3d/>
          </p:spPr>
          <p:txBody>
            <a:bodyPr spcFirstLastPara="0" vert="horz" wrap="square" lIns="6350" tIns="6350" rIns="6350" bIns="6350" numCol="1" spcCol="1270" anchor="ctr" anchorCtr="0">
              <a:noAutofit/>
            </a:bodyPr>
            <a:lstStyle/>
            <a:p>
              <a:pPr algn="ctr" defTabSz="444500" fontAlgn="auto">
                <a:lnSpc>
                  <a:spcPct val="90000"/>
                </a:lnSpc>
                <a:spcAft>
                  <a:spcPct val="35000"/>
                </a:spcAft>
                <a:defRPr/>
              </a:pPr>
              <a:r>
                <a:rPr lang="nl-NL" sz="1000">
                  <a:solidFill>
                    <a:sysClr val="windowText" lastClr="000000"/>
                  </a:solidFill>
                  <a:latin typeface="Calibri"/>
                </a:rPr>
                <a:t>Cefalosporins</a:t>
              </a:r>
            </a:p>
          </p:txBody>
        </p:sp>
      </p:grpSp>
      <p:grpSp>
        <p:nvGrpSpPr>
          <p:cNvPr id="171" name="Groep 170"/>
          <p:cNvGrpSpPr/>
          <p:nvPr/>
        </p:nvGrpSpPr>
        <p:grpSpPr>
          <a:xfrm>
            <a:off x="3710778" y="3104132"/>
            <a:ext cx="563456" cy="563456"/>
            <a:chOff x="2675784" y="2893313"/>
            <a:chExt cx="563456" cy="563456"/>
          </a:xfrm>
        </p:grpSpPr>
        <p:sp>
          <p:nvSpPr>
            <p:cNvPr id="235" name="Rechte verbindingslijn 53"/>
            <p:cNvSpPr/>
            <p:nvPr/>
          </p:nvSpPr>
          <p:spPr>
            <a:xfrm rot="2178388">
              <a:off x="2675784" y="3166853"/>
              <a:ext cx="563456" cy="16375"/>
            </a:xfrm>
            <a:custGeom>
              <a:avLst/>
              <a:gdLst/>
              <a:ahLst/>
              <a:cxnLst/>
              <a:rect l="0" t="0" r="0" b="0"/>
              <a:pathLst>
                <a:path>
                  <a:moveTo>
                    <a:pt x="0" y="8187"/>
                  </a:moveTo>
                  <a:lnTo>
                    <a:pt x="563456" y="8187"/>
                  </a:lnTo>
                </a:path>
              </a:pathLst>
            </a:custGeom>
            <a:noFill/>
            <a:ln w="12700" cap="flat" cmpd="sng" algn="ctr">
              <a:solidFill>
                <a:srgbClr val="9BBB59">
                  <a:shade val="95000"/>
                  <a:satMod val="105000"/>
                </a:srgbClr>
              </a:solidFill>
              <a:prstDash val="solid"/>
            </a:ln>
            <a:effectLst/>
          </p:spPr>
        </p:sp>
        <p:sp>
          <p:nvSpPr>
            <p:cNvPr id="236" name="Rechte verbindingslijn 54"/>
            <p:cNvSpPr/>
            <p:nvPr/>
          </p:nvSpPr>
          <p:spPr>
            <a:xfrm rot="2178388">
              <a:off x="2943426" y="2893313"/>
              <a:ext cx="28172" cy="563456"/>
            </a:xfrm>
            <a:prstGeom prst="rect">
              <a:avLst/>
            </a:prstGeom>
            <a:noFill/>
            <a:ln>
              <a:noFill/>
            </a:ln>
            <a:effectLst/>
          </p:spPr>
          <p:txBody>
            <a:bodyPr spcFirstLastPara="0" vert="horz" wrap="square" lIns="12700" tIns="0" rIns="12700" bIns="0" numCol="1" spcCol="1270" anchor="ctr" anchorCtr="0">
              <a:noAutofit/>
            </a:bodyPr>
            <a:lstStyle/>
            <a:p>
              <a:pPr algn="ctr" defTabSz="444500" fontAlgn="auto">
                <a:lnSpc>
                  <a:spcPct val="90000"/>
                </a:lnSpc>
                <a:spcAft>
                  <a:spcPct val="35000"/>
                </a:spcAft>
                <a:defRPr/>
              </a:pPr>
              <a:endParaRPr lang="nl-NL" sz="1000">
                <a:solidFill>
                  <a:sysClr val="windowText" lastClr="000000">
                    <a:hueOff val="0"/>
                    <a:satOff val="0"/>
                    <a:lumOff val="0"/>
                    <a:alphaOff val="0"/>
                  </a:sysClr>
                </a:solidFill>
                <a:latin typeface="Calibri"/>
              </a:endParaRPr>
            </a:p>
          </p:txBody>
        </p:sp>
      </p:grpSp>
      <p:grpSp>
        <p:nvGrpSpPr>
          <p:cNvPr id="172" name="Groep 171"/>
          <p:cNvGrpSpPr/>
          <p:nvPr/>
        </p:nvGrpSpPr>
        <p:grpSpPr>
          <a:xfrm>
            <a:off x="4219540" y="3372825"/>
            <a:ext cx="1135169" cy="359695"/>
            <a:chOff x="3184546" y="3162006"/>
            <a:chExt cx="1135169" cy="359695"/>
          </a:xfrm>
          <a:scene3d>
            <a:camera prst="orthographicFront"/>
            <a:lightRig rig="flat" dir="t"/>
          </a:scene3d>
        </p:grpSpPr>
        <p:sp>
          <p:nvSpPr>
            <p:cNvPr id="233" name="Afgeronde rechthoek 232"/>
            <p:cNvSpPr/>
            <p:nvPr/>
          </p:nvSpPr>
          <p:spPr>
            <a:xfrm>
              <a:off x="3184546" y="3162006"/>
              <a:ext cx="1135169" cy="359695"/>
            </a:xfrm>
            <a:prstGeom prst="roundRect">
              <a:avLst>
                <a:gd name="adj" fmla="val 10000"/>
              </a:avLst>
            </a:prstGeom>
            <a:solidFill>
              <a:sysClr val="window" lastClr="FFFFFF"/>
            </a:solidFill>
            <a:ln w="12700" cap="flat" cmpd="sng" algn="ctr">
              <a:solidFill>
                <a:srgbClr val="9BBB59"/>
              </a:solidFill>
              <a:prstDash val="solid"/>
            </a:ln>
            <a:effectLst/>
            <a:sp3d prstMaterial="dkEdge">
              <a:bevelT w="8200" h="38100"/>
            </a:sp3d>
          </p:spPr>
        </p:sp>
        <p:sp>
          <p:nvSpPr>
            <p:cNvPr id="234" name="Afgeronde rechthoek 56"/>
            <p:cNvSpPr/>
            <p:nvPr/>
          </p:nvSpPr>
          <p:spPr>
            <a:xfrm>
              <a:off x="3195081" y="3172541"/>
              <a:ext cx="1114099" cy="338625"/>
            </a:xfrm>
            <a:prstGeom prst="rect">
              <a:avLst/>
            </a:prstGeom>
            <a:noFill/>
            <a:ln>
              <a:noFill/>
            </a:ln>
            <a:effectLst/>
            <a:sp3d/>
          </p:spPr>
          <p:txBody>
            <a:bodyPr spcFirstLastPara="0" vert="horz" wrap="square" lIns="6350" tIns="6350" rIns="6350" bIns="6350" numCol="1" spcCol="1270" anchor="ctr" anchorCtr="0">
              <a:noAutofit/>
            </a:bodyPr>
            <a:lstStyle/>
            <a:p>
              <a:pPr algn="ctr" defTabSz="444500" fontAlgn="auto">
                <a:lnSpc>
                  <a:spcPct val="90000"/>
                </a:lnSpc>
                <a:spcAft>
                  <a:spcPct val="35000"/>
                </a:spcAft>
                <a:defRPr/>
              </a:pPr>
              <a:r>
                <a:rPr lang="el-GR" sz="1000" dirty="0" smtClean="0">
                  <a:solidFill>
                    <a:sysClr val="windowText" lastClr="000000"/>
                  </a:solidFill>
                  <a:latin typeface="Calibri"/>
                </a:rPr>
                <a:t>Διακοπή διαπερατότητας</a:t>
              </a:r>
              <a:endParaRPr lang="nl-NL" sz="1000" dirty="0">
                <a:solidFill>
                  <a:sysClr val="windowText" lastClr="000000"/>
                </a:solidFill>
                <a:latin typeface="Calibri"/>
              </a:endParaRPr>
            </a:p>
          </p:txBody>
        </p:sp>
      </p:grpSp>
      <p:grpSp>
        <p:nvGrpSpPr>
          <p:cNvPr id="173" name="Groep 172"/>
          <p:cNvGrpSpPr/>
          <p:nvPr/>
        </p:nvGrpSpPr>
        <p:grpSpPr>
          <a:xfrm>
            <a:off x="5354710" y="3325639"/>
            <a:ext cx="454067" cy="454067"/>
            <a:chOff x="4319716" y="3114820"/>
            <a:chExt cx="454067" cy="454067"/>
          </a:xfrm>
        </p:grpSpPr>
        <p:sp>
          <p:nvSpPr>
            <p:cNvPr id="231" name="Rechte verbindingslijn 57"/>
            <p:cNvSpPr/>
            <p:nvPr/>
          </p:nvSpPr>
          <p:spPr>
            <a:xfrm>
              <a:off x="4319716" y="3333666"/>
              <a:ext cx="454067" cy="16375"/>
            </a:xfrm>
            <a:custGeom>
              <a:avLst/>
              <a:gdLst/>
              <a:ahLst/>
              <a:cxnLst/>
              <a:rect l="0" t="0" r="0" b="0"/>
              <a:pathLst>
                <a:path>
                  <a:moveTo>
                    <a:pt x="0" y="8187"/>
                  </a:moveTo>
                  <a:lnTo>
                    <a:pt x="454067" y="8187"/>
                  </a:lnTo>
                </a:path>
              </a:pathLst>
            </a:custGeom>
            <a:noFill/>
            <a:ln w="12700" cap="flat" cmpd="sng" algn="ctr">
              <a:solidFill>
                <a:srgbClr val="9BBB59">
                  <a:shade val="95000"/>
                  <a:satMod val="105000"/>
                </a:srgbClr>
              </a:solidFill>
              <a:prstDash val="solid"/>
            </a:ln>
            <a:effectLst/>
          </p:spPr>
        </p:sp>
        <p:sp>
          <p:nvSpPr>
            <p:cNvPr id="232" name="Rechte verbindingslijn 58"/>
            <p:cNvSpPr/>
            <p:nvPr/>
          </p:nvSpPr>
          <p:spPr>
            <a:xfrm>
              <a:off x="4535398" y="3114820"/>
              <a:ext cx="22703" cy="454067"/>
            </a:xfrm>
            <a:prstGeom prst="rect">
              <a:avLst/>
            </a:prstGeom>
            <a:noFill/>
            <a:ln>
              <a:noFill/>
            </a:ln>
            <a:effectLst/>
          </p:spPr>
          <p:txBody>
            <a:bodyPr spcFirstLastPara="0" vert="horz" wrap="square" lIns="12700" tIns="0" rIns="12700" bIns="0" numCol="1" spcCol="1270" anchor="ctr" anchorCtr="0">
              <a:noAutofit/>
            </a:bodyPr>
            <a:lstStyle/>
            <a:p>
              <a:pPr algn="ctr" defTabSz="444500" fontAlgn="auto">
                <a:lnSpc>
                  <a:spcPct val="90000"/>
                </a:lnSpc>
                <a:spcAft>
                  <a:spcPct val="35000"/>
                </a:spcAft>
                <a:defRPr/>
              </a:pPr>
              <a:endParaRPr lang="nl-NL" sz="1000">
                <a:solidFill>
                  <a:sysClr val="windowText" lastClr="000000">
                    <a:hueOff val="0"/>
                    <a:satOff val="0"/>
                    <a:lumOff val="0"/>
                    <a:alphaOff val="0"/>
                  </a:sysClr>
                </a:solidFill>
                <a:latin typeface="Calibri"/>
              </a:endParaRPr>
            </a:p>
          </p:txBody>
        </p:sp>
      </p:grpSp>
      <p:grpSp>
        <p:nvGrpSpPr>
          <p:cNvPr id="174" name="Groep 173"/>
          <p:cNvGrpSpPr/>
          <p:nvPr/>
        </p:nvGrpSpPr>
        <p:grpSpPr>
          <a:xfrm>
            <a:off x="5808778" y="3372825"/>
            <a:ext cx="1135169" cy="359695"/>
            <a:chOff x="4773784" y="3162006"/>
            <a:chExt cx="1135169" cy="359695"/>
          </a:xfrm>
          <a:scene3d>
            <a:camera prst="orthographicFront"/>
            <a:lightRig rig="flat" dir="t"/>
          </a:scene3d>
        </p:grpSpPr>
        <p:sp>
          <p:nvSpPr>
            <p:cNvPr id="229" name="Afgeronde rechthoek 228"/>
            <p:cNvSpPr/>
            <p:nvPr/>
          </p:nvSpPr>
          <p:spPr>
            <a:xfrm>
              <a:off x="4773784" y="3162006"/>
              <a:ext cx="1135169" cy="359695"/>
            </a:xfrm>
            <a:prstGeom prst="roundRect">
              <a:avLst>
                <a:gd name="adj" fmla="val 10000"/>
              </a:avLst>
            </a:prstGeom>
            <a:solidFill>
              <a:sysClr val="window" lastClr="FFFFFF"/>
            </a:solidFill>
            <a:ln w="12700" cap="flat" cmpd="sng" algn="ctr">
              <a:solidFill>
                <a:srgbClr val="9BBB59"/>
              </a:solidFill>
              <a:prstDash val="solid"/>
            </a:ln>
            <a:effectLst/>
            <a:sp3d prstMaterial="dkEdge">
              <a:bevelT w="8200" h="38100"/>
            </a:sp3d>
          </p:spPr>
        </p:sp>
        <p:sp>
          <p:nvSpPr>
            <p:cNvPr id="230" name="Afgeronde rechthoek 60"/>
            <p:cNvSpPr/>
            <p:nvPr/>
          </p:nvSpPr>
          <p:spPr>
            <a:xfrm>
              <a:off x="4784319" y="3172541"/>
              <a:ext cx="1114099" cy="338625"/>
            </a:xfrm>
            <a:prstGeom prst="rect">
              <a:avLst/>
            </a:prstGeom>
            <a:noFill/>
            <a:ln>
              <a:noFill/>
            </a:ln>
            <a:effectLst/>
            <a:sp3d/>
          </p:spPr>
          <p:txBody>
            <a:bodyPr spcFirstLastPara="0" vert="horz" wrap="square" lIns="6350" tIns="6350" rIns="6350" bIns="6350" numCol="1" spcCol="1270" anchor="ctr" anchorCtr="0">
              <a:noAutofit/>
            </a:bodyPr>
            <a:lstStyle/>
            <a:p>
              <a:pPr algn="ctr" defTabSz="444500" fontAlgn="auto">
                <a:lnSpc>
                  <a:spcPct val="90000"/>
                </a:lnSpc>
                <a:spcAft>
                  <a:spcPct val="35000"/>
                </a:spcAft>
                <a:defRPr/>
              </a:pPr>
              <a:r>
                <a:rPr lang="nl-NL" sz="1000">
                  <a:solidFill>
                    <a:sysClr val="windowText" lastClr="000000"/>
                  </a:solidFill>
                  <a:latin typeface="Calibri"/>
                </a:rPr>
                <a:t>Polymixins</a:t>
              </a:r>
            </a:p>
          </p:txBody>
        </p:sp>
      </p:grpSp>
      <p:grpSp>
        <p:nvGrpSpPr>
          <p:cNvPr id="175" name="Groep 174"/>
          <p:cNvGrpSpPr/>
          <p:nvPr/>
        </p:nvGrpSpPr>
        <p:grpSpPr>
          <a:xfrm>
            <a:off x="1349836" y="3249896"/>
            <a:ext cx="2106865" cy="2106865"/>
            <a:chOff x="314842" y="3039077"/>
            <a:chExt cx="2106865" cy="2106865"/>
          </a:xfrm>
        </p:grpSpPr>
        <p:sp>
          <p:nvSpPr>
            <p:cNvPr id="227" name="Rechte verbindingslijn 61"/>
            <p:cNvSpPr/>
            <p:nvPr/>
          </p:nvSpPr>
          <p:spPr>
            <a:xfrm rot="4653244">
              <a:off x="314841" y="4084322"/>
              <a:ext cx="2106865" cy="16375"/>
            </a:xfrm>
            <a:custGeom>
              <a:avLst/>
              <a:gdLst/>
              <a:ahLst/>
              <a:cxnLst/>
              <a:rect l="0" t="0" r="0" b="0"/>
              <a:pathLst>
                <a:path>
                  <a:moveTo>
                    <a:pt x="0" y="8187"/>
                  </a:moveTo>
                  <a:lnTo>
                    <a:pt x="2106865" y="8187"/>
                  </a:lnTo>
                </a:path>
              </a:pathLst>
            </a:custGeom>
            <a:noFill/>
            <a:ln w="12700" cap="flat" cmpd="sng" algn="ctr">
              <a:solidFill>
                <a:sysClr val="windowText" lastClr="000000">
                  <a:shade val="95000"/>
                  <a:satMod val="105000"/>
                </a:sysClr>
              </a:solidFill>
              <a:prstDash val="solid"/>
            </a:ln>
            <a:effectLst/>
          </p:spPr>
        </p:sp>
        <p:sp>
          <p:nvSpPr>
            <p:cNvPr id="228" name="Rechte verbindingslijn 62"/>
            <p:cNvSpPr/>
            <p:nvPr/>
          </p:nvSpPr>
          <p:spPr>
            <a:xfrm rot="4653244">
              <a:off x="1315603" y="3039077"/>
              <a:ext cx="105343" cy="2106865"/>
            </a:xfrm>
            <a:prstGeom prst="rect">
              <a:avLst/>
            </a:prstGeom>
            <a:noFill/>
            <a:ln>
              <a:noFill/>
            </a:ln>
            <a:effectLst/>
          </p:spPr>
          <p:txBody>
            <a:bodyPr spcFirstLastPara="0" vert="horz" wrap="square" lIns="12700" tIns="0" rIns="12700" bIns="0" numCol="1" spcCol="1270" anchor="ctr" anchorCtr="0">
              <a:noAutofit/>
            </a:bodyPr>
            <a:lstStyle/>
            <a:p>
              <a:pPr algn="ctr" defTabSz="444500" fontAlgn="auto">
                <a:lnSpc>
                  <a:spcPct val="90000"/>
                </a:lnSpc>
                <a:spcAft>
                  <a:spcPct val="35000"/>
                </a:spcAft>
                <a:defRPr/>
              </a:pPr>
              <a:endParaRPr lang="nl-NL" sz="1000">
                <a:solidFill>
                  <a:sysClr val="windowText" lastClr="000000">
                    <a:hueOff val="0"/>
                    <a:satOff val="0"/>
                    <a:lumOff val="0"/>
                    <a:alphaOff val="0"/>
                  </a:sysClr>
                </a:solidFill>
                <a:latin typeface="Calibri"/>
              </a:endParaRPr>
            </a:p>
          </p:txBody>
        </p:sp>
      </p:grpSp>
      <p:grpSp>
        <p:nvGrpSpPr>
          <p:cNvPr id="176" name="Groep 175"/>
          <p:cNvGrpSpPr/>
          <p:nvPr/>
        </p:nvGrpSpPr>
        <p:grpSpPr>
          <a:xfrm>
            <a:off x="2630302" y="5152158"/>
            <a:ext cx="1135169" cy="359695"/>
            <a:chOff x="1595308" y="4941339"/>
            <a:chExt cx="1135169" cy="359695"/>
          </a:xfrm>
          <a:scene3d>
            <a:camera prst="orthographicFront"/>
            <a:lightRig rig="flat" dir="t"/>
          </a:scene3d>
        </p:grpSpPr>
        <p:sp>
          <p:nvSpPr>
            <p:cNvPr id="225" name="Afgeronde rechthoek 224"/>
            <p:cNvSpPr/>
            <p:nvPr/>
          </p:nvSpPr>
          <p:spPr>
            <a:xfrm>
              <a:off x="1595308" y="4941339"/>
              <a:ext cx="1135169" cy="359695"/>
            </a:xfrm>
            <a:prstGeom prst="roundRect">
              <a:avLst>
                <a:gd name="adj" fmla="val 10000"/>
              </a:avLst>
            </a:prstGeom>
            <a:solidFill>
              <a:sysClr val="window" lastClr="FFFFFF"/>
            </a:solidFill>
            <a:ln w="12700" cap="flat" cmpd="sng" algn="ctr">
              <a:solidFill>
                <a:srgbClr val="4F81BD"/>
              </a:solidFill>
              <a:prstDash val="solid"/>
            </a:ln>
            <a:effectLst/>
            <a:sp3d prstMaterial="dkEdge">
              <a:bevelT w="8200" h="38100"/>
            </a:sp3d>
          </p:spPr>
        </p:sp>
        <p:sp>
          <p:nvSpPr>
            <p:cNvPr id="226" name="Afgeronde rechthoek 64"/>
            <p:cNvSpPr/>
            <p:nvPr/>
          </p:nvSpPr>
          <p:spPr>
            <a:xfrm>
              <a:off x="1605843" y="4951874"/>
              <a:ext cx="1114099" cy="338625"/>
            </a:xfrm>
            <a:prstGeom prst="rect">
              <a:avLst/>
            </a:prstGeom>
            <a:noFill/>
            <a:ln>
              <a:noFill/>
            </a:ln>
            <a:effectLst/>
            <a:sp3d/>
          </p:spPr>
          <p:txBody>
            <a:bodyPr spcFirstLastPara="0" vert="horz" wrap="square" lIns="6350" tIns="6350" rIns="6350" bIns="6350" numCol="1" spcCol="1270" anchor="ctr" anchorCtr="0">
              <a:noAutofit/>
            </a:bodyPr>
            <a:lstStyle/>
            <a:p>
              <a:pPr algn="ctr" defTabSz="444500" fontAlgn="auto">
                <a:lnSpc>
                  <a:spcPct val="90000"/>
                </a:lnSpc>
                <a:spcAft>
                  <a:spcPct val="35000"/>
                </a:spcAft>
                <a:defRPr/>
              </a:pPr>
              <a:r>
                <a:rPr lang="el-GR" sz="1100" b="1" dirty="0" err="1" smtClean="0">
                  <a:solidFill>
                    <a:srgbClr val="FF0000"/>
                  </a:solidFill>
                  <a:latin typeface="Calibri"/>
                </a:rPr>
                <a:t>Πρωτεϊνο</a:t>
              </a:r>
              <a:r>
                <a:rPr lang="el-GR" sz="1100" b="1" dirty="0" smtClean="0">
                  <a:solidFill>
                    <a:srgbClr val="FF0000"/>
                  </a:solidFill>
                  <a:latin typeface="Calibri"/>
                </a:rPr>
                <a:t>-σύνθεση</a:t>
              </a:r>
              <a:endParaRPr lang="nl-NL" sz="1100" b="1" dirty="0">
                <a:solidFill>
                  <a:srgbClr val="FF0000"/>
                </a:solidFill>
                <a:latin typeface="Calibri"/>
              </a:endParaRPr>
            </a:p>
          </p:txBody>
        </p:sp>
      </p:grpSp>
      <p:grpSp>
        <p:nvGrpSpPr>
          <p:cNvPr id="177" name="Groep 176"/>
          <p:cNvGrpSpPr/>
          <p:nvPr/>
        </p:nvGrpSpPr>
        <p:grpSpPr>
          <a:xfrm>
            <a:off x="3588959" y="4594834"/>
            <a:ext cx="807093" cy="807093"/>
            <a:chOff x="2553965" y="4384015"/>
            <a:chExt cx="807093" cy="807093"/>
          </a:xfrm>
        </p:grpSpPr>
        <p:sp>
          <p:nvSpPr>
            <p:cNvPr id="223" name="Rechte verbindingslijn 65"/>
            <p:cNvSpPr/>
            <p:nvPr/>
          </p:nvSpPr>
          <p:spPr>
            <a:xfrm rot="18254132">
              <a:off x="2553965" y="4779374"/>
              <a:ext cx="807093" cy="16375"/>
            </a:xfrm>
            <a:custGeom>
              <a:avLst/>
              <a:gdLst/>
              <a:ahLst/>
              <a:cxnLst/>
              <a:rect l="0" t="0" r="0" b="0"/>
              <a:pathLst>
                <a:path>
                  <a:moveTo>
                    <a:pt x="0" y="8187"/>
                  </a:moveTo>
                  <a:lnTo>
                    <a:pt x="807093" y="8187"/>
                  </a:lnTo>
                </a:path>
              </a:pathLst>
            </a:custGeom>
            <a:noFill/>
            <a:ln w="12700" cap="flat" cmpd="sng" algn="ctr">
              <a:solidFill>
                <a:srgbClr val="4F81BD">
                  <a:shade val="95000"/>
                  <a:satMod val="105000"/>
                </a:srgbClr>
              </a:solidFill>
              <a:prstDash val="solid"/>
            </a:ln>
            <a:effectLst/>
          </p:spPr>
        </p:sp>
        <p:sp>
          <p:nvSpPr>
            <p:cNvPr id="224" name="Rechte verbindingslijn 66"/>
            <p:cNvSpPr/>
            <p:nvPr/>
          </p:nvSpPr>
          <p:spPr>
            <a:xfrm rot="18254132">
              <a:off x="2937335" y="4384015"/>
              <a:ext cx="40354" cy="807093"/>
            </a:xfrm>
            <a:prstGeom prst="rect">
              <a:avLst/>
            </a:prstGeom>
            <a:noFill/>
            <a:ln>
              <a:noFill/>
            </a:ln>
            <a:effectLst/>
          </p:spPr>
          <p:txBody>
            <a:bodyPr spcFirstLastPara="0" vert="horz" wrap="square" lIns="12700" tIns="0" rIns="12700" bIns="0" numCol="1" spcCol="1270" anchor="ctr" anchorCtr="0">
              <a:noAutofit/>
            </a:bodyPr>
            <a:lstStyle/>
            <a:p>
              <a:pPr algn="ctr" defTabSz="444500" fontAlgn="auto">
                <a:lnSpc>
                  <a:spcPct val="90000"/>
                </a:lnSpc>
                <a:spcAft>
                  <a:spcPct val="35000"/>
                </a:spcAft>
                <a:defRPr/>
              </a:pPr>
              <a:endParaRPr lang="nl-NL" sz="1000">
                <a:solidFill>
                  <a:sysClr val="windowText" lastClr="000000">
                    <a:hueOff val="0"/>
                    <a:satOff val="0"/>
                    <a:lumOff val="0"/>
                    <a:alphaOff val="0"/>
                  </a:sysClr>
                </a:solidFill>
                <a:latin typeface="Calibri"/>
              </a:endParaRPr>
            </a:p>
          </p:txBody>
        </p:sp>
      </p:grpSp>
      <p:grpSp>
        <p:nvGrpSpPr>
          <p:cNvPr id="178" name="Groep 177"/>
          <p:cNvGrpSpPr/>
          <p:nvPr/>
        </p:nvGrpSpPr>
        <p:grpSpPr>
          <a:xfrm>
            <a:off x="4219540" y="4484908"/>
            <a:ext cx="1135169" cy="359695"/>
            <a:chOff x="3184546" y="4274089"/>
            <a:chExt cx="1135169" cy="359695"/>
          </a:xfrm>
          <a:scene3d>
            <a:camera prst="orthographicFront"/>
            <a:lightRig rig="flat" dir="t"/>
          </a:scene3d>
        </p:grpSpPr>
        <p:sp>
          <p:nvSpPr>
            <p:cNvPr id="221" name="Afgeronde rechthoek 220"/>
            <p:cNvSpPr/>
            <p:nvPr/>
          </p:nvSpPr>
          <p:spPr>
            <a:xfrm>
              <a:off x="3184546" y="4274089"/>
              <a:ext cx="1135169" cy="359695"/>
            </a:xfrm>
            <a:prstGeom prst="roundRect">
              <a:avLst>
                <a:gd name="adj" fmla="val 10000"/>
              </a:avLst>
            </a:prstGeom>
            <a:solidFill>
              <a:sysClr val="window" lastClr="FFFFFF"/>
            </a:solidFill>
            <a:ln w="12700" cap="flat" cmpd="sng" algn="ctr">
              <a:solidFill>
                <a:srgbClr val="4F81BD"/>
              </a:solidFill>
              <a:prstDash val="solid"/>
            </a:ln>
            <a:effectLst/>
            <a:sp3d prstMaterial="dkEdge">
              <a:bevelT w="8200" h="38100"/>
            </a:sp3d>
          </p:spPr>
        </p:sp>
        <p:sp>
          <p:nvSpPr>
            <p:cNvPr id="222" name="Afgeronde rechthoek 68"/>
            <p:cNvSpPr/>
            <p:nvPr/>
          </p:nvSpPr>
          <p:spPr>
            <a:xfrm>
              <a:off x="3195081" y="4284624"/>
              <a:ext cx="1114099" cy="338625"/>
            </a:xfrm>
            <a:prstGeom prst="rect">
              <a:avLst/>
            </a:prstGeom>
            <a:noFill/>
            <a:ln>
              <a:noFill/>
            </a:ln>
            <a:effectLst/>
            <a:sp3d/>
          </p:spPr>
          <p:txBody>
            <a:bodyPr spcFirstLastPara="0" vert="horz" wrap="square" lIns="6350" tIns="6350" rIns="6350" bIns="6350" numCol="1" spcCol="1270" anchor="ctr" anchorCtr="0">
              <a:noAutofit/>
            </a:bodyPr>
            <a:lstStyle/>
            <a:p>
              <a:pPr algn="ctr" defTabSz="444500" fontAlgn="auto">
                <a:lnSpc>
                  <a:spcPct val="90000"/>
                </a:lnSpc>
                <a:spcAft>
                  <a:spcPct val="35000"/>
                </a:spcAft>
                <a:defRPr/>
              </a:pPr>
              <a:r>
                <a:rPr lang="el-GR" sz="1000" dirty="0" smtClean="0">
                  <a:solidFill>
                    <a:sysClr val="windowText" lastClr="000000"/>
                  </a:solidFill>
                  <a:latin typeface="Calibri"/>
                </a:rPr>
                <a:t>Αναστολή</a:t>
              </a:r>
              <a:r>
                <a:rPr lang="nl-NL" sz="1000" dirty="0" smtClean="0">
                  <a:solidFill>
                    <a:sysClr val="windowText" lastClr="000000"/>
                  </a:solidFill>
                  <a:latin typeface="Calibri"/>
                </a:rPr>
                <a:t> </a:t>
              </a:r>
              <a:r>
                <a:rPr lang="nl-NL" sz="1000" dirty="0">
                  <a:solidFill>
                    <a:sysClr val="windowText" lastClr="000000"/>
                  </a:solidFill>
                  <a:latin typeface="Calibri"/>
                </a:rPr>
                <a:t>50S </a:t>
              </a:r>
              <a:r>
                <a:rPr lang="el-GR" sz="1000" dirty="0" err="1" smtClean="0">
                  <a:solidFill>
                    <a:sysClr val="windowText" lastClr="000000"/>
                  </a:solidFill>
                  <a:latin typeface="Calibri"/>
                </a:rPr>
                <a:t>υπομονάδας</a:t>
              </a:r>
              <a:endParaRPr lang="nl-NL" sz="1000" dirty="0">
                <a:solidFill>
                  <a:sysClr val="windowText" lastClr="000000"/>
                </a:solidFill>
                <a:latin typeface="Calibri"/>
              </a:endParaRPr>
            </a:p>
          </p:txBody>
        </p:sp>
      </p:grpSp>
      <p:grpSp>
        <p:nvGrpSpPr>
          <p:cNvPr id="179" name="Groep 178"/>
          <p:cNvGrpSpPr/>
          <p:nvPr/>
        </p:nvGrpSpPr>
        <p:grpSpPr>
          <a:xfrm>
            <a:off x="5178196" y="3927584"/>
            <a:ext cx="807093" cy="807093"/>
            <a:chOff x="4143202" y="3716765"/>
            <a:chExt cx="807093" cy="807093"/>
          </a:xfrm>
        </p:grpSpPr>
        <p:sp>
          <p:nvSpPr>
            <p:cNvPr id="219" name="Rechte verbindingslijn 69"/>
            <p:cNvSpPr/>
            <p:nvPr/>
          </p:nvSpPr>
          <p:spPr>
            <a:xfrm rot="18254132">
              <a:off x="4143203" y="4112124"/>
              <a:ext cx="807093" cy="16375"/>
            </a:xfrm>
            <a:custGeom>
              <a:avLst/>
              <a:gdLst/>
              <a:ahLst/>
              <a:cxnLst/>
              <a:rect l="0" t="0" r="0" b="0"/>
              <a:pathLst>
                <a:path>
                  <a:moveTo>
                    <a:pt x="0" y="8187"/>
                  </a:moveTo>
                  <a:lnTo>
                    <a:pt x="807093" y="8187"/>
                  </a:lnTo>
                </a:path>
              </a:pathLst>
            </a:custGeom>
            <a:noFill/>
            <a:ln w="12700" cap="flat" cmpd="sng" algn="ctr">
              <a:solidFill>
                <a:srgbClr val="4F81BD">
                  <a:shade val="95000"/>
                  <a:satMod val="105000"/>
                </a:srgbClr>
              </a:solidFill>
              <a:prstDash val="solid"/>
            </a:ln>
            <a:effectLst/>
          </p:spPr>
        </p:sp>
        <p:sp>
          <p:nvSpPr>
            <p:cNvPr id="220" name="Rechte verbindingslijn 70"/>
            <p:cNvSpPr/>
            <p:nvPr/>
          </p:nvSpPr>
          <p:spPr>
            <a:xfrm rot="18254132">
              <a:off x="4526572" y="3716765"/>
              <a:ext cx="40354" cy="807093"/>
            </a:xfrm>
            <a:prstGeom prst="rect">
              <a:avLst/>
            </a:prstGeom>
            <a:noFill/>
            <a:ln>
              <a:noFill/>
            </a:ln>
            <a:effectLst/>
          </p:spPr>
          <p:txBody>
            <a:bodyPr spcFirstLastPara="0" vert="horz" wrap="square" lIns="12700" tIns="0" rIns="12700" bIns="0" numCol="1" spcCol="1270" anchor="ctr" anchorCtr="0">
              <a:noAutofit/>
            </a:bodyPr>
            <a:lstStyle/>
            <a:p>
              <a:pPr algn="ctr" defTabSz="444500" fontAlgn="auto">
                <a:lnSpc>
                  <a:spcPct val="90000"/>
                </a:lnSpc>
                <a:spcAft>
                  <a:spcPct val="35000"/>
                </a:spcAft>
                <a:defRPr/>
              </a:pPr>
              <a:endParaRPr lang="nl-NL" sz="1000">
                <a:solidFill>
                  <a:sysClr val="windowText" lastClr="000000">
                    <a:hueOff val="0"/>
                    <a:satOff val="0"/>
                    <a:lumOff val="0"/>
                    <a:alphaOff val="0"/>
                  </a:sysClr>
                </a:solidFill>
                <a:latin typeface="Calibri"/>
              </a:endParaRPr>
            </a:p>
          </p:txBody>
        </p:sp>
      </p:grpSp>
      <p:grpSp>
        <p:nvGrpSpPr>
          <p:cNvPr id="180" name="Groep 179"/>
          <p:cNvGrpSpPr/>
          <p:nvPr/>
        </p:nvGrpSpPr>
        <p:grpSpPr>
          <a:xfrm>
            <a:off x="5808778" y="3817658"/>
            <a:ext cx="1135169" cy="359695"/>
            <a:chOff x="4773784" y="3606839"/>
            <a:chExt cx="1135169" cy="359695"/>
          </a:xfrm>
          <a:scene3d>
            <a:camera prst="orthographicFront"/>
            <a:lightRig rig="flat" dir="t"/>
          </a:scene3d>
        </p:grpSpPr>
        <p:sp>
          <p:nvSpPr>
            <p:cNvPr id="217" name="Afgeronde rechthoek 216"/>
            <p:cNvSpPr/>
            <p:nvPr/>
          </p:nvSpPr>
          <p:spPr>
            <a:xfrm>
              <a:off x="4773784" y="3606839"/>
              <a:ext cx="1135169" cy="359695"/>
            </a:xfrm>
            <a:prstGeom prst="roundRect">
              <a:avLst>
                <a:gd name="adj" fmla="val 10000"/>
              </a:avLst>
            </a:prstGeom>
            <a:solidFill>
              <a:sysClr val="window" lastClr="FFFFFF"/>
            </a:solidFill>
            <a:ln w="12700" cap="flat" cmpd="sng" algn="ctr">
              <a:solidFill>
                <a:srgbClr val="4F81BD"/>
              </a:solidFill>
              <a:prstDash val="solid"/>
            </a:ln>
            <a:effectLst/>
            <a:sp3d prstMaterial="dkEdge">
              <a:bevelT w="8200" h="38100"/>
            </a:sp3d>
          </p:spPr>
        </p:sp>
        <p:sp>
          <p:nvSpPr>
            <p:cNvPr id="218" name="Afgeronde rechthoek 72"/>
            <p:cNvSpPr/>
            <p:nvPr/>
          </p:nvSpPr>
          <p:spPr>
            <a:xfrm>
              <a:off x="4784319" y="3617374"/>
              <a:ext cx="1114099" cy="338625"/>
            </a:xfrm>
            <a:prstGeom prst="rect">
              <a:avLst/>
            </a:prstGeom>
            <a:noFill/>
            <a:ln>
              <a:noFill/>
            </a:ln>
            <a:effectLst/>
            <a:sp3d/>
          </p:spPr>
          <p:txBody>
            <a:bodyPr spcFirstLastPara="0" vert="horz" wrap="square" lIns="6350" tIns="6350" rIns="6350" bIns="6350" numCol="1" spcCol="1270" anchor="ctr" anchorCtr="0">
              <a:noAutofit/>
            </a:bodyPr>
            <a:lstStyle/>
            <a:p>
              <a:pPr algn="ctr" defTabSz="444500" fontAlgn="auto">
                <a:lnSpc>
                  <a:spcPct val="90000"/>
                </a:lnSpc>
                <a:spcAft>
                  <a:spcPct val="35000"/>
                </a:spcAft>
                <a:defRPr/>
              </a:pPr>
              <a:r>
                <a:rPr lang="nl-NL" sz="1000">
                  <a:solidFill>
                    <a:sysClr val="windowText" lastClr="000000"/>
                  </a:solidFill>
                  <a:latin typeface="Calibri"/>
                </a:rPr>
                <a:t>Macrolides</a:t>
              </a:r>
            </a:p>
          </p:txBody>
        </p:sp>
      </p:grpSp>
      <p:grpSp>
        <p:nvGrpSpPr>
          <p:cNvPr id="181" name="Groep 180"/>
          <p:cNvGrpSpPr/>
          <p:nvPr/>
        </p:nvGrpSpPr>
        <p:grpSpPr>
          <a:xfrm>
            <a:off x="5328936" y="4300740"/>
            <a:ext cx="505615" cy="505615"/>
            <a:chOff x="4293942" y="4089921"/>
            <a:chExt cx="505615" cy="505615"/>
          </a:xfrm>
        </p:grpSpPr>
        <p:sp>
          <p:nvSpPr>
            <p:cNvPr id="215" name="Rechte verbindingslijn 73"/>
            <p:cNvSpPr/>
            <p:nvPr/>
          </p:nvSpPr>
          <p:spPr>
            <a:xfrm rot="20034177">
              <a:off x="4293942" y="4334541"/>
              <a:ext cx="505615" cy="16375"/>
            </a:xfrm>
            <a:custGeom>
              <a:avLst/>
              <a:gdLst/>
              <a:ahLst/>
              <a:cxnLst/>
              <a:rect l="0" t="0" r="0" b="0"/>
              <a:pathLst>
                <a:path>
                  <a:moveTo>
                    <a:pt x="0" y="8187"/>
                  </a:moveTo>
                  <a:lnTo>
                    <a:pt x="505615" y="8187"/>
                  </a:lnTo>
                </a:path>
              </a:pathLst>
            </a:custGeom>
            <a:noFill/>
            <a:ln w="12700" cap="flat" cmpd="sng" algn="ctr">
              <a:solidFill>
                <a:srgbClr val="4F81BD">
                  <a:shade val="95000"/>
                  <a:satMod val="105000"/>
                </a:srgbClr>
              </a:solidFill>
              <a:prstDash val="solid"/>
            </a:ln>
            <a:effectLst/>
          </p:spPr>
        </p:sp>
        <p:sp>
          <p:nvSpPr>
            <p:cNvPr id="216" name="Rechte verbindingslijn 74"/>
            <p:cNvSpPr/>
            <p:nvPr/>
          </p:nvSpPr>
          <p:spPr>
            <a:xfrm rot="20034177">
              <a:off x="4534109" y="4089921"/>
              <a:ext cx="25280" cy="505615"/>
            </a:xfrm>
            <a:prstGeom prst="rect">
              <a:avLst/>
            </a:prstGeom>
            <a:noFill/>
            <a:ln>
              <a:noFill/>
            </a:ln>
            <a:effectLst/>
          </p:spPr>
          <p:txBody>
            <a:bodyPr spcFirstLastPara="0" vert="horz" wrap="square" lIns="12700" tIns="0" rIns="12700" bIns="0" numCol="1" spcCol="1270" anchor="ctr" anchorCtr="0">
              <a:noAutofit/>
            </a:bodyPr>
            <a:lstStyle/>
            <a:p>
              <a:pPr algn="ctr" defTabSz="444500" fontAlgn="auto">
                <a:lnSpc>
                  <a:spcPct val="90000"/>
                </a:lnSpc>
                <a:spcAft>
                  <a:spcPct val="35000"/>
                </a:spcAft>
                <a:defRPr/>
              </a:pPr>
              <a:endParaRPr lang="nl-NL" sz="1000">
                <a:solidFill>
                  <a:sysClr val="windowText" lastClr="000000">
                    <a:hueOff val="0"/>
                    <a:satOff val="0"/>
                    <a:lumOff val="0"/>
                    <a:alphaOff val="0"/>
                  </a:sysClr>
                </a:solidFill>
                <a:latin typeface="Calibri"/>
              </a:endParaRPr>
            </a:p>
          </p:txBody>
        </p:sp>
      </p:grpSp>
      <p:grpSp>
        <p:nvGrpSpPr>
          <p:cNvPr id="182" name="Groep 181"/>
          <p:cNvGrpSpPr/>
          <p:nvPr/>
        </p:nvGrpSpPr>
        <p:grpSpPr>
          <a:xfrm>
            <a:off x="5808778" y="4262492"/>
            <a:ext cx="1135169" cy="359695"/>
            <a:chOff x="4773784" y="4051673"/>
            <a:chExt cx="1135169" cy="359695"/>
          </a:xfrm>
          <a:scene3d>
            <a:camera prst="orthographicFront"/>
            <a:lightRig rig="flat" dir="t"/>
          </a:scene3d>
        </p:grpSpPr>
        <p:sp>
          <p:nvSpPr>
            <p:cNvPr id="213" name="Afgeronde rechthoek 212"/>
            <p:cNvSpPr/>
            <p:nvPr/>
          </p:nvSpPr>
          <p:spPr>
            <a:xfrm>
              <a:off x="4773784" y="4051673"/>
              <a:ext cx="1135169" cy="359695"/>
            </a:xfrm>
            <a:prstGeom prst="roundRect">
              <a:avLst>
                <a:gd name="adj" fmla="val 10000"/>
              </a:avLst>
            </a:prstGeom>
            <a:solidFill>
              <a:sysClr val="window" lastClr="FFFFFF"/>
            </a:solidFill>
            <a:ln w="12700" cap="flat" cmpd="sng" algn="ctr">
              <a:solidFill>
                <a:srgbClr val="4F81BD"/>
              </a:solidFill>
              <a:prstDash val="solid"/>
            </a:ln>
            <a:effectLst/>
            <a:sp3d prstMaterial="dkEdge">
              <a:bevelT w="8200" h="38100"/>
            </a:sp3d>
          </p:spPr>
        </p:sp>
        <p:sp>
          <p:nvSpPr>
            <p:cNvPr id="214" name="Afgeronde rechthoek 76"/>
            <p:cNvSpPr/>
            <p:nvPr/>
          </p:nvSpPr>
          <p:spPr>
            <a:xfrm>
              <a:off x="4784319" y="4062208"/>
              <a:ext cx="1114099" cy="338625"/>
            </a:xfrm>
            <a:prstGeom prst="rect">
              <a:avLst/>
            </a:prstGeom>
            <a:noFill/>
            <a:ln>
              <a:noFill/>
            </a:ln>
            <a:effectLst/>
            <a:sp3d/>
          </p:spPr>
          <p:txBody>
            <a:bodyPr spcFirstLastPara="0" vert="horz" wrap="square" lIns="6350" tIns="6350" rIns="6350" bIns="6350" numCol="1" spcCol="1270" anchor="ctr" anchorCtr="0">
              <a:noAutofit/>
            </a:bodyPr>
            <a:lstStyle/>
            <a:p>
              <a:pPr algn="ctr" defTabSz="444500" fontAlgn="auto">
                <a:lnSpc>
                  <a:spcPct val="90000"/>
                </a:lnSpc>
                <a:spcAft>
                  <a:spcPct val="35000"/>
                </a:spcAft>
                <a:defRPr/>
              </a:pPr>
              <a:r>
                <a:rPr lang="nl-NL" sz="1000">
                  <a:solidFill>
                    <a:sysClr val="windowText" lastClr="000000"/>
                  </a:solidFill>
                  <a:latin typeface="Calibri"/>
                </a:rPr>
                <a:t>Lincosamides</a:t>
              </a:r>
            </a:p>
          </p:txBody>
        </p:sp>
      </p:grpSp>
      <p:grpSp>
        <p:nvGrpSpPr>
          <p:cNvPr id="183" name="Groep 182"/>
          <p:cNvGrpSpPr/>
          <p:nvPr/>
        </p:nvGrpSpPr>
        <p:grpSpPr>
          <a:xfrm>
            <a:off x="5328936" y="4523157"/>
            <a:ext cx="505615" cy="505615"/>
            <a:chOff x="4293942" y="4312338"/>
            <a:chExt cx="505615" cy="505615"/>
          </a:xfrm>
        </p:grpSpPr>
        <p:sp>
          <p:nvSpPr>
            <p:cNvPr id="211" name="Rechte verbindingslijn 77"/>
            <p:cNvSpPr/>
            <p:nvPr/>
          </p:nvSpPr>
          <p:spPr>
            <a:xfrm rot="1565823">
              <a:off x="4293942" y="4556958"/>
              <a:ext cx="505615" cy="16375"/>
            </a:xfrm>
            <a:custGeom>
              <a:avLst/>
              <a:gdLst/>
              <a:ahLst/>
              <a:cxnLst/>
              <a:rect l="0" t="0" r="0" b="0"/>
              <a:pathLst>
                <a:path>
                  <a:moveTo>
                    <a:pt x="0" y="8187"/>
                  </a:moveTo>
                  <a:lnTo>
                    <a:pt x="505615" y="8187"/>
                  </a:lnTo>
                </a:path>
              </a:pathLst>
            </a:custGeom>
            <a:noFill/>
            <a:ln w="12700" cap="flat" cmpd="sng" algn="ctr">
              <a:solidFill>
                <a:srgbClr val="4F81BD">
                  <a:shade val="95000"/>
                  <a:satMod val="105000"/>
                </a:srgbClr>
              </a:solidFill>
              <a:prstDash val="solid"/>
            </a:ln>
            <a:effectLst/>
          </p:spPr>
        </p:sp>
        <p:sp>
          <p:nvSpPr>
            <p:cNvPr id="212" name="Rechte verbindingslijn 78"/>
            <p:cNvSpPr/>
            <p:nvPr/>
          </p:nvSpPr>
          <p:spPr>
            <a:xfrm rot="1565823">
              <a:off x="4534109" y="4312338"/>
              <a:ext cx="25280" cy="505615"/>
            </a:xfrm>
            <a:prstGeom prst="rect">
              <a:avLst/>
            </a:prstGeom>
            <a:noFill/>
            <a:ln>
              <a:noFill/>
            </a:ln>
            <a:effectLst/>
          </p:spPr>
          <p:txBody>
            <a:bodyPr spcFirstLastPara="0" vert="horz" wrap="square" lIns="12700" tIns="0" rIns="12700" bIns="0" numCol="1" spcCol="1270" anchor="ctr" anchorCtr="0">
              <a:noAutofit/>
            </a:bodyPr>
            <a:lstStyle/>
            <a:p>
              <a:pPr algn="ctr" defTabSz="444500" fontAlgn="auto">
                <a:lnSpc>
                  <a:spcPct val="90000"/>
                </a:lnSpc>
                <a:spcAft>
                  <a:spcPct val="35000"/>
                </a:spcAft>
                <a:defRPr/>
              </a:pPr>
              <a:endParaRPr lang="nl-NL" sz="1000">
                <a:solidFill>
                  <a:sysClr val="windowText" lastClr="000000">
                    <a:hueOff val="0"/>
                    <a:satOff val="0"/>
                    <a:lumOff val="0"/>
                    <a:alphaOff val="0"/>
                  </a:sysClr>
                </a:solidFill>
                <a:latin typeface="Calibri"/>
              </a:endParaRPr>
            </a:p>
          </p:txBody>
        </p:sp>
      </p:grpSp>
      <p:grpSp>
        <p:nvGrpSpPr>
          <p:cNvPr id="184" name="Groep 183"/>
          <p:cNvGrpSpPr/>
          <p:nvPr/>
        </p:nvGrpSpPr>
        <p:grpSpPr>
          <a:xfrm>
            <a:off x="5808778" y="4707325"/>
            <a:ext cx="1135169" cy="359695"/>
            <a:chOff x="4773784" y="4496506"/>
            <a:chExt cx="1135169" cy="359695"/>
          </a:xfrm>
          <a:scene3d>
            <a:camera prst="orthographicFront"/>
            <a:lightRig rig="flat" dir="t"/>
          </a:scene3d>
        </p:grpSpPr>
        <p:sp>
          <p:nvSpPr>
            <p:cNvPr id="209" name="Afgeronde rechthoek 208"/>
            <p:cNvSpPr/>
            <p:nvPr/>
          </p:nvSpPr>
          <p:spPr>
            <a:xfrm>
              <a:off x="4773784" y="4496506"/>
              <a:ext cx="1135169" cy="359695"/>
            </a:xfrm>
            <a:prstGeom prst="roundRect">
              <a:avLst>
                <a:gd name="adj" fmla="val 10000"/>
              </a:avLst>
            </a:prstGeom>
            <a:solidFill>
              <a:sysClr val="window" lastClr="FFFFFF"/>
            </a:solidFill>
            <a:ln w="12700" cap="flat" cmpd="sng" algn="ctr">
              <a:solidFill>
                <a:srgbClr val="4F81BD"/>
              </a:solidFill>
              <a:prstDash val="solid"/>
            </a:ln>
            <a:effectLst/>
            <a:sp3d prstMaterial="dkEdge">
              <a:bevelT w="8200" h="38100"/>
            </a:sp3d>
          </p:spPr>
        </p:sp>
        <p:sp>
          <p:nvSpPr>
            <p:cNvPr id="210" name="Afgeronde rechthoek 80"/>
            <p:cNvSpPr/>
            <p:nvPr/>
          </p:nvSpPr>
          <p:spPr>
            <a:xfrm>
              <a:off x="4784319" y="4507041"/>
              <a:ext cx="1114099" cy="338625"/>
            </a:xfrm>
            <a:prstGeom prst="rect">
              <a:avLst/>
            </a:prstGeom>
            <a:noFill/>
            <a:ln>
              <a:noFill/>
            </a:ln>
            <a:effectLst/>
            <a:sp3d/>
          </p:spPr>
          <p:txBody>
            <a:bodyPr spcFirstLastPara="0" vert="horz" wrap="square" lIns="6350" tIns="6350" rIns="6350" bIns="6350" numCol="1" spcCol="1270" anchor="ctr" anchorCtr="0">
              <a:noAutofit/>
            </a:bodyPr>
            <a:lstStyle/>
            <a:p>
              <a:pPr algn="ctr" defTabSz="444500" fontAlgn="auto">
                <a:lnSpc>
                  <a:spcPct val="90000"/>
                </a:lnSpc>
                <a:spcAft>
                  <a:spcPct val="35000"/>
                </a:spcAft>
                <a:defRPr/>
              </a:pPr>
              <a:r>
                <a:rPr lang="nl-NL" sz="1000">
                  <a:solidFill>
                    <a:sysClr val="windowText" lastClr="000000"/>
                  </a:solidFill>
                  <a:latin typeface="Calibri"/>
                </a:rPr>
                <a:t>Pleuromutilins</a:t>
              </a:r>
            </a:p>
          </p:txBody>
        </p:sp>
      </p:grpSp>
      <p:grpSp>
        <p:nvGrpSpPr>
          <p:cNvPr id="185" name="Groep 184"/>
          <p:cNvGrpSpPr/>
          <p:nvPr/>
        </p:nvGrpSpPr>
        <p:grpSpPr>
          <a:xfrm>
            <a:off x="5178196" y="4594834"/>
            <a:ext cx="807093" cy="807093"/>
            <a:chOff x="4143202" y="4384015"/>
            <a:chExt cx="807093" cy="807093"/>
          </a:xfrm>
        </p:grpSpPr>
        <p:sp>
          <p:nvSpPr>
            <p:cNvPr id="207" name="Rechte verbindingslijn 81"/>
            <p:cNvSpPr/>
            <p:nvPr/>
          </p:nvSpPr>
          <p:spPr>
            <a:xfrm rot="3345868">
              <a:off x="4143203" y="4779374"/>
              <a:ext cx="807093" cy="16375"/>
            </a:xfrm>
            <a:custGeom>
              <a:avLst/>
              <a:gdLst/>
              <a:ahLst/>
              <a:cxnLst/>
              <a:rect l="0" t="0" r="0" b="0"/>
              <a:pathLst>
                <a:path>
                  <a:moveTo>
                    <a:pt x="0" y="8187"/>
                  </a:moveTo>
                  <a:lnTo>
                    <a:pt x="807093" y="8187"/>
                  </a:lnTo>
                </a:path>
              </a:pathLst>
            </a:custGeom>
            <a:noFill/>
            <a:ln w="12700" cap="flat" cmpd="sng" algn="ctr">
              <a:solidFill>
                <a:srgbClr val="4F81BD">
                  <a:shade val="95000"/>
                  <a:satMod val="105000"/>
                </a:srgbClr>
              </a:solidFill>
              <a:prstDash val="solid"/>
            </a:ln>
            <a:effectLst/>
          </p:spPr>
        </p:sp>
        <p:sp>
          <p:nvSpPr>
            <p:cNvPr id="208" name="Rechte verbindingslijn 82"/>
            <p:cNvSpPr/>
            <p:nvPr/>
          </p:nvSpPr>
          <p:spPr>
            <a:xfrm rot="3345868">
              <a:off x="4526572" y="4384015"/>
              <a:ext cx="40354" cy="807093"/>
            </a:xfrm>
            <a:prstGeom prst="rect">
              <a:avLst/>
            </a:prstGeom>
            <a:noFill/>
            <a:ln>
              <a:noFill/>
            </a:ln>
            <a:effectLst/>
          </p:spPr>
          <p:txBody>
            <a:bodyPr spcFirstLastPara="0" vert="horz" wrap="square" lIns="12700" tIns="0" rIns="12700" bIns="0" numCol="1" spcCol="1270" anchor="ctr" anchorCtr="0">
              <a:noAutofit/>
            </a:bodyPr>
            <a:lstStyle/>
            <a:p>
              <a:pPr algn="ctr" defTabSz="444500" fontAlgn="auto">
                <a:lnSpc>
                  <a:spcPct val="90000"/>
                </a:lnSpc>
                <a:spcAft>
                  <a:spcPct val="35000"/>
                </a:spcAft>
                <a:defRPr/>
              </a:pPr>
              <a:endParaRPr lang="nl-NL" sz="1000">
                <a:solidFill>
                  <a:sysClr val="windowText" lastClr="000000">
                    <a:hueOff val="0"/>
                    <a:satOff val="0"/>
                    <a:lumOff val="0"/>
                    <a:alphaOff val="0"/>
                  </a:sysClr>
                </a:solidFill>
                <a:latin typeface="Calibri"/>
              </a:endParaRPr>
            </a:p>
          </p:txBody>
        </p:sp>
      </p:grpSp>
      <p:grpSp>
        <p:nvGrpSpPr>
          <p:cNvPr id="186" name="Groep 185"/>
          <p:cNvGrpSpPr/>
          <p:nvPr/>
        </p:nvGrpSpPr>
        <p:grpSpPr>
          <a:xfrm>
            <a:off x="5808778" y="5152158"/>
            <a:ext cx="1135169" cy="359695"/>
            <a:chOff x="4773784" y="4941339"/>
            <a:chExt cx="1135169" cy="359695"/>
          </a:xfrm>
          <a:scene3d>
            <a:camera prst="orthographicFront"/>
            <a:lightRig rig="flat" dir="t"/>
          </a:scene3d>
        </p:grpSpPr>
        <p:sp>
          <p:nvSpPr>
            <p:cNvPr id="205" name="Afgeronde rechthoek 204"/>
            <p:cNvSpPr/>
            <p:nvPr/>
          </p:nvSpPr>
          <p:spPr>
            <a:xfrm>
              <a:off x="4773784" y="4941339"/>
              <a:ext cx="1135169" cy="359695"/>
            </a:xfrm>
            <a:prstGeom prst="roundRect">
              <a:avLst>
                <a:gd name="adj" fmla="val 10000"/>
              </a:avLst>
            </a:prstGeom>
            <a:solidFill>
              <a:sysClr val="window" lastClr="FFFFFF"/>
            </a:solidFill>
            <a:ln w="12700" cap="flat" cmpd="sng" algn="ctr">
              <a:solidFill>
                <a:srgbClr val="4F81BD"/>
              </a:solidFill>
              <a:prstDash val="solid"/>
            </a:ln>
            <a:effectLst/>
            <a:sp3d prstMaterial="dkEdge">
              <a:bevelT w="8200" h="38100"/>
            </a:sp3d>
          </p:spPr>
        </p:sp>
        <p:sp>
          <p:nvSpPr>
            <p:cNvPr id="206" name="Afgeronde rechthoek 84"/>
            <p:cNvSpPr/>
            <p:nvPr/>
          </p:nvSpPr>
          <p:spPr>
            <a:xfrm>
              <a:off x="4784319" y="4951874"/>
              <a:ext cx="1114099" cy="338625"/>
            </a:xfrm>
            <a:prstGeom prst="rect">
              <a:avLst/>
            </a:prstGeom>
            <a:noFill/>
            <a:ln>
              <a:noFill/>
            </a:ln>
            <a:effectLst/>
            <a:sp3d/>
          </p:spPr>
          <p:txBody>
            <a:bodyPr spcFirstLastPara="0" vert="horz" wrap="square" lIns="6350" tIns="6350" rIns="6350" bIns="6350" numCol="1" spcCol="1270" anchor="ctr" anchorCtr="0">
              <a:noAutofit/>
            </a:bodyPr>
            <a:lstStyle/>
            <a:p>
              <a:pPr algn="ctr" defTabSz="444500" fontAlgn="auto">
                <a:lnSpc>
                  <a:spcPct val="90000"/>
                </a:lnSpc>
                <a:spcAft>
                  <a:spcPct val="35000"/>
                </a:spcAft>
                <a:defRPr/>
              </a:pPr>
              <a:r>
                <a:rPr lang="nl-NL" sz="1000">
                  <a:solidFill>
                    <a:sysClr val="windowText" lastClr="000000"/>
                  </a:solidFill>
                  <a:latin typeface="Calibri"/>
                </a:rPr>
                <a:t>Fenicols</a:t>
              </a:r>
            </a:p>
          </p:txBody>
        </p:sp>
      </p:grpSp>
      <p:grpSp>
        <p:nvGrpSpPr>
          <p:cNvPr id="187" name="Groep 186"/>
          <p:cNvGrpSpPr/>
          <p:nvPr/>
        </p:nvGrpSpPr>
        <p:grpSpPr>
          <a:xfrm>
            <a:off x="3588959" y="5262084"/>
            <a:ext cx="807093" cy="807093"/>
            <a:chOff x="2553965" y="5051265"/>
            <a:chExt cx="807093" cy="807093"/>
          </a:xfrm>
        </p:grpSpPr>
        <p:sp>
          <p:nvSpPr>
            <p:cNvPr id="203" name="Rechte verbindingslijn 85"/>
            <p:cNvSpPr/>
            <p:nvPr/>
          </p:nvSpPr>
          <p:spPr>
            <a:xfrm rot="3345868">
              <a:off x="2553965" y="5446624"/>
              <a:ext cx="807093" cy="16375"/>
            </a:xfrm>
            <a:custGeom>
              <a:avLst/>
              <a:gdLst/>
              <a:ahLst/>
              <a:cxnLst/>
              <a:rect l="0" t="0" r="0" b="0"/>
              <a:pathLst>
                <a:path>
                  <a:moveTo>
                    <a:pt x="0" y="8187"/>
                  </a:moveTo>
                  <a:lnTo>
                    <a:pt x="807093" y="8187"/>
                  </a:lnTo>
                </a:path>
              </a:pathLst>
            </a:custGeom>
            <a:noFill/>
            <a:ln w="12700" cap="flat" cmpd="sng" algn="ctr">
              <a:solidFill>
                <a:srgbClr val="4F81BD">
                  <a:shade val="95000"/>
                  <a:satMod val="105000"/>
                </a:srgbClr>
              </a:solidFill>
              <a:prstDash val="solid"/>
            </a:ln>
            <a:effectLst/>
          </p:spPr>
        </p:sp>
        <p:sp>
          <p:nvSpPr>
            <p:cNvPr id="204" name="Rechte verbindingslijn 86"/>
            <p:cNvSpPr/>
            <p:nvPr/>
          </p:nvSpPr>
          <p:spPr>
            <a:xfrm rot="3345868">
              <a:off x="2937335" y="5051265"/>
              <a:ext cx="40354" cy="807093"/>
            </a:xfrm>
            <a:prstGeom prst="rect">
              <a:avLst/>
            </a:prstGeom>
            <a:noFill/>
            <a:ln>
              <a:noFill/>
            </a:ln>
            <a:effectLst/>
          </p:spPr>
          <p:txBody>
            <a:bodyPr spcFirstLastPara="0" vert="horz" wrap="square" lIns="12700" tIns="0" rIns="12700" bIns="0" numCol="1" spcCol="1270" anchor="ctr" anchorCtr="0">
              <a:noAutofit/>
            </a:bodyPr>
            <a:lstStyle/>
            <a:p>
              <a:pPr algn="ctr" defTabSz="444500" fontAlgn="auto">
                <a:lnSpc>
                  <a:spcPct val="90000"/>
                </a:lnSpc>
                <a:spcAft>
                  <a:spcPct val="35000"/>
                </a:spcAft>
                <a:defRPr/>
              </a:pPr>
              <a:endParaRPr lang="nl-NL" sz="1000">
                <a:solidFill>
                  <a:sysClr val="windowText" lastClr="000000">
                    <a:hueOff val="0"/>
                    <a:satOff val="0"/>
                    <a:lumOff val="0"/>
                    <a:alphaOff val="0"/>
                  </a:sysClr>
                </a:solidFill>
                <a:latin typeface="Calibri"/>
              </a:endParaRPr>
            </a:p>
          </p:txBody>
        </p:sp>
      </p:grpSp>
      <p:grpSp>
        <p:nvGrpSpPr>
          <p:cNvPr id="188" name="Groep 187"/>
          <p:cNvGrpSpPr/>
          <p:nvPr/>
        </p:nvGrpSpPr>
        <p:grpSpPr>
          <a:xfrm>
            <a:off x="4219540" y="5819408"/>
            <a:ext cx="1135169" cy="359695"/>
            <a:chOff x="3184546" y="5608589"/>
            <a:chExt cx="1135169" cy="359695"/>
          </a:xfrm>
          <a:scene3d>
            <a:camera prst="orthographicFront"/>
            <a:lightRig rig="flat" dir="t"/>
          </a:scene3d>
        </p:grpSpPr>
        <p:sp>
          <p:nvSpPr>
            <p:cNvPr id="201" name="Afgeronde rechthoek 200"/>
            <p:cNvSpPr/>
            <p:nvPr/>
          </p:nvSpPr>
          <p:spPr>
            <a:xfrm>
              <a:off x="3184546" y="5608589"/>
              <a:ext cx="1135169" cy="359695"/>
            </a:xfrm>
            <a:prstGeom prst="roundRect">
              <a:avLst>
                <a:gd name="adj" fmla="val 10000"/>
              </a:avLst>
            </a:prstGeom>
            <a:solidFill>
              <a:sysClr val="window" lastClr="FFFFFF"/>
            </a:solidFill>
            <a:ln w="12700" cap="flat" cmpd="sng" algn="ctr">
              <a:solidFill>
                <a:srgbClr val="4F81BD"/>
              </a:solidFill>
              <a:prstDash val="solid"/>
            </a:ln>
            <a:effectLst/>
            <a:sp3d prstMaterial="dkEdge">
              <a:bevelT w="8200" h="38100"/>
            </a:sp3d>
          </p:spPr>
        </p:sp>
        <p:sp>
          <p:nvSpPr>
            <p:cNvPr id="202" name="Afgeronde rechthoek 88"/>
            <p:cNvSpPr/>
            <p:nvPr/>
          </p:nvSpPr>
          <p:spPr>
            <a:xfrm>
              <a:off x="3195081" y="5619124"/>
              <a:ext cx="1114099" cy="338625"/>
            </a:xfrm>
            <a:prstGeom prst="rect">
              <a:avLst/>
            </a:prstGeom>
            <a:noFill/>
            <a:ln>
              <a:noFill/>
            </a:ln>
            <a:effectLst/>
            <a:sp3d/>
          </p:spPr>
          <p:txBody>
            <a:bodyPr spcFirstLastPara="0" vert="horz" wrap="square" lIns="6350" tIns="6350" rIns="6350" bIns="6350" numCol="1" spcCol="1270" anchor="ctr" anchorCtr="0">
              <a:noAutofit/>
            </a:bodyPr>
            <a:lstStyle/>
            <a:p>
              <a:pPr algn="ctr" defTabSz="444500" fontAlgn="auto">
                <a:lnSpc>
                  <a:spcPct val="90000"/>
                </a:lnSpc>
                <a:spcAft>
                  <a:spcPct val="35000"/>
                </a:spcAft>
                <a:defRPr/>
              </a:pPr>
              <a:r>
                <a:rPr lang="el-GR" sz="1100" b="1" dirty="0" smtClean="0">
                  <a:solidFill>
                    <a:srgbClr val="FF0000"/>
                  </a:solidFill>
                  <a:latin typeface="Calibri"/>
                </a:rPr>
                <a:t>Αναστολή</a:t>
              </a:r>
              <a:r>
                <a:rPr lang="nl-NL" sz="1100" b="1" dirty="0" smtClean="0">
                  <a:solidFill>
                    <a:srgbClr val="FF0000"/>
                  </a:solidFill>
                  <a:latin typeface="Calibri"/>
                </a:rPr>
                <a:t> </a:t>
              </a:r>
              <a:r>
                <a:rPr lang="nl-NL" sz="1100" b="1" dirty="0">
                  <a:solidFill>
                    <a:srgbClr val="FF0000"/>
                  </a:solidFill>
                  <a:latin typeface="Calibri"/>
                </a:rPr>
                <a:t>30S </a:t>
              </a:r>
              <a:r>
                <a:rPr lang="el-GR" sz="1100" b="1" dirty="0" err="1" smtClean="0">
                  <a:solidFill>
                    <a:srgbClr val="FF0000"/>
                  </a:solidFill>
                  <a:latin typeface="Calibri"/>
                </a:rPr>
                <a:t>υπομονάδας</a:t>
              </a:r>
              <a:endParaRPr lang="nl-NL" sz="1100" b="1" dirty="0">
                <a:solidFill>
                  <a:srgbClr val="FF0000"/>
                </a:solidFill>
                <a:latin typeface="Calibri"/>
              </a:endParaRPr>
            </a:p>
          </p:txBody>
        </p:sp>
      </p:grpSp>
      <p:grpSp>
        <p:nvGrpSpPr>
          <p:cNvPr id="189" name="Groep 188"/>
          <p:cNvGrpSpPr/>
          <p:nvPr/>
        </p:nvGrpSpPr>
        <p:grpSpPr>
          <a:xfrm>
            <a:off x="5328936" y="5635240"/>
            <a:ext cx="505615" cy="505615"/>
            <a:chOff x="4293942" y="5424421"/>
            <a:chExt cx="505615" cy="505615"/>
          </a:xfrm>
        </p:grpSpPr>
        <p:sp>
          <p:nvSpPr>
            <p:cNvPr id="199" name="Rechte verbindingslijn 89"/>
            <p:cNvSpPr/>
            <p:nvPr/>
          </p:nvSpPr>
          <p:spPr>
            <a:xfrm rot="20034177">
              <a:off x="4293942" y="5669041"/>
              <a:ext cx="505615" cy="16375"/>
            </a:xfrm>
            <a:custGeom>
              <a:avLst/>
              <a:gdLst/>
              <a:ahLst/>
              <a:cxnLst/>
              <a:rect l="0" t="0" r="0" b="0"/>
              <a:pathLst>
                <a:path>
                  <a:moveTo>
                    <a:pt x="0" y="8187"/>
                  </a:moveTo>
                  <a:lnTo>
                    <a:pt x="505615" y="8187"/>
                  </a:lnTo>
                </a:path>
              </a:pathLst>
            </a:custGeom>
            <a:noFill/>
            <a:ln w="12700" cap="flat" cmpd="sng" algn="ctr">
              <a:solidFill>
                <a:srgbClr val="4F81BD">
                  <a:shade val="95000"/>
                  <a:satMod val="105000"/>
                </a:srgbClr>
              </a:solidFill>
              <a:prstDash val="solid"/>
            </a:ln>
            <a:effectLst/>
          </p:spPr>
        </p:sp>
        <p:sp>
          <p:nvSpPr>
            <p:cNvPr id="200" name="Rechte verbindingslijn 90"/>
            <p:cNvSpPr/>
            <p:nvPr/>
          </p:nvSpPr>
          <p:spPr>
            <a:xfrm rot="20034177">
              <a:off x="4534109" y="5424421"/>
              <a:ext cx="25280" cy="505615"/>
            </a:xfrm>
            <a:prstGeom prst="rect">
              <a:avLst/>
            </a:prstGeom>
            <a:noFill/>
            <a:ln>
              <a:noFill/>
            </a:ln>
            <a:effectLst/>
          </p:spPr>
          <p:txBody>
            <a:bodyPr spcFirstLastPara="0" vert="horz" wrap="square" lIns="12700" tIns="0" rIns="12700" bIns="0" numCol="1" spcCol="1270" anchor="ctr" anchorCtr="0">
              <a:noAutofit/>
            </a:bodyPr>
            <a:lstStyle/>
            <a:p>
              <a:pPr algn="ctr" defTabSz="444500" fontAlgn="auto">
                <a:lnSpc>
                  <a:spcPct val="90000"/>
                </a:lnSpc>
                <a:spcAft>
                  <a:spcPct val="35000"/>
                </a:spcAft>
                <a:defRPr/>
              </a:pPr>
              <a:endParaRPr lang="nl-NL" sz="1000">
                <a:solidFill>
                  <a:sysClr val="windowText" lastClr="000000">
                    <a:hueOff val="0"/>
                    <a:satOff val="0"/>
                    <a:lumOff val="0"/>
                    <a:alphaOff val="0"/>
                  </a:sysClr>
                </a:solidFill>
                <a:latin typeface="Calibri"/>
              </a:endParaRPr>
            </a:p>
          </p:txBody>
        </p:sp>
      </p:grpSp>
      <p:grpSp>
        <p:nvGrpSpPr>
          <p:cNvPr id="190" name="Groep 189"/>
          <p:cNvGrpSpPr/>
          <p:nvPr/>
        </p:nvGrpSpPr>
        <p:grpSpPr>
          <a:xfrm>
            <a:off x="5808778" y="5596991"/>
            <a:ext cx="1135169" cy="359695"/>
            <a:chOff x="4773784" y="5386172"/>
            <a:chExt cx="1135169" cy="359695"/>
          </a:xfrm>
          <a:scene3d>
            <a:camera prst="orthographicFront"/>
            <a:lightRig rig="flat" dir="t"/>
          </a:scene3d>
        </p:grpSpPr>
        <p:sp>
          <p:nvSpPr>
            <p:cNvPr id="197" name="Afgeronde rechthoek 196"/>
            <p:cNvSpPr/>
            <p:nvPr/>
          </p:nvSpPr>
          <p:spPr>
            <a:xfrm>
              <a:off x="4773784" y="5386172"/>
              <a:ext cx="1135169" cy="359695"/>
            </a:xfrm>
            <a:prstGeom prst="roundRect">
              <a:avLst>
                <a:gd name="adj" fmla="val 10000"/>
              </a:avLst>
            </a:prstGeom>
            <a:solidFill>
              <a:sysClr val="window" lastClr="FFFFFF"/>
            </a:solidFill>
            <a:ln w="12700" cap="flat" cmpd="sng" algn="ctr">
              <a:solidFill>
                <a:srgbClr val="4F81BD"/>
              </a:solidFill>
              <a:prstDash val="solid"/>
            </a:ln>
            <a:effectLst/>
            <a:sp3d prstMaterial="dkEdge">
              <a:bevelT w="8200" h="38100"/>
            </a:sp3d>
          </p:spPr>
        </p:sp>
        <p:sp>
          <p:nvSpPr>
            <p:cNvPr id="198" name="Afgeronde rechthoek 92"/>
            <p:cNvSpPr/>
            <p:nvPr/>
          </p:nvSpPr>
          <p:spPr>
            <a:xfrm>
              <a:off x="4784319" y="5396707"/>
              <a:ext cx="1114099" cy="338625"/>
            </a:xfrm>
            <a:prstGeom prst="rect">
              <a:avLst/>
            </a:prstGeom>
            <a:noFill/>
            <a:ln>
              <a:noFill/>
            </a:ln>
            <a:effectLst/>
            <a:sp3d/>
          </p:spPr>
          <p:txBody>
            <a:bodyPr spcFirstLastPara="0" vert="horz" wrap="square" lIns="6350" tIns="6350" rIns="6350" bIns="6350" numCol="1" spcCol="1270" anchor="ctr" anchorCtr="0">
              <a:noAutofit/>
            </a:bodyPr>
            <a:lstStyle/>
            <a:p>
              <a:pPr algn="ctr" defTabSz="444500" fontAlgn="auto">
                <a:lnSpc>
                  <a:spcPct val="90000"/>
                </a:lnSpc>
                <a:spcAft>
                  <a:spcPct val="35000"/>
                </a:spcAft>
                <a:defRPr/>
              </a:pPr>
              <a:r>
                <a:rPr lang="nl-NL" sz="1100" b="1" dirty="0">
                  <a:solidFill>
                    <a:srgbClr val="FF0000"/>
                  </a:solidFill>
                  <a:latin typeface="Calibri"/>
                </a:rPr>
                <a:t>Tetracyclines</a:t>
              </a:r>
            </a:p>
          </p:txBody>
        </p:sp>
      </p:grpSp>
      <p:grpSp>
        <p:nvGrpSpPr>
          <p:cNvPr id="191" name="Groep 190"/>
          <p:cNvGrpSpPr/>
          <p:nvPr/>
        </p:nvGrpSpPr>
        <p:grpSpPr>
          <a:xfrm>
            <a:off x="5328936" y="5857657"/>
            <a:ext cx="505615" cy="505615"/>
            <a:chOff x="4293942" y="5646838"/>
            <a:chExt cx="505615" cy="505615"/>
          </a:xfrm>
        </p:grpSpPr>
        <p:sp>
          <p:nvSpPr>
            <p:cNvPr id="195" name="Rechte verbindingslijn 93"/>
            <p:cNvSpPr/>
            <p:nvPr/>
          </p:nvSpPr>
          <p:spPr>
            <a:xfrm rot="1565823">
              <a:off x="4293942" y="5891457"/>
              <a:ext cx="505615" cy="16375"/>
            </a:xfrm>
            <a:custGeom>
              <a:avLst/>
              <a:gdLst/>
              <a:ahLst/>
              <a:cxnLst/>
              <a:rect l="0" t="0" r="0" b="0"/>
              <a:pathLst>
                <a:path>
                  <a:moveTo>
                    <a:pt x="0" y="8187"/>
                  </a:moveTo>
                  <a:lnTo>
                    <a:pt x="505615" y="8187"/>
                  </a:lnTo>
                </a:path>
              </a:pathLst>
            </a:custGeom>
            <a:noFill/>
            <a:ln w="12700" cap="flat" cmpd="sng" algn="ctr">
              <a:solidFill>
                <a:srgbClr val="4F81BD">
                  <a:shade val="95000"/>
                  <a:satMod val="105000"/>
                </a:srgbClr>
              </a:solidFill>
              <a:prstDash val="solid"/>
            </a:ln>
            <a:effectLst/>
          </p:spPr>
        </p:sp>
        <p:sp>
          <p:nvSpPr>
            <p:cNvPr id="196" name="Rechte verbindingslijn 94"/>
            <p:cNvSpPr/>
            <p:nvPr/>
          </p:nvSpPr>
          <p:spPr>
            <a:xfrm rot="1565823">
              <a:off x="4534109" y="5646838"/>
              <a:ext cx="25280" cy="505615"/>
            </a:xfrm>
            <a:prstGeom prst="rect">
              <a:avLst/>
            </a:prstGeom>
            <a:noFill/>
            <a:ln>
              <a:noFill/>
            </a:ln>
            <a:effectLst/>
          </p:spPr>
          <p:txBody>
            <a:bodyPr spcFirstLastPara="0" vert="horz" wrap="square" lIns="12700" tIns="0" rIns="12700" bIns="0" numCol="1" spcCol="1270" anchor="ctr" anchorCtr="0">
              <a:noAutofit/>
            </a:bodyPr>
            <a:lstStyle/>
            <a:p>
              <a:pPr algn="ctr" defTabSz="444500" fontAlgn="auto">
                <a:lnSpc>
                  <a:spcPct val="90000"/>
                </a:lnSpc>
                <a:spcAft>
                  <a:spcPct val="35000"/>
                </a:spcAft>
                <a:defRPr/>
              </a:pPr>
              <a:endParaRPr lang="nl-NL" sz="1000">
                <a:solidFill>
                  <a:sysClr val="windowText" lastClr="000000">
                    <a:hueOff val="0"/>
                    <a:satOff val="0"/>
                    <a:lumOff val="0"/>
                    <a:alphaOff val="0"/>
                  </a:sysClr>
                </a:solidFill>
                <a:latin typeface="Calibri"/>
              </a:endParaRPr>
            </a:p>
          </p:txBody>
        </p:sp>
      </p:grpSp>
      <p:grpSp>
        <p:nvGrpSpPr>
          <p:cNvPr id="192" name="Groep 191"/>
          <p:cNvGrpSpPr/>
          <p:nvPr/>
        </p:nvGrpSpPr>
        <p:grpSpPr>
          <a:xfrm>
            <a:off x="5808778" y="6041825"/>
            <a:ext cx="1135169" cy="359695"/>
            <a:chOff x="4773784" y="5831006"/>
            <a:chExt cx="1135169" cy="359695"/>
          </a:xfrm>
          <a:scene3d>
            <a:camera prst="orthographicFront"/>
            <a:lightRig rig="flat" dir="t"/>
          </a:scene3d>
        </p:grpSpPr>
        <p:sp>
          <p:nvSpPr>
            <p:cNvPr id="193" name="Afgeronde rechthoek 192"/>
            <p:cNvSpPr/>
            <p:nvPr/>
          </p:nvSpPr>
          <p:spPr>
            <a:xfrm>
              <a:off x="4773784" y="5831006"/>
              <a:ext cx="1135169" cy="359695"/>
            </a:xfrm>
            <a:prstGeom prst="roundRect">
              <a:avLst>
                <a:gd name="adj" fmla="val 10000"/>
              </a:avLst>
            </a:prstGeom>
            <a:solidFill>
              <a:sysClr val="window" lastClr="FFFFFF"/>
            </a:solidFill>
            <a:ln w="12700" cap="flat" cmpd="sng" algn="ctr">
              <a:solidFill>
                <a:srgbClr val="4F81BD"/>
              </a:solidFill>
              <a:prstDash val="solid"/>
            </a:ln>
            <a:effectLst/>
            <a:sp3d prstMaterial="dkEdge">
              <a:bevelT w="8200" h="38100"/>
            </a:sp3d>
          </p:spPr>
        </p:sp>
        <p:sp>
          <p:nvSpPr>
            <p:cNvPr id="194" name="Afgeronde rechthoek 96"/>
            <p:cNvSpPr/>
            <p:nvPr/>
          </p:nvSpPr>
          <p:spPr>
            <a:xfrm>
              <a:off x="4784319" y="5841541"/>
              <a:ext cx="1114099" cy="338625"/>
            </a:xfrm>
            <a:prstGeom prst="rect">
              <a:avLst/>
            </a:prstGeom>
            <a:noFill/>
            <a:ln>
              <a:noFill/>
            </a:ln>
            <a:effectLst/>
            <a:sp3d/>
          </p:spPr>
          <p:txBody>
            <a:bodyPr spcFirstLastPara="0" vert="horz" wrap="square" lIns="6350" tIns="6350" rIns="6350" bIns="6350" numCol="1" spcCol="1270" anchor="ctr" anchorCtr="0">
              <a:noAutofit/>
            </a:bodyPr>
            <a:lstStyle/>
            <a:p>
              <a:pPr algn="ctr" defTabSz="444500" fontAlgn="auto">
                <a:lnSpc>
                  <a:spcPct val="90000"/>
                </a:lnSpc>
                <a:spcAft>
                  <a:spcPct val="35000"/>
                </a:spcAft>
                <a:defRPr/>
              </a:pPr>
              <a:r>
                <a:rPr lang="nl-NL" sz="1000">
                  <a:solidFill>
                    <a:sysClr val="windowText" lastClr="000000"/>
                  </a:solidFill>
                  <a:latin typeface="Calibri"/>
                </a:rPr>
                <a:t>Aminoglycosides</a:t>
              </a:r>
            </a:p>
          </p:txBody>
        </p:sp>
      </p:grpSp>
    </p:spTree>
    <p:extLst>
      <p:ext uri="{BB962C8B-B14F-4D97-AF65-F5344CB8AC3E}">
        <p14:creationId xmlns:p14="http://schemas.microsoft.com/office/powerpoint/2010/main" val="3212308790"/>
      </p:ext>
    </p:ext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sz="2600" b="1" dirty="0" err="1">
                <a:solidFill>
                  <a:srgbClr val="333399"/>
                </a:solidFill>
                <a:effectLst>
                  <a:outerShdw blurRad="38100" dist="38100" dir="2700000" algn="tl">
                    <a:srgbClr val="C0C0C0"/>
                  </a:outerShdw>
                </a:effectLst>
                <a:latin typeface="Candara" pitchFamily="34" charset="0"/>
              </a:rPr>
              <a:t>Doxylin</a:t>
            </a:r>
            <a:r>
              <a:rPr lang="en-GB" sz="2600" b="1" dirty="0">
                <a:solidFill>
                  <a:srgbClr val="333399"/>
                </a:solidFill>
                <a:effectLst>
                  <a:outerShdw blurRad="38100" dist="38100" dir="2700000" algn="tl">
                    <a:srgbClr val="C0C0C0"/>
                  </a:outerShdw>
                </a:effectLst>
                <a:latin typeface="Candara" pitchFamily="34" charset="0"/>
              </a:rPr>
              <a:t>® 100% &amp; </a:t>
            </a:r>
            <a:r>
              <a:rPr lang="en-GB" sz="2600" b="1" dirty="0" err="1">
                <a:solidFill>
                  <a:srgbClr val="333399"/>
                </a:solidFill>
                <a:effectLst>
                  <a:outerShdw blurRad="38100" dist="38100" dir="2700000" algn="tl">
                    <a:srgbClr val="C0C0C0"/>
                  </a:outerShdw>
                </a:effectLst>
                <a:latin typeface="Candara" pitchFamily="34" charset="0"/>
              </a:rPr>
              <a:t>Amoxy</a:t>
            </a:r>
            <a:r>
              <a:rPr lang="en-GB" sz="2600" b="1" dirty="0">
                <a:solidFill>
                  <a:srgbClr val="333399"/>
                </a:solidFill>
                <a:effectLst>
                  <a:outerShdw blurRad="38100" dist="38100" dir="2700000" algn="tl">
                    <a:srgbClr val="C0C0C0"/>
                  </a:outerShdw>
                </a:effectLst>
                <a:latin typeface="Candara" pitchFamily="34" charset="0"/>
              </a:rPr>
              <a:t> </a:t>
            </a:r>
            <a:r>
              <a:rPr lang="en-GB" sz="2600" b="1" dirty="0" smtClean="0">
                <a:solidFill>
                  <a:srgbClr val="333399"/>
                </a:solidFill>
                <a:effectLst>
                  <a:outerShdw blurRad="38100" dist="38100" dir="2700000" algn="tl">
                    <a:srgbClr val="C0C0C0"/>
                  </a:outerShdw>
                </a:effectLst>
                <a:latin typeface="Candara" pitchFamily="34" charset="0"/>
              </a:rPr>
              <a:t>Active® </a:t>
            </a:r>
            <a:r>
              <a:rPr lang="el-GR" sz="2600" b="1" dirty="0" smtClean="0">
                <a:solidFill>
                  <a:srgbClr val="333399"/>
                </a:solidFill>
                <a:effectLst>
                  <a:outerShdw blurRad="38100" dist="38100" dir="2700000" algn="tl">
                    <a:srgbClr val="C0C0C0"/>
                  </a:outerShdw>
                </a:effectLst>
                <a:latin typeface="Candara" pitchFamily="34" charset="0"/>
              </a:rPr>
              <a:t>80%</a:t>
            </a:r>
            <a:endParaRPr lang="en-GB" sz="2600" b="1" dirty="0">
              <a:solidFill>
                <a:srgbClr val="333399"/>
              </a:solidFill>
              <a:effectLst>
                <a:outerShdw blurRad="38100" dist="38100" dir="2700000" algn="tl">
                  <a:srgbClr val="000000">
                    <a:alpha val="43137"/>
                  </a:srgbClr>
                </a:outerShdw>
              </a:effectLst>
              <a:latin typeface="Candara" panose="020E0502030303020204" pitchFamily="34" charset="0"/>
            </a:endParaRPr>
          </a:p>
        </p:txBody>
      </p:sp>
      <p:sp>
        <p:nvSpPr>
          <p:cNvPr id="3" name="Tijdelijke aanduiding voor inhoud 2"/>
          <p:cNvSpPr>
            <a:spLocks noGrp="1"/>
          </p:cNvSpPr>
          <p:nvPr>
            <p:ph idx="1"/>
          </p:nvPr>
        </p:nvSpPr>
        <p:spPr/>
        <p:txBody>
          <a:bodyPr/>
          <a:lstStyle/>
          <a:p>
            <a:endParaRPr lang="nl-NL" dirty="0" smtClean="0"/>
          </a:p>
          <a:p>
            <a:endParaRPr lang="nl-NL" dirty="0"/>
          </a:p>
          <a:p>
            <a:endParaRPr lang="nl-NL" dirty="0" smtClean="0"/>
          </a:p>
          <a:p>
            <a:r>
              <a:rPr lang="nl-NL" dirty="0" smtClean="0"/>
              <a:t>Productfoto’s</a:t>
            </a:r>
            <a:endParaRPr lang="nl-NL" dirty="0"/>
          </a:p>
          <a:p>
            <a:endParaRPr lang="nl-NL" dirty="0" smtClean="0"/>
          </a:p>
          <a:p>
            <a:endParaRPr lang="nl-NL" dirty="0"/>
          </a:p>
          <a:p>
            <a:endParaRPr lang="en-GB" dirty="0"/>
          </a:p>
        </p:txBody>
      </p:sp>
      <p:graphicFrame>
        <p:nvGraphicFramePr>
          <p:cNvPr id="4" name="Tabel 3"/>
          <p:cNvGraphicFramePr>
            <a:graphicFrameLocks noGrp="1"/>
          </p:cNvGraphicFramePr>
          <p:nvPr>
            <p:extLst>
              <p:ext uri="{D42A27DB-BD31-4B8C-83A1-F6EECF244321}">
                <p14:modId xmlns:p14="http://schemas.microsoft.com/office/powerpoint/2010/main" val="2962638863"/>
              </p:ext>
            </p:extLst>
          </p:nvPr>
        </p:nvGraphicFramePr>
        <p:xfrm>
          <a:off x="179512" y="1052736"/>
          <a:ext cx="8856984" cy="447824"/>
        </p:xfrm>
        <a:graphic>
          <a:graphicData uri="http://schemas.openxmlformats.org/drawingml/2006/table">
            <a:tbl>
              <a:tblPr firstRow="1" bandRow="1">
                <a:tableStyleId>{5C22544A-7EE6-4342-B048-85BDC9FD1C3A}</a:tableStyleId>
              </a:tblPr>
              <a:tblGrid>
                <a:gridCol w="4392488"/>
                <a:gridCol w="4464496"/>
              </a:tblGrid>
              <a:tr h="44782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2000" b="1" i="0" u="none" strike="noStrike" kern="1200" cap="none" spc="0" normalizeH="0" baseline="0" noProof="0" dirty="0" err="1" smtClean="0">
                          <a:ln>
                            <a:noFill/>
                          </a:ln>
                          <a:solidFill>
                            <a:srgbClr val="333399"/>
                          </a:solidFill>
                          <a:effectLst/>
                          <a:uLnTx/>
                          <a:uFillTx/>
                          <a:latin typeface="+mn-lt"/>
                          <a:ea typeface="+mn-ea"/>
                          <a:cs typeface="+mn-cs"/>
                        </a:rPr>
                        <a:t>Doxylin</a:t>
                      </a:r>
                      <a:r>
                        <a:rPr kumimoji="0" lang="nl-NL" sz="2000" b="1" i="0" u="none" strike="noStrike" kern="1200" cap="none" spc="0" normalizeH="0" baseline="30000" noProof="0" dirty="0" smtClean="0">
                          <a:ln>
                            <a:noFill/>
                          </a:ln>
                          <a:solidFill>
                            <a:srgbClr val="333399"/>
                          </a:solidFill>
                          <a:effectLst/>
                          <a:uLnTx/>
                          <a:uFillTx/>
                          <a:latin typeface="+mn-lt"/>
                          <a:ea typeface="+mn-ea"/>
                          <a:cs typeface="+mn-cs"/>
                        </a:rPr>
                        <a:t>®</a:t>
                      </a:r>
                      <a:r>
                        <a:rPr kumimoji="0" lang="nl-NL" sz="2000" b="1" i="0" u="none" strike="noStrike" kern="1200" cap="none" spc="0" normalizeH="0" baseline="0" noProof="0" dirty="0" smtClean="0">
                          <a:ln>
                            <a:noFill/>
                          </a:ln>
                          <a:solidFill>
                            <a:srgbClr val="333399"/>
                          </a:solidFill>
                          <a:effectLst/>
                          <a:uLnTx/>
                          <a:uFillTx/>
                          <a:latin typeface="+mn-lt"/>
                          <a:ea typeface="+mn-ea"/>
                          <a:cs typeface="+mn-cs"/>
                        </a:rPr>
                        <a:t> 100%</a:t>
                      </a:r>
                      <a:endParaRPr kumimoji="0" lang="en-GB" sz="2000" b="1" i="0" u="none" strike="noStrike" kern="1200" cap="none" spc="0" normalizeH="0" baseline="0" noProof="0" dirty="0" smtClean="0">
                        <a:ln>
                          <a:noFill/>
                        </a:ln>
                        <a:solidFill>
                          <a:srgbClr val="333399"/>
                        </a:solidFill>
                        <a:effectLst/>
                        <a:uLnTx/>
                        <a:uFillTx/>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2000" b="1" i="0" u="none" strike="noStrike" kern="1200" cap="none" spc="0" normalizeH="0" baseline="0" noProof="0" dirty="0" err="1" smtClean="0">
                          <a:ln>
                            <a:noFill/>
                          </a:ln>
                          <a:solidFill>
                            <a:srgbClr val="333399"/>
                          </a:solidFill>
                          <a:effectLst/>
                          <a:uLnTx/>
                          <a:uFillTx/>
                          <a:latin typeface="+mn-lt"/>
                          <a:ea typeface="+mn-ea"/>
                          <a:cs typeface="+mn-cs"/>
                        </a:rPr>
                        <a:t>Amoxy</a:t>
                      </a:r>
                      <a:r>
                        <a:rPr kumimoji="0" lang="nl-NL" sz="2000" b="1" i="0" u="none" strike="noStrike" kern="1200" cap="none" spc="0" normalizeH="0" baseline="0" noProof="0" dirty="0" smtClean="0">
                          <a:ln>
                            <a:noFill/>
                          </a:ln>
                          <a:solidFill>
                            <a:srgbClr val="333399"/>
                          </a:solidFill>
                          <a:effectLst/>
                          <a:uLnTx/>
                          <a:uFillTx/>
                          <a:latin typeface="+mn-lt"/>
                          <a:ea typeface="+mn-ea"/>
                          <a:cs typeface="+mn-cs"/>
                        </a:rPr>
                        <a:t> Active</a:t>
                      </a:r>
                      <a:r>
                        <a:rPr kumimoji="0" lang="nl-NL" sz="2000" b="1" i="0" u="none" strike="noStrike" kern="1200" cap="none" spc="0" normalizeH="0" baseline="30000" noProof="0" dirty="0" smtClean="0">
                          <a:ln>
                            <a:noFill/>
                          </a:ln>
                          <a:solidFill>
                            <a:srgbClr val="333399"/>
                          </a:solidFill>
                          <a:effectLst/>
                          <a:uLnTx/>
                          <a:uFillTx/>
                          <a:latin typeface="+mn-lt"/>
                          <a:ea typeface="+mn-ea"/>
                          <a:cs typeface="+mn-cs"/>
                        </a:rPr>
                        <a:t>®</a:t>
                      </a:r>
                      <a:r>
                        <a:rPr kumimoji="0" lang="nl-NL" sz="2000" b="1" i="0" u="none" strike="noStrike" kern="1200" cap="none" spc="0" normalizeH="0" baseline="0" noProof="0" dirty="0" smtClean="0">
                          <a:ln>
                            <a:noFill/>
                          </a:ln>
                          <a:solidFill>
                            <a:srgbClr val="333399"/>
                          </a:solidFill>
                          <a:effectLst/>
                          <a:uLnTx/>
                          <a:uFillTx/>
                          <a:latin typeface="+mn-lt"/>
                          <a:ea typeface="+mn-ea"/>
                          <a:cs typeface="+mn-cs"/>
                        </a:rPr>
                        <a:t> </a:t>
                      </a:r>
                      <a:r>
                        <a:rPr kumimoji="0" lang="el-GR" sz="2000" b="1" i="0" u="none" strike="noStrike" kern="1200" cap="none" spc="0" normalizeH="0" baseline="0" noProof="0" dirty="0" smtClean="0">
                          <a:ln>
                            <a:noFill/>
                          </a:ln>
                          <a:solidFill>
                            <a:srgbClr val="333399"/>
                          </a:solidFill>
                          <a:effectLst/>
                          <a:uLnTx/>
                          <a:uFillTx/>
                          <a:latin typeface="+mn-lt"/>
                          <a:ea typeface="+mn-ea"/>
                          <a:cs typeface="+mn-cs"/>
                        </a:rPr>
                        <a:t>80%</a:t>
                      </a:r>
                      <a:endParaRPr kumimoji="0" lang="en-GB" sz="2000" b="1" i="0" u="none" strike="noStrike" kern="1200" cap="none" spc="0" normalizeH="0" baseline="0" noProof="0" dirty="0" smtClean="0">
                        <a:ln>
                          <a:noFill/>
                        </a:ln>
                        <a:solidFill>
                          <a:srgbClr val="333399"/>
                        </a:solidFill>
                        <a:effectLst/>
                        <a:uLnTx/>
                        <a:uFillTx/>
                        <a:latin typeface="+mn-lt"/>
                        <a:ea typeface="+mn-ea"/>
                        <a:cs typeface="+mn-cs"/>
                      </a:endParaRPr>
                    </a:p>
                  </a:txBody>
                  <a:tcPr/>
                </a:tc>
              </a:tr>
            </a:tbl>
          </a:graphicData>
        </a:graphic>
      </p:graphicFrame>
      <p:pic>
        <p:nvPicPr>
          <p:cNvPr id="6" name="Afbeelding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988840"/>
            <a:ext cx="4788024" cy="3320988"/>
          </a:xfrm>
          <a:prstGeom prst="rect">
            <a:avLst/>
          </a:prstGeom>
        </p:spPr>
      </p:pic>
      <p:pic>
        <p:nvPicPr>
          <p:cNvPr id="7" name="Afbeelding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90819" y="1988840"/>
            <a:ext cx="4353181" cy="3320988"/>
          </a:xfrm>
          <a:prstGeom prst="rect">
            <a:avLst/>
          </a:prstGeom>
        </p:spPr>
      </p:pic>
      <p:pic>
        <p:nvPicPr>
          <p:cNvPr id="9" name="Afbeelding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79769" y="5309828"/>
            <a:ext cx="2064229" cy="1548172"/>
          </a:xfrm>
          <a:prstGeom prst="rect">
            <a:avLst/>
          </a:prstGeom>
        </p:spPr>
      </p:pic>
    </p:spTree>
    <p:extLst>
      <p:ext uri="{BB962C8B-B14F-4D97-AF65-F5344CB8AC3E}">
        <p14:creationId xmlns:p14="http://schemas.microsoft.com/office/powerpoint/2010/main" val="3797700530"/>
      </p:ext>
    </p:ext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l-GR" sz="2600" b="1" dirty="0" smtClean="0">
                <a:solidFill>
                  <a:srgbClr val="333399"/>
                </a:solidFill>
                <a:effectLst>
                  <a:outerShdw blurRad="38100" dist="38100" dir="2700000" algn="tl">
                    <a:srgbClr val="C0C0C0"/>
                  </a:outerShdw>
                </a:effectLst>
                <a:latin typeface="Candara" pitchFamily="34" charset="0"/>
              </a:rPr>
              <a:t>Φυλλάδια αγωγής σε πόσιμο νερό</a:t>
            </a:r>
            <a:endParaRPr lang="en-GB" dirty="0"/>
          </a:p>
        </p:txBody>
      </p:sp>
      <p:pic>
        <p:nvPicPr>
          <p:cNvPr id="4" name="Θέση περιεχομένου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195736" y="1052736"/>
            <a:ext cx="5110573" cy="4896544"/>
          </a:xfrm>
        </p:spPr>
      </p:pic>
    </p:spTree>
    <p:extLst>
      <p:ext uri="{BB962C8B-B14F-4D97-AF65-F5344CB8AC3E}">
        <p14:creationId xmlns:p14="http://schemas.microsoft.com/office/powerpoint/2010/main" val="3430180409"/>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l-GR" sz="2600" b="1" dirty="0">
                <a:solidFill>
                  <a:srgbClr val="333399"/>
                </a:solidFill>
                <a:effectLst>
                  <a:outerShdw blurRad="38100" dist="38100" dir="2700000" algn="tl">
                    <a:srgbClr val="C0C0C0"/>
                  </a:outerShdw>
                </a:effectLst>
                <a:latin typeface="Candara" pitchFamily="34" charset="0"/>
              </a:rPr>
              <a:t>Φυλλάδια αγωγής σε πόσιμο νερό</a:t>
            </a:r>
            <a:endParaRPr lang="en-GB" dirty="0"/>
          </a:p>
        </p:txBody>
      </p:sp>
      <p:pic>
        <p:nvPicPr>
          <p:cNvPr id="5" name="Θέση περιεχομένου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79511" y="764705"/>
            <a:ext cx="7948891" cy="5614318"/>
          </a:xfrm>
        </p:spPr>
      </p:pic>
    </p:spTree>
    <p:extLst>
      <p:ext uri="{BB962C8B-B14F-4D97-AF65-F5344CB8AC3E}">
        <p14:creationId xmlns:p14="http://schemas.microsoft.com/office/powerpoint/2010/main" val="2290816325"/>
      </p:ext>
    </p:ext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vak 3"/>
          <p:cNvSpPr txBox="1"/>
          <p:nvPr/>
        </p:nvSpPr>
        <p:spPr>
          <a:xfrm>
            <a:off x="1475656" y="2564904"/>
            <a:ext cx="4464496" cy="923330"/>
          </a:xfrm>
          <a:prstGeom prst="rect">
            <a:avLst/>
          </a:prstGeom>
          <a:noFill/>
        </p:spPr>
        <p:txBody>
          <a:bodyPr wrap="square" rtlCol="0">
            <a:spAutoFit/>
          </a:bodyPr>
          <a:lstStyle/>
          <a:p>
            <a:r>
              <a:rPr lang="nl-NL" sz="5400" b="1" dirty="0" err="1" smtClean="0">
                <a:solidFill>
                  <a:srgbClr val="00B050"/>
                </a:solidFill>
                <a:effectLst>
                  <a:outerShdw blurRad="38100" dist="38100" dir="2700000" algn="tl">
                    <a:srgbClr val="000000">
                      <a:alpha val="43137"/>
                    </a:srgbClr>
                  </a:outerShdw>
                </a:effectLst>
                <a:latin typeface="+mj-lt"/>
              </a:rPr>
              <a:t>Melovem</a:t>
            </a:r>
            <a:r>
              <a:rPr lang="nl-NL" sz="5400" b="1" baseline="30000" dirty="0" smtClean="0">
                <a:solidFill>
                  <a:srgbClr val="00B050"/>
                </a:solidFill>
                <a:effectLst>
                  <a:outerShdw blurRad="38100" dist="38100" dir="2700000" algn="tl">
                    <a:srgbClr val="000000">
                      <a:alpha val="43137"/>
                    </a:srgbClr>
                  </a:outerShdw>
                </a:effectLst>
                <a:latin typeface="+mj-lt"/>
              </a:rPr>
              <a:t>®</a:t>
            </a:r>
            <a:endParaRPr lang="en-GB" sz="5400" b="1" baseline="30000" dirty="0">
              <a:solidFill>
                <a:srgbClr val="00B050"/>
              </a:solidFill>
              <a:effectLst>
                <a:outerShdw blurRad="38100" dist="38100" dir="2700000" algn="tl">
                  <a:srgbClr val="000000">
                    <a:alpha val="43137"/>
                  </a:srgbClr>
                </a:outerShdw>
              </a:effectLst>
              <a:latin typeface="+mj-lt"/>
            </a:endParaRPr>
          </a:p>
        </p:txBody>
      </p:sp>
    </p:spTree>
    <p:custDataLst>
      <p:tags r:id="rId1"/>
    </p:custDataLst>
    <p:extLst>
      <p:ext uri="{BB962C8B-B14F-4D97-AF65-F5344CB8AC3E}">
        <p14:creationId xmlns:p14="http://schemas.microsoft.com/office/powerpoint/2010/main" val="4063830697"/>
      </p:ext>
    </p:ext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l-GR" sz="3200" b="1" dirty="0" smtClean="0">
                <a:solidFill>
                  <a:srgbClr val="333399"/>
                </a:solidFill>
                <a:effectLst>
                  <a:outerShdw blurRad="38100" dist="38100" dir="2700000" algn="tl">
                    <a:srgbClr val="C0C0C0"/>
                  </a:outerShdw>
                </a:effectLst>
              </a:rPr>
              <a:t>Φλεγμονή</a:t>
            </a:r>
            <a:r>
              <a:rPr lang="en-GB" sz="3200" b="1" dirty="0" smtClean="0">
                <a:solidFill>
                  <a:srgbClr val="333399"/>
                </a:solidFill>
                <a:effectLst>
                  <a:outerShdw blurRad="38100" dist="38100" dir="2700000" algn="tl">
                    <a:srgbClr val="C0C0C0"/>
                  </a:outerShdw>
                </a:effectLst>
              </a:rPr>
              <a:t> &amp; NSAIDs</a:t>
            </a:r>
            <a:endParaRPr lang="nl-NL" sz="3200" dirty="0">
              <a:effectLst>
                <a:outerShdw blurRad="38100" dist="38100" dir="2700000" algn="tl">
                  <a:srgbClr val="000000">
                    <a:alpha val="43137"/>
                  </a:srgbClr>
                </a:outerShdw>
              </a:effectLst>
            </a:endParaRPr>
          </a:p>
        </p:txBody>
      </p:sp>
      <p:sp>
        <p:nvSpPr>
          <p:cNvPr id="3" name="Tijdelijke aanduiding voor inhoud 2"/>
          <p:cNvSpPr>
            <a:spLocks noGrp="1"/>
          </p:cNvSpPr>
          <p:nvPr>
            <p:ph idx="1"/>
          </p:nvPr>
        </p:nvSpPr>
        <p:spPr>
          <a:xfrm>
            <a:off x="685800" y="1219200"/>
            <a:ext cx="7702624" cy="4010000"/>
          </a:xfrm>
          <a:ln>
            <a:noFill/>
          </a:ln>
        </p:spPr>
        <p:txBody>
          <a:bodyPr>
            <a:normAutofit/>
          </a:bodyPr>
          <a:lstStyle/>
          <a:p>
            <a:pPr>
              <a:lnSpc>
                <a:spcPct val="100000"/>
              </a:lnSpc>
            </a:pPr>
            <a:r>
              <a:rPr lang="el-GR" sz="3200" b="1" dirty="0" smtClean="0">
                <a:solidFill>
                  <a:srgbClr val="00B050"/>
                </a:solidFill>
              </a:rPr>
              <a:t>Φλεγμονή</a:t>
            </a:r>
            <a:r>
              <a:rPr lang="en-GB" sz="3200" dirty="0" smtClean="0">
                <a:solidFill>
                  <a:srgbClr val="00B050"/>
                </a:solidFill>
              </a:rPr>
              <a:t> </a:t>
            </a:r>
          </a:p>
          <a:p>
            <a:pPr>
              <a:lnSpc>
                <a:spcPct val="100000"/>
              </a:lnSpc>
            </a:pPr>
            <a:r>
              <a:rPr lang="en-GB" sz="2800" dirty="0" smtClean="0">
                <a:solidFill>
                  <a:srgbClr val="00B050"/>
                </a:solidFill>
              </a:rPr>
              <a:t>(Latin, </a:t>
            </a:r>
            <a:r>
              <a:rPr lang="en-GB" sz="2800" dirty="0" err="1" smtClean="0">
                <a:solidFill>
                  <a:srgbClr val="00B050"/>
                </a:solidFill>
              </a:rPr>
              <a:t>īnflammō</a:t>
            </a:r>
            <a:r>
              <a:rPr lang="en-GB" sz="2800" dirty="0" smtClean="0">
                <a:solidFill>
                  <a:srgbClr val="00B050"/>
                </a:solidFill>
              </a:rPr>
              <a:t>, "I ignite, set alight") </a:t>
            </a:r>
          </a:p>
          <a:p>
            <a:pPr>
              <a:lnSpc>
                <a:spcPct val="100000"/>
              </a:lnSpc>
            </a:pPr>
            <a:endParaRPr lang="en-GB" dirty="0" smtClean="0"/>
          </a:p>
          <a:p>
            <a:pPr>
              <a:lnSpc>
                <a:spcPct val="100000"/>
              </a:lnSpc>
              <a:buClr>
                <a:srgbClr val="00B050"/>
              </a:buClr>
              <a:buFont typeface="Wingdings" panose="05000000000000000000" pitchFamily="2" charset="2"/>
              <a:buChar char="ü"/>
            </a:pPr>
            <a:r>
              <a:rPr lang="el-GR" dirty="0" smtClean="0"/>
              <a:t>Μέρος του συμπλόκου της βιολογικής αντίδρασης των αγγειακών ιστών έναντι επιβλαβών ερεθισμάτων, όπως οι παθογόνοι οργανισμοί</a:t>
            </a:r>
            <a:r>
              <a:rPr lang="en-GB" dirty="0" smtClean="0"/>
              <a:t>, </a:t>
            </a:r>
            <a:r>
              <a:rPr lang="el-GR" dirty="0" smtClean="0"/>
              <a:t>έλλειψη οξυγόνου</a:t>
            </a:r>
            <a:r>
              <a:rPr lang="en-GB" dirty="0" smtClean="0"/>
              <a:t>, </a:t>
            </a:r>
            <a:r>
              <a:rPr lang="el-GR" dirty="0" smtClean="0"/>
              <a:t>ή άλλοι ερεθιστικοί παράγοντες</a:t>
            </a:r>
            <a:r>
              <a:rPr lang="en-GB" dirty="0" smtClean="0">
                <a:effectLst>
                  <a:outerShdw blurRad="38100" dist="38100" dir="2700000" algn="tl">
                    <a:srgbClr val="000000">
                      <a:alpha val="43137"/>
                    </a:srgbClr>
                  </a:outerShdw>
                </a:effectLst>
              </a:rPr>
              <a:t> </a:t>
            </a:r>
          </a:p>
          <a:p>
            <a:pPr>
              <a:lnSpc>
                <a:spcPct val="100000"/>
              </a:lnSpc>
            </a:pPr>
            <a:endParaRPr lang="en-GB" dirty="0" smtClean="0">
              <a:effectLst>
                <a:outerShdw blurRad="38100" dist="38100" dir="2700000" algn="tl">
                  <a:srgbClr val="000000">
                    <a:alpha val="43137"/>
                  </a:srgbClr>
                </a:outerShdw>
              </a:effectLst>
            </a:endParaRPr>
          </a:p>
          <a:p>
            <a:pPr>
              <a:lnSpc>
                <a:spcPct val="100000"/>
              </a:lnSpc>
              <a:buClr>
                <a:srgbClr val="00B050"/>
              </a:buClr>
              <a:buFont typeface="Wingdings" panose="05000000000000000000" pitchFamily="2" charset="2"/>
              <a:buChar char="ü"/>
            </a:pPr>
            <a:r>
              <a:rPr lang="el-GR" dirty="0" smtClean="0"/>
              <a:t>Φλεγμονή</a:t>
            </a:r>
            <a:r>
              <a:rPr lang="nl-NL" dirty="0" smtClean="0"/>
              <a:t> </a:t>
            </a:r>
            <a:r>
              <a:rPr lang="nl-NL" dirty="0"/>
              <a:t>≠ </a:t>
            </a:r>
            <a:r>
              <a:rPr lang="el-GR" dirty="0" smtClean="0"/>
              <a:t>λοίμωξη</a:t>
            </a:r>
            <a:endParaRPr lang="nl-NL" dirty="0"/>
          </a:p>
          <a:p>
            <a:pPr>
              <a:lnSpc>
                <a:spcPct val="100000"/>
              </a:lnSpc>
              <a:buClr>
                <a:srgbClr val="00B050"/>
              </a:buClr>
              <a:buFont typeface="Wingdings" panose="05000000000000000000" pitchFamily="2" charset="2"/>
              <a:buChar char="ü"/>
            </a:pPr>
            <a:endParaRPr lang="en-GB" dirty="0"/>
          </a:p>
          <a:p>
            <a:pPr>
              <a:lnSpc>
                <a:spcPct val="100000"/>
              </a:lnSpc>
              <a:buClr>
                <a:srgbClr val="00B050"/>
              </a:buClr>
              <a:buFont typeface="Wingdings" panose="05000000000000000000" pitchFamily="2" charset="2"/>
              <a:buChar char="ü"/>
            </a:pPr>
            <a:r>
              <a:rPr lang="el-GR" dirty="0" smtClean="0"/>
              <a:t>Κλασικά συμπτώματα</a:t>
            </a:r>
            <a:endParaRPr lang="nl-NL" dirty="0"/>
          </a:p>
          <a:p>
            <a:pPr>
              <a:lnSpc>
                <a:spcPct val="100000"/>
              </a:lnSpc>
              <a:buClr>
                <a:srgbClr val="00B050"/>
              </a:buClr>
              <a:buFont typeface="Wingdings" panose="05000000000000000000" pitchFamily="2" charset="2"/>
              <a:buChar char="ü"/>
            </a:pPr>
            <a:endParaRPr lang="nl-NL" dirty="0"/>
          </a:p>
          <a:p>
            <a:endParaRPr lang="en-GB" dirty="0" smtClean="0"/>
          </a:p>
        </p:txBody>
      </p:sp>
    </p:spTree>
    <p:custDataLst>
      <p:tags r:id="rId1"/>
    </p:custDataLst>
    <p:extLst>
      <p:ext uri="{BB962C8B-B14F-4D97-AF65-F5344CB8AC3E}">
        <p14:creationId xmlns:p14="http://schemas.microsoft.com/office/powerpoint/2010/main" val="4026146985"/>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el 9"/>
          <p:cNvSpPr>
            <a:spLocks noGrp="1"/>
          </p:cNvSpPr>
          <p:nvPr>
            <p:ph type="title"/>
          </p:nvPr>
        </p:nvSpPr>
        <p:spPr>
          <a:xfrm>
            <a:off x="152400" y="381000"/>
            <a:ext cx="8668072" cy="381000"/>
          </a:xfrm>
        </p:spPr>
        <p:txBody>
          <a:bodyPr>
            <a:normAutofit fontScale="90000"/>
          </a:bodyPr>
          <a:lstStyle/>
          <a:p>
            <a:r>
              <a:rPr lang="el-GR" sz="3200" b="1" dirty="0" smtClean="0">
                <a:solidFill>
                  <a:srgbClr val="333399"/>
                </a:solidFill>
                <a:effectLst>
                  <a:outerShdw blurRad="38100" dist="38100" dir="2700000" algn="tl">
                    <a:srgbClr val="000000">
                      <a:alpha val="43137"/>
                    </a:srgbClr>
                  </a:outerShdw>
                </a:effectLst>
              </a:rPr>
              <a:t>Οι πέντε κύριες ενδείξεις φλεγμονής</a:t>
            </a:r>
            <a:endParaRPr lang="nl-NL" sz="3200" b="1" dirty="0">
              <a:solidFill>
                <a:srgbClr val="333399"/>
              </a:solidFill>
              <a:effectLst>
                <a:outerShdw blurRad="38100" dist="38100" dir="2700000" algn="tl">
                  <a:srgbClr val="000000">
                    <a:alpha val="43137"/>
                  </a:srgbClr>
                </a:outerShdw>
              </a:effectLst>
            </a:endParaRPr>
          </a:p>
        </p:txBody>
      </p:sp>
      <p:pic>
        <p:nvPicPr>
          <p:cNvPr id="3" name="Tijdelijke aanduiding voor inhoud 2"/>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39552" y="1124744"/>
            <a:ext cx="8001517" cy="5206115"/>
          </a:xfrm>
        </p:spPr>
      </p:pic>
    </p:spTree>
    <p:extLst>
      <p:ext uri="{BB962C8B-B14F-4D97-AF65-F5344CB8AC3E}">
        <p14:creationId xmlns:p14="http://schemas.microsoft.com/office/powerpoint/2010/main" val="2892578634"/>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l-GR" sz="3200" b="1" dirty="0" smtClean="0">
                <a:solidFill>
                  <a:srgbClr val="333399"/>
                </a:solidFill>
                <a:effectLst>
                  <a:outerShdw blurRad="38100" dist="38100" dir="2700000" algn="tl">
                    <a:srgbClr val="C0C0C0"/>
                  </a:outerShdw>
                </a:effectLst>
              </a:rPr>
              <a:t>Φλεγμονή </a:t>
            </a:r>
            <a:r>
              <a:rPr lang="en-GB" sz="3200" b="1" dirty="0" smtClean="0">
                <a:solidFill>
                  <a:srgbClr val="333399"/>
                </a:solidFill>
                <a:effectLst>
                  <a:outerShdw blurRad="38100" dist="38100" dir="2700000" algn="tl">
                    <a:srgbClr val="C0C0C0"/>
                  </a:outerShdw>
                </a:effectLst>
              </a:rPr>
              <a:t>&amp; </a:t>
            </a:r>
            <a:r>
              <a:rPr lang="en-GB" sz="3200" b="1" dirty="0">
                <a:solidFill>
                  <a:srgbClr val="333399"/>
                </a:solidFill>
                <a:effectLst>
                  <a:outerShdw blurRad="38100" dist="38100" dir="2700000" algn="tl">
                    <a:srgbClr val="C0C0C0"/>
                  </a:outerShdw>
                </a:effectLst>
              </a:rPr>
              <a:t>NSAIDs</a:t>
            </a:r>
            <a:endParaRPr lang="en-GB" dirty="0"/>
          </a:p>
        </p:txBody>
      </p:sp>
      <p:sp>
        <p:nvSpPr>
          <p:cNvPr id="4" name="Afgeronde rechthoek 3"/>
          <p:cNvSpPr/>
          <p:nvPr/>
        </p:nvSpPr>
        <p:spPr>
          <a:xfrm>
            <a:off x="3534916" y="907356"/>
            <a:ext cx="1685156" cy="648072"/>
          </a:xfrm>
          <a:prstGeom prst="roundRect">
            <a:avLst/>
          </a:prstGeom>
          <a:ln>
            <a:solidFill>
              <a:srgbClr val="00B050"/>
            </a:solidFill>
          </a:ln>
          <a:effectLst>
            <a:glow rad="101600">
              <a:schemeClr val="accent3">
                <a:satMod val="175000"/>
                <a:alpha val="40000"/>
              </a:schemeClr>
            </a:glow>
          </a:effectLst>
        </p:spPr>
        <p:style>
          <a:lnRef idx="2">
            <a:schemeClr val="accent1"/>
          </a:lnRef>
          <a:fillRef idx="1">
            <a:schemeClr val="lt1"/>
          </a:fillRef>
          <a:effectRef idx="0">
            <a:schemeClr val="accent1"/>
          </a:effectRef>
          <a:fontRef idx="minor">
            <a:schemeClr val="dk1"/>
          </a:fontRef>
        </p:style>
        <p:txBody>
          <a:bodyPr rtlCol="0" anchor="ctr"/>
          <a:lstStyle/>
          <a:p>
            <a:pPr algn="ctr"/>
            <a:r>
              <a:rPr lang="el-GR" sz="1400" b="1" dirty="0" smtClean="0">
                <a:solidFill>
                  <a:srgbClr val="333399"/>
                </a:solidFill>
              </a:rPr>
              <a:t>Τραύμα</a:t>
            </a:r>
            <a:r>
              <a:rPr lang="nl-NL" sz="1400" b="1" dirty="0" smtClean="0">
                <a:solidFill>
                  <a:srgbClr val="333399"/>
                </a:solidFill>
              </a:rPr>
              <a:t> </a:t>
            </a:r>
            <a:r>
              <a:rPr lang="el-GR" sz="1400" b="1" dirty="0" smtClean="0">
                <a:solidFill>
                  <a:srgbClr val="333399"/>
                </a:solidFill>
              </a:rPr>
              <a:t>και</a:t>
            </a:r>
            <a:r>
              <a:rPr lang="nl-NL" sz="1400" b="1" dirty="0" smtClean="0">
                <a:solidFill>
                  <a:srgbClr val="333399"/>
                </a:solidFill>
              </a:rPr>
              <a:t>/</a:t>
            </a:r>
            <a:r>
              <a:rPr lang="el-GR" sz="1400" b="1" dirty="0" smtClean="0">
                <a:solidFill>
                  <a:srgbClr val="333399"/>
                </a:solidFill>
              </a:rPr>
              <a:t>ή</a:t>
            </a:r>
            <a:r>
              <a:rPr lang="nl-NL" sz="1400" b="1" dirty="0" smtClean="0">
                <a:solidFill>
                  <a:srgbClr val="333399"/>
                </a:solidFill>
              </a:rPr>
              <a:t> </a:t>
            </a:r>
            <a:r>
              <a:rPr lang="el-GR" sz="1400" b="1" dirty="0" smtClean="0">
                <a:solidFill>
                  <a:srgbClr val="333399"/>
                </a:solidFill>
              </a:rPr>
              <a:t>λοίμωξη</a:t>
            </a:r>
            <a:endParaRPr lang="en-GB" sz="1400" b="1" dirty="0">
              <a:solidFill>
                <a:srgbClr val="333399"/>
              </a:solidFill>
            </a:endParaRPr>
          </a:p>
        </p:txBody>
      </p:sp>
      <p:sp>
        <p:nvSpPr>
          <p:cNvPr id="6" name="Afgeronde rechthoek 5"/>
          <p:cNvSpPr/>
          <p:nvPr/>
        </p:nvSpPr>
        <p:spPr>
          <a:xfrm>
            <a:off x="3547740" y="1598570"/>
            <a:ext cx="1672332" cy="620476"/>
          </a:xfrm>
          <a:prstGeom prst="roundRect">
            <a:avLst/>
          </a:prstGeom>
          <a:ln>
            <a:solidFill>
              <a:srgbClr val="00B050"/>
            </a:solidFill>
          </a:ln>
          <a:effectLst>
            <a:glow rad="101600">
              <a:schemeClr val="accent3">
                <a:satMod val="175000"/>
                <a:alpha val="40000"/>
              </a:schemeClr>
            </a:glow>
          </a:effectLst>
        </p:spPr>
        <p:style>
          <a:lnRef idx="2">
            <a:schemeClr val="accent1"/>
          </a:lnRef>
          <a:fillRef idx="1">
            <a:schemeClr val="lt1"/>
          </a:fillRef>
          <a:effectRef idx="0">
            <a:schemeClr val="accent1"/>
          </a:effectRef>
          <a:fontRef idx="minor">
            <a:schemeClr val="dk1"/>
          </a:fontRef>
        </p:style>
        <p:txBody>
          <a:bodyPr rtlCol="0" anchor="ctr"/>
          <a:lstStyle/>
          <a:p>
            <a:pPr algn="ctr"/>
            <a:r>
              <a:rPr lang="el-GR" sz="1400" b="1" dirty="0" smtClean="0">
                <a:solidFill>
                  <a:srgbClr val="333399"/>
                </a:solidFill>
              </a:rPr>
              <a:t>Κυτταρική βλάβη</a:t>
            </a:r>
            <a:endParaRPr lang="en-GB" sz="1400" b="1" dirty="0">
              <a:solidFill>
                <a:srgbClr val="333399"/>
              </a:solidFill>
            </a:endParaRPr>
          </a:p>
        </p:txBody>
      </p:sp>
      <p:sp>
        <p:nvSpPr>
          <p:cNvPr id="7" name="Afgeronde rechthoek 6"/>
          <p:cNvSpPr/>
          <p:nvPr/>
        </p:nvSpPr>
        <p:spPr>
          <a:xfrm>
            <a:off x="3547740" y="2294992"/>
            <a:ext cx="1672332" cy="360040"/>
          </a:xfrm>
          <a:prstGeom prst="roundRect">
            <a:avLst/>
          </a:prstGeom>
          <a:ln>
            <a:solidFill>
              <a:srgbClr val="00B05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l-GR" sz="1400" b="1" dirty="0" err="1" smtClean="0">
                <a:solidFill>
                  <a:srgbClr val="333399"/>
                </a:solidFill>
              </a:rPr>
              <a:t>Φωσφολιπίδια</a:t>
            </a:r>
            <a:endParaRPr lang="en-GB" sz="1400" b="1" dirty="0">
              <a:solidFill>
                <a:srgbClr val="333399"/>
              </a:solidFill>
            </a:endParaRPr>
          </a:p>
        </p:txBody>
      </p:sp>
      <p:sp>
        <p:nvSpPr>
          <p:cNvPr id="8" name="Afgeronde rechthoek 7"/>
          <p:cNvSpPr/>
          <p:nvPr/>
        </p:nvSpPr>
        <p:spPr>
          <a:xfrm>
            <a:off x="3547740" y="2867732"/>
            <a:ext cx="1672332" cy="684076"/>
          </a:xfrm>
          <a:prstGeom prst="roundRect">
            <a:avLst/>
          </a:prstGeom>
          <a:ln>
            <a:solidFill>
              <a:srgbClr val="00B05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l-GR" sz="1400" b="1" dirty="0" err="1" smtClean="0">
                <a:solidFill>
                  <a:srgbClr val="333399"/>
                </a:solidFill>
              </a:rPr>
              <a:t>Αραχιδονικό</a:t>
            </a:r>
            <a:r>
              <a:rPr lang="el-GR" sz="1400" b="1" dirty="0" smtClean="0">
                <a:solidFill>
                  <a:srgbClr val="333399"/>
                </a:solidFill>
              </a:rPr>
              <a:t> οξύ</a:t>
            </a:r>
            <a:endParaRPr lang="en-GB" sz="1400" b="1" dirty="0">
              <a:solidFill>
                <a:srgbClr val="333399"/>
              </a:solidFill>
            </a:endParaRPr>
          </a:p>
        </p:txBody>
      </p:sp>
      <p:sp>
        <p:nvSpPr>
          <p:cNvPr id="9" name="Afgeronde rechthoek 8"/>
          <p:cNvSpPr/>
          <p:nvPr/>
        </p:nvSpPr>
        <p:spPr>
          <a:xfrm>
            <a:off x="6012160" y="5169780"/>
            <a:ext cx="2547490" cy="1368152"/>
          </a:xfrm>
          <a:prstGeom prst="roundRect">
            <a:avLst/>
          </a:prstGeom>
          <a:ln>
            <a:solidFill>
              <a:srgbClr val="00B05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l-GR" sz="1400" b="1" u="sng" dirty="0">
                <a:solidFill>
                  <a:srgbClr val="333399"/>
                </a:solidFill>
              </a:rPr>
              <a:t>Ανεπιθύμητες</a:t>
            </a:r>
            <a:r>
              <a:rPr lang="en-GB" sz="1400" b="1" dirty="0">
                <a:solidFill>
                  <a:srgbClr val="333399"/>
                </a:solidFill>
              </a:rPr>
              <a:t> </a:t>
            </a:r>
            <a:r>
              <a:rPr lang="el-GR" sz="1400" b="1" dirty="0">
                <a:solidFill>
                  <a:srgbClr val="333399"/>
                </a:solidFill>
              </a:rPr>
              <a:t>ενέργειες φλεγμονής </a:t>
            </a:r>
            <a:r>
              <a:rPr lang="el-GR" sz="1400" b="1" dirty="0" smtClean="0">
                <a:solidFill>
                  <a:srgbClr val="333399"/>
                </a:solidFill>
              </a:rPr>
              <a:t>και σημαντικός ρόλος σε ασθματικές και αλλεργικές αντιδράσεις</a:t>
            </a:r>
            <a:endParaRPr lang="en-GB" sz="1400" b="1" dirty="0">
              <a:solidFill>
                <a:srgbClr val="333399"/>
              </a:solidFill>
            </a:endParaRPr>
          </a:p>
        </p:txBody>
      </p:sp>
      <p:sp>
        <p:nvSpPr>
          <p:cNvPr id="10" name="Afgeronde rechthoek 9"/>
          <p:cNvSpPr/>
          <p:nvPr/>
        </p:nvSpPr>
        <p:spPr>
          <a:xfrm>
            <a:off x="3189522" y="5169780"/>
            <a:ext cx="2547490" cy="1368152"/>
          </a:xfrm>
          <a:prstGeom prst="roundRect">
            <a:avLst/>
          </a:prstGeom>
          <a:ln>
            <a:solidFill>
              <a:srgbClr val="00B05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l-GR" sz="1400" b="1" dirty="0" err="1" smtClean="0">
                <a:solidFill>
                  <a:srgbClr val="333399"/>
                </a:solidFill>
              </a:rPr>
              <a:t>Ομοιοστατικές</a:t>
            </a:r>
            <a:r>
              <a:rPr lang="el-GR" sz="1400" b="1" dirty="0" smtClean="0">
                <a:solidFill>
                  <a:srgbClr val="333399"/>
                </a:solidFill>
              </a:rPr>
              <a:t> λειτουργίες</a:t>
            </a:r>
            <a:endParaRPr lang="en-GB" sz="1400" b="1" dirty="0">
              <a:solidFill>
                <a:srgbClr val="333399"/>
              </a:solidFill>
            </a:endParaRPr>
          </a:p>
        </p:txBody>
      </p:sp>
      <p:sp>
        <p:nvSpPr>
          <p:cNvPr id="11" name="Afgeronde rechthoek 10"/>
          <p:cNvSpPr/>
          <p:nvPr/>
        </p:nvSpPr>
        <p:spPr>
          <a:xfrm>
            <a:off x="683568" y="5169780"/>
            <a:ext cx="2505954" cy="1368152"/>
          </a:xfrm>
          <a:prstGeom prst="roundRect">
            <a:avLst/>
          </a:prstGeom>
          <a:ln>
            <a:solidFill>
              <a:srgbClr val="00B05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l-GR" sz="1400" b="1" u="sng" dirty="0" smtClean="0">
                <a:solidFill>
                  <a:srgbClr val="333399"/>
                </a:solidFill>
              </a:rPr>
              <a:t>Ανεπιθύμητες</a:t>
            </a:r>
            <a:r>
              <a:rPr lang="en-GB" sz="1400" b="1" dirty="0" smtClean="0">
                <a:solidFill>
                  <a:srgbClr val="333399"/>
                </a:solidFill>
              </a:rPr>
              <a:t> </a:t>
            </a:r>
            <a:r>
              <a:rPr lang="el-GR" sz="1400" b="1" dirty="0" smtClean="0">
                <a:solidFill>
                  <a:srgbClr val="333399"/>
                </a:solidFill>
              </a:rPr>
              <a:t>ενέργειες φλεγμονής</a:t>
            </a:r>
            <a:r>
              <a:rPr lang="en-GB" sz="1400" b="1" dirty="0" smtClean="0">
                <a:solidFill>
                  <a:srgbClr val="333399"/>
                </a:solidFill>
              </a:rPr>
              <a:t>:</a:t>
            </a:r>
          </a:p>
          <a:p>
            <a:pPr algn="ctr"/>
            <a:r>
              <a:rPr lang="el-GR" sz="1400" b="1" dirty="0" smtClean="0">
                <a:solidFill>
                  <a:srgbClr val="333399"/>
                </a:solidFill>
              </a:rPr>
              <a:t>Επίπονη αγγειοδιαστολή</a:t>
            </a:r>
            <a:endParaRPr lang="en-GB" sz="1400" b="1" dirty="0" smtClean="0">
              <a:solidFill>
                <a:srgbClr val="333399"/>
              </a:solidFill>
            </a:endParaRPr>
          </a:p>
          <a:p>
            <a:pPr algn="ctr"/>
            <a:endParaRPr lang="en-GB" sz="1400" b="1" dirty="0">
              <a:solidFill>
                <a:srgbClr val="333399"/>
              </a:solidFill>
            </a:endParaRPr>
          </a:p>
        </p:txBody>
      </p:sp>
      <p:sp>
        <p:nvSpPr>
          <p:cNvPr id="12" name="Afgeronde rechthoek 11"/>
          <p:cNvSpPr/>
          <p:nvPr/>
        </p:nvSpPr>
        <p:spPr>
          <a:xfrm>
            <a:off x="683568" y="4808400"/>
            <a:ext cx="5068464" cy="360040"/>
          </a:xfrm>
          <a:prstGeom prst="roundRect">
            <a:avLst/>
          </a:prstGeom>
          <a:ln>
            <a:solidFill>
              <a:srgbClr val="00B05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l-GR" sz="1400" b="1" dirty="0" err="1" smtClean="0">
                <a:solidFill>
                  <a:srgbClr val="333399"/>
                </a:solidFill>
              </a:rPr>
              <a:t>Προσταγλαδίνες</a:t>
            </a:r>
            <a:r>
              <a:rPr lang="nl-NL" sz="1400" b="1" dirty="0" smtClean="0">
                <a:solidFill>
                  <a:srgbClr val="333399"/>
                </a:solidFill>
              </a:rPr>
              <a:t> &amp; </a:t>
            </a:r>
            <a:r>
              <a:rPr lang="el-GR" sz="1400" b="1" dirty="0" err="1" smtClean="0">
                <a:solidFill>
                  <a:srgbClr val="333399"/>
                </a:solidFill>
              </a:rPr>
              <a:t>Θρομβοξάνες</a:t>
            </a:r>
            <a:endParaRPr lang="en-GB" sz="1400" b="1" dirty="0">
              <a:solidFill>
                <a:srgbClr val="333399"/>
              </a:solidFill>
            </a:endParaRPr>
          </a:p>
        </p:txBody>
      </p:sp>
      <p:sp>
        <p:nvSpPr>
          <p:cNvPr id="13" name="Afgeronde rechthoek 12"/>
          <p:cNvSpPr/>
          <p:nvPr/>
        </p:nvSpPr>
        <p:spPr>
          <a:xfrm>
            <a:off x="6012160" y="4809740"/>
            <a:ext cx="2547490" cy="360040"/>
          </a:xfrm>
          <a:prstGeom prst="roundRect">
            <a:avLst/>
          </a:prstGeom>
          <a:ln>
            <a:solidFill>
              <a:srgbClr val="00B05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l-GR" sz="1400" b="1" dirty="0" err="1" smtClean="0">
                <a:solidFill>
                  <a:srgbClr val="333399"/>
                </a:solidFill>
              </a:rPr>
              <a:t>Λευκοτριένια</a:t>
            </a:r>
            <a:endParaRPr lang="en-GB" sz="1400" b="1" dirty="0">
              <a:solidFill>
                <a:srgbClr val="333399"/>
              </a:solidFill>
            </a:endParaRPr>
          </a:p>
        </p:txBody>
      </p:sp>
      <p:cxnSp>
        <p:nvCxnSpPr>
          <p:cNvPr id="23" name="Rechte verbindingslijn met pijl 22"/>
          <p:cNvCxnSpPr/>
          <p:nvPr/>
        </p:nvCxnSpPr>
        <p:spPr>
          <a:xfrm>
            <a:off x="3635896" y="1342604"/>
            <a:ext cx="0" cy="511932"/>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8" name="Rechte verbindingslijn met pijl 27"/>
          <p:cNvCxnSpPr/>
          <p:nvPr/>
        </p:nvCxnSpPr>
        <p:spPr>
          <a:xfrm>
            <a:off x="3639592" y="1963080"/>
            <a:ext cx="0" cy="511932"/>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9" name="Rechte verbindingslijn met pijl 28"/>
          <p:cNvCxnSpPr/>
          <p:nvPr/>
        </p:nvCxnSpPr>
        <p:spPr>
          <a:xfrm>
            <a:off x="3643288" y="2534922"/>
            <a:ext cx="0" cy="53403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3114" name="Rechte verbindingslijn met pijl 3113"/>
          <p:cNvCxnSpPr/>
          <p:nvPr/>
        </p:nvCxnSpPr>
        <p:spPr>
          <a:xfrm>
            <a:off x="5220072" y="3429000"/>
            <a:ext cx="2304256" cy="13794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78" name="Rechte verbindingslijn met pijl 77"/>
          <p:cNvCxnSpPr/>
          <p:nvPr/>
        </p:nvCxnSpPr>
        <p:spPr>
          <a:xfrm flipH="1">
            <a:off x="1619672" y="3429000"/>
            <a:ext cx="1928069" cy="138074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3122" name="Gebogen verbindingslijn 3121"/>
          <p:cNvCxnSpPr>
            <a:endCxn id="6" idx="1"/>
          </p:cNvCxnSpPr>
          <p:nvPr/>
        </p:nvCxnSpPr>
        <p:spPr>
          <a:xfrm rot="5400000" flipH="1" flipV="1">
            <a:off x="214533" y="2436587"/>
            <a:ext cx="3860986" cy="2805428"/>
          </a:xfrm>
          <a:prstGeom prst="bentConnector2">
            <a:avLst/>
          </a:prstGeom>
          <a:ln>
            <a:tailEnd type="arrow"/>
          </a:ln>
        </p:spPr>
        <p:style>
          <a:lnRef idx="2">
            <a:schemeClr val="accent3"/>
          </a:lnRef>
          <a:fillRef idx="0">
            <a:schemeClr val="accent3"/>
          </a:fillRef>
          <a:effectRef idx="1">
            <a:schemeClr val="accent3"/>
          </a:effectRef>
          <a:fontRef idx="minor">
            <a:schemeClr val="tx1"/>
          </a:fontRef>
        </p:style>
      </p:cxnSp>
      <p:cxnSp>
        <p:nvCxnSpPr>
          <p:cNvPr id="105" name="Gebogen verbindingslijn 104"/>
          <p:cNvCxnSpPr>
            <a:endCxn id="6" idx="3"/>
          </p:cNvCxnSpPr>
          <p:nvPr/>
        </p:nvCxnSpPr>
        <p:spPr>
          <a:xfrm rot="16200000" flipV="1">
            <a:off x="4909761" y="2219119"/>
            <a:ext cx="3860986" cy="3240364"/>
          </a:xfrm>
          <a:prstGeom prst="bentConnector2">
            <a:avLst/>
          </a:prstGeom>
          <a:ln>
            <a:tailEnd type="arrow"/>
          </a:ln>
        </p:spPr>
        <p:style>
          <a:lnRef idx="2">
            <a:schemeClr val="accent3"/>
          </a:lnRef>
          <a:fillRef idx="0">
            <a:schemeClr val="accent3"/>
          </a:fillRef>
          <a:effectRef idx="1">
            <a:schemeClr val="accent3"/>
          </a:effectRef>
          <a:fontRef idx="minor">
            <a:schemeClr val="tx1"/>
          </a:fontRef>
        </p:style>
      </p:cxnSp>
      <p:cxnSp>
        <p:nvCxnSpPr>
          <p:cNvPr id="91" name="Rechte verbindingslijn met pijl 90"/>
          <p:cNvCxnSpPr/>
          <p:nvPr/>
        </p:nvCxnSpPr>
        <p:spPr>
          <a:xfrm flipH="1">
            <a:off x="3728616" y="3551808"/>
            <a:ext cx="4440" cy="12247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92" name="Tekstvak 91"/>
          <p:cNvSpPr txBox="1"/>
          <p:nvPr/>
        </p:nvSpPr>
        <p:spPr>
          <a:xfrm>
            <a:off x="3733056" y="3828750"/>
            <a:ext cx="915392" cy="307777"/>
          </a:xfrm>
          <a:prstGeom prst="rect">
            <a:avLst/>
          </a:prstGeom>
          <a:noFill/>
        </p:spPr>
        <p:txBody>
          <a:bodyPr wrap="square" rtlCol="0">
            <a:spAutoFit/>
          </a:bodyPr>
          <a:lstStyle/>
          <a:p>
            <a:r>
              <a:rPr lang="nl-NL" sz="1400" b="1" dirty="0" smtClean="0">
                <a:solidFill>
                  <a:srgbClr val="333399"/>
                </a:solidFill>
                <a:latin typeface="+mn-lt"/>
              </a:rPr>
              <a:t>COX-1</a:t>
            </a:r>
            <a:endParaRPr lang="en-GB" sz="1400" b="1" dirty="0">
              <a:solidFill>
                <a:srgbClr val="333399"/>
              </a:solidFill>
              <a:latin typeface="+mn-lt"/>
            </a:endParaRPr>
          </a:p>
        </p:txBody>
      </p:sp>
      <p:sp>
        <p:nvSpPr>
          <p:cNvPr id="93" name="Tekstvak 92"/>
          <p:cNvSpPr txBox="1"/>
          <p:nvPr/>
        </p:nvSpPr>
        <p:spPr>
          <a:xfrm>
            <a:off x="1902209" y="3828750"/>
            <a:ext cx="864096" cy="307777"/>
          </a:xfrm>
          <a:prstGeom prst="rect">
            <a:avLst/>
          </a:prstGeom>
          <a:noFill/>
        </p:spPr>
        <p:txBody>
          <a:bodyPr wrap="square" rtlCol="0">
            <a:spAutoFit/>
          </a:bodyPr>
          <a:lstStyle/>
          <a:p>
            <a:r>
              <a:rPr lang="nl-NL" sz="1400" b="1" dirty="0" smtClean="0">
                <a:solidFill>
                  <a:srgbClr val="333399"/>
                </a:solidFill>
                <a:latin typeface="+mn-lt"/>
              </a:rPr>
              <a:t>COX-2</a:t>
            </a:r>
            <a:endParaRPr lang="en-GB" sz="1400" b="1" dirty="0">
              <a:solidFill>
                <a:srgbClr val="333399"/>
              </a:solidFill>
              <a:latin typeface="+mn-lt"/>
            </a:endParaRPr>
          </a:p>
        </p:txBody>
      </p:sp>
      <p:sp>
        <p:nvSpPr>
          <p:cNvPr id="94" name="Tekstvak 93"/>
          <p:cNvSpPr txBox="1"/>
          <p:nvPr/>
        </p:nvSpPr>
        <p:spPr>
          <a:xfrm>
            <a:off x="6205785" y="3828750"/>
            <a:ext cx="1080120" cy="307777"/>
          </a:xfrm>
          <a:prstGeom prst="rect">
            <a:avLst/>
          </a:prstGeom>
          <a:noFill/>
        </p:spPr>
        <p:txBody>
          <a:bodyPr wrap="square" rtlCol="0">
            <a:spAutoFit/>
          </a:bodyPr>
          <a:lstStyle/>
          <a:p>
            <a:r>
              <a:rPr lang="nl-NL" sz="1400" b="1" dirty="0" smtClean="0">
                <a:solidFill>
                  <a:srgbClr val="333399"/>
                </a:solidFill>
                <a:latin typeface="+mn-lt"/>
              </a:rPr>
              <a:t>LOX</a:t>
            </a:r>
            <a:endParaRPr lang="en-GB" sz="1400" b="1" dirty="0">
              <a:solidFill>
                <a:srgbClr val="333399"/>
              </a:solidFill>
              <a:latin typeface="+mn-lt"/>
            </a:endParaRPr>
          </a:p>
        </p:txBody>
      </p:sp>
    </p:spTree>
    <p:custDataLst>
      <p:tags r:id="rId1"/>
    </p:custDataLst>
    <p:extLst>
      <p:ext uri="{BB962C8B-B14F-4D97-AF65-F5344CB8AC3E}">
        <p14:creationId xmlns:p14="http://schemas.microsoft.com/office/powerpoint/2010/main" val="526795554"/>
      </p:ext>
    </p:ext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z="3200" b="1" dirty="0" err="1" smtClean="0">
                <a:solidFill>
                  <a:srgbClr val="333399"/>
                </a:solidFill>
                <a:effectLst>
                  <a:outerShdw blurRad="38100" dist="38100" dir="2700000" algn="tl">
                    <a:srgbClr val="C0C0C0"/>
                  </a:outerShdw>
                </a:effectLst>
              </a:rPr>
              <a:t>Meloxicam</a:t>
            </a:r>
            <a:endParaRPr lang="en-GB" dirty="0"/>
          </a:p>
        </p:txBody>
      </p:sp>
      <p:sp>
        <p:nvSpPr>
          <p:cNvPr id="4" name="Afgeronde rechthoek 3"/>
          <p:cNvSpPr/>
          <p:nvPr/>
        </p:nvSpPr>
        <p:spPr>
          <a:xfrm>
            <a:off x="3534916" y="907356"/>
            <a:ext cx="1685156" cy="648072"/>
          </a:xfrm>
          <a:prstGeom prst="roundRect">
            <a:avLst/>
          </a:prstGeom>
          <a:ln>
            <a:solidFill>
              <a:srgbClr val="00B050"/>
            </a:solidFill>
          </a:ln>
          <a:effectLst>
            <a:glow rad="101600">
              <a:schemeClr val="accent3">
                <a:satMod val="175000"/>
                <a:alpha val="40000"/>
              </a:schemeClr>
            </a:glow>
          </a:effectLst>
        </p:spPr>
        <p:style>
          <a:lnRef idx="2">
            <a:schemeClr val="accent1"/>
          </a:lnRef>
          <a:fillRef idx="1">
            <a:schemeClr val="lt1"/>
          </a:fillRef>
          <a:effectRef idx="0">
            <a:schemeClr val="accent1"/>
          </a:effectRef>
          <a:fontRef idx="minor">
            <a:schemeClr val="dk1"/>
          </a:fontRef>
        </p:style>
        <p:txBody>
          <a:bodyPr rtlCol="0" anchor="ctr"/>
          <a:lstStyle/>
          <a:p>
            <a:pPr algn="ctr"/>
            <a:r>
              <a:rPr lang="el-GR" sz="1400" b="1" dirty="0">
                <a:solidFill>
                  <a:srgbClr val="333399"/>
                </a:solidFill>
              </a:rPr>
              <a:t>Τραύμα</a:t>
            </a:r>
            <a:r>
              <a:rPr lang="nl-NL" sz="1400" b="1" dirty="0">
                <a:solidFill>
                  <a:srgbClr val="333399"/>
                </a:solidFill>
              </a:rPr>
              <a:t> </a:t>
            </a:r>
            <a:r>
              <a:rPr lang="el-GR" sz="1400" b="1" dirty="0">
                <a:solidFill>
                  <a:srgbClr val="333399"/>
                </a:solidFill>
              </a:rPr>
              <a:t>και</a:t>
            </a:r>
            <a:r>
              <a:rPr lang="nl-NL" sz="1400" b="1" dirty="0">
                <a:solidFill>
                  <a:srgbClr val="333399"/>
                </a:solidFill>
              </a:rPr>
              <a:t>/</a:t>
            </a:r>
            <a:r>
              <a:rPr lang="el-GR" sz="1400" b="1" dirty="0">
                <a:solidFill>
                  <a:srgbClr val="333399"/>
                </a:solidFill>
              </a:rPr>
              <a:t>ή</a:t>
            </a:r>
            <a:r>
              <a:rPr lang="nl-NL" sz="1400" b="1" dirty="0">
                <a:solidFill>
                  <a:srgbClr val="333399"/>
                </a:solidFill>
              </a:rPr>
              <a:t> </a:t>
            </a:r>
            <a:r>
              <a:rPr lang="el-GR" sz="1400" b="1" dirty="0">
                <a:solidFill>
                  <a:srgbClr val="333399"/>
                </a:solidFill>
              </a:rPr>
              <a:t>λοίμωξη</a:t>
            </a:r>
            <a:endParaRPr lang="en-GB" sz="1400" b="1" dirty="0">
              <a:solidFill>
                <a:srgbClr val="333399"/>
              </a:solidFill>
            </a:endParaRPr>
          </a:p>
        </p:txBody>
      </p:sp>
      <p:sp>
        <p:nvSpPr>
          <p:cNvPr id="6" name="Afgeronde rechthoek 5"/>
          <p:cNvSpPr/>
          <p:nvPr/>
        </p:nvSpPr>
        <p:spPr>
          <a:xfrm>
            <a:off x="3547740" y="1598570"/>
            <a:ext cx="1672332" cy="620476"/>
          </a:xfrm>
          <a:prstGeom prst="roundRect">
            <a:avLst/>
          </a:prstGeom>
          <a:ln>
            <a:solidFill>
              <a:srgbClr val="00B050"/>
            </a:solidFill>
          </a:ln>
          <a:effectLst>
            <a:glow rad="101600">
              <a:schemeClr val="accent3">
                <a:satMod val="175000"/>
                <a:alpha val="40000"/>
              </a:schemeClr>
            </a:glow>
          </a:effectLst>
        </p:spPr>
        <p:style>
          <a:lnRef idx="2">
            <a:schemeClr val="accent1"/>
          </a:lnRef>
          <a:fillRef idx="1">
            <a:schemeClr val="lt1"/>
          </a:fillRef>
          <a:effectRef idx="0">
            <a:schemeClr val="accent1"/>
          </a:effectRef>
          <a:fontRef idx="minor">
            <a:schemeClr val="dk1"/>
          </a:fontRef>
        </p:style>
        <p:txBody>
          <a:bodyPr rtlCol="0" anchor="ctr"/>
          <a:lstStyle/>
          <a:p>
            <a:pPr algn="ctr"/>
            <a:r>
              <a:rPr lang="el-GR" sz="1400" b="1" dirty="0">
                <a:solidFill>
                  <a:srgbClr val="333399"/>
                </a:solidFill>
              </a:rPr>
              <a:t>Κυτταρική βλάβη</a:t>
            </a:r>
            <a:endParaRPr lang="en-GB" sz="1400" b="1" dirty="0">
              <a:solidFill>
                <a:srgbClr val="333399"/>
              </a:solidFill>
            </a:endParaRPr>
          </a:p>
        </p:txBody>
      </p:sp>
      <p:sp>
        <p:nvSpPr>
          <p:cNvPr id="7" name="Afgeronde rechthoek 6"/>
          <p:cNvSpPr/>
          <p:nvPr/>
        </p:nvSpPr>
        <p:spPr>
          <a:xfrm>
            <a:off x="3547740" y="2294992"/>
            <a:ext cx="1672332" cy="360040"/>
          </a:xfrm>
          <a:prstGeom prst="roundRect">
            <a:avLst/>
          </a:prstGeom>
          <a:ln>
            <a:solidFill>
              <a:srgbClr val="00B05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l-GR" sz="1400" b="1" dirty="0" err="1">
                <a:solidFill>
                  <a:srgbClr val="333399"/>
                </a:solidFill>
              </a:rPr>
              <a:t>Φωσφολιπίδια</a:t>
            </a:r>
            <a:endParaRPr lang="en-GB" sz="1400" b="1" dirty="0">
              <a:solidFill>
                <a:srgbClr val="333399"/>
              </a:solidFill>
            </a:endParaRPr>
          </a:p>
        </p:txBody>
      </p:sp>
      <p:sp>
        <p:nvSpPr>
          <p:cNvPr id="8" name="Afgeronde rechthoek 7"/>
          <p:cNvSpPr/>
          <p:nvPr/>
        </p:nvSpPr>
        <p:spPr>
          <a:xfrm>
            <a:off x="3547740" y="2867732"/>
            <a:ext cx="1672332" cy="684076"/>
          </a:xfrm>
          <a:prstGeom prst="roundRect">
            <a:avLst/>
          </a:prstGeom>
          <a:ln>
            <a:solidFill>
              <a:srgbClr val="00B05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l-GR" sz="1400" b="1" dirty="0" err="1">
                <a:solidFill>
                  <a:srgbClr val="333399"/>
                </a:solidFill>
              </a:rPr>
              <a:t>Αραχιδονικό</a:t>
            </a:r>
            <a:r>
              <a:rPr lang="el-GR" sz="1400" b="1" dirty="0">
                <a:solidFill>
                  <a:srgbClr val="333399"/>
                </a:solidFill>
              </a:rPr>
              <a:t> οξύ</a:t>
            </a:r>
            <a:endParaRPr lang="en-GB" sz="1400" b="1" dirty="0">
              <a:solidFill>
                <a:srgbClr val="333399"/>
              </a:solidFill>
            </a:endParaRPr>
          </a:p>
        </p:txBody>
      </p:sp>
      <p:sp>
        <p:nvSpPr>
          <p:cNvPr id="9" name="Afgeronde rechthoek 8"/>
          <p:cNvSpPr/>
          <p:nvPr/>
        </p:nvSpPr>
        <p:spPr>
          <a:xfrm>
            <a:off x="6012160" y="5169780"/>
            <a:ext cx="2547490" cy="1368152"/>
          </a:xfrm>
          <a:prstGeom prst="roundRect">
            <a:avLst/>
          </a:prstGeom>
          <a:ln>
            <a:solidFill>
              <a:srgbClr val="00B05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l-GR" sz="1400" b="1" u="sng" dirty="0">
                <a:solidFill>
                  <a:srgbClr val="333399"/>
                </a:solidFill>
              </a:rPr>
              <a:t>Ανεπιθύμητες</a:t>
            </a:r>
            <a:r>
              <a:rPr lang="en-GB" sz="1400" b="1" dirty="0">
                <a:solidFill>
                  <a:srgbClr val="333399"/>
                </a:solidFill>
              </a:rPr>
              <a:t> </a:t>
            </a:r>
            <a:r>
              <a:rPr lang="el-GR" sz="1400" b="1" dirty="0">
                <a:solidFill>
                  <a:srgbClr val="333399"/>
                </a:solidFill>
              </a:rPr>
              <a:t>ενέργειες φλεγμονής και σημαντικός ρόλος σε ασθματικές και αλλεργικές αντιδράσεις</a:t>
            </a:r>
            <a:endParaRPr lang="en-GB" sz="1400" b="1" dirty="0">
              <a:solidFill>
                <a:srgbClr val="333399"/>
              </a:solidFill>
            </a:endParaRPr>
          </a:p>
        </p:txBody>
      </p:sp>
      <p:sp>
        <p:nvSpPr>
          <p:cNvPr id="10" name="Afgeronde rechthoek 9"/>
          <p:cNvSpPr/>
          <p:nvPr/>
        </p:nvSpPr>
        <p:spPr>
          <a:xfrm>
            <a:off x="3189522" y="5169780"/>
            <a:ext cx="2547490" cy="1368152"/>
          </a:xfrm>
          <a:prstGeom prst="roundRect">
            <a:avLst/>
          </a:prstGeom>
          <a:ln>
            <a:solidFill>
              <a:srgbClr val="00B05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l-GR" sz="1400" b="1" dirty="0" err="1">
                <a:solidFill>
                  <a:srgbClr val="333399"/>
                </a:solidFill>
              </a:rPr>
              <a:t>Ομοιοστατικές</a:t>
            </a:r>
            <a:r>
              <a:rPr lang="el-GR" sz="1400" b="1" dirty="0">
                <a:solidFill>
                  <a:srgbClr val="333399"/>
                </a:solidFill>
              </a:rPr>
              <a:t> λειτουργίες</a:t>
            </a:r>
            <a:endParaRPr lang="en-GB" sz="1400" b="1" dirty="0">
              <a:solidFill>
                <a:srgbClr val="333399"/>
              </a:solidFill>
            </a:endParaRPr>
          </a:p>
        </p:txBody>
      </p:sp>
      <p:sp>
        <p:nvSpPr>
          <p:cNvPr id="11" name="Afgeronde rechthoek 10"/>
          <p:cNvSpPr/>
          <p:nvPr/>
        </p:nvSpPr>
        <p:spPr>
          <a:xfrm>
            <a:off x="683568" y="5169780"/>
            <a:ext cx="2505954" cy="1368152"/>
          </a:xfrm>
          <a:prstGeom prst="roundRect">
            <a:avLst/>
          </a:prstGeom>
          <a:ln>
            <a:solidFill>
              <a:srgbClr val="00B05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l-GR" sz="1400" b="1" u="sng" dirty="0">
                <a:solidFill>
                  <a:srgbClr val="333399"/>
                </a:solidFill>
              </a:rPr>
              <a:t>Ανεπιθύμητες</a:t>
            </a:r>
            <a:r>
              <a:rPr lang="en-GB" sz="1400" b="1" dirty="0">
                <a:solidFill>
                  <a:srgbClr val="333399"/>
                </a:solidFill>
              </a:rPr>
              <a:t> </a:t>
            </a:r>
            <a:r>
              <a:rPr lang="el-GR" sz="1400" b="1" dirty="0">
                <a:solidFill>
                  <a:srgbClr val="333399"/>
                </a:solidFill>
              </a:rPr>
              <a:t>ενέργειες φλεγμονής</a:t>
            </a:r>
            <a:r>
              <a:rPr lang="en-GB" sz="1400" b="1" dirty="0">
                <a:solidFill>
                  <a:srgbClr val="333399"/>
                </a:solidFill>
              </a:rPr>
              <a:t>:</a:t>
            </a:r>
          </a:p>
          <a:p>
            <a:pPr algn="ctr"/>
            <a:r>
              <a:rPr lang="el-GR" sz="1400" b="1" dirty="0">
                <a:solidFill>
                  <a:srgbClr val="333399"/>
                </a:solidFill>
              </a:rPr>
              <a:t>Επίπονη αγγειοδιαστολή</a:t>
            </a:r>
            <a:endParaRPr lang="en-GB" sz="1400" b="1" dirty="0">
              <a:solidFill>
                <a:srgbClr val="333399"/>
              </a:solidFill>
            </a:endParaRPr>
          </a:p>
          <a:p>
            <a:pPr algn="ctr"/>
            <a:endParaRPr lang="en-GB" sz="1400" b="1" dirty="0">
              <a:solidFill>
                <a:srgbClr val="333399"/>
              </a:solidFill>
            </a:endParaRPr>
          </a:p>
        </p:txBody>
      </p:sp>
      <p:sp>
        <p:nvSpPr>
          <p:cNvPr id="12" name="Afgeronde rechthoek 11"/>
          <p:cNvSpPr/>
          <p:nvPr/>
        </p:nvSpPr>
        <p:spPr>
          <a:xfrm>
            <a:off x="683568" y="4808400"/>
            <a:ext cx="5068464" cy="360040"/>
          </a:xfrm>
          <a:prstGeom prst="roundRect">
            <a:avLst/>
          </a:prstGeom>
          <a:ln>
            <a:solidFill>
              <a:srgbClr val="00B05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l-GR" sz="1400" b="1" dirty="0" err="1">
                <a:solidFill>
                  <a:srgbClr val="333399"/>
                </a:solidFill>
              </a:rPr>
              <a:t>Προσταγλαδίνες</a:t>
            </a:r>
            <a:r>
              <a:rPr lang="nl-NL" sz="1400" b="1" dirty="0">
                <a:solidFill>
                  <a:srgbClr val="333399"/>
                </a:solidFill>
              </a:rPr>
              <a:t> &amp; </a:t>
            </a:r>
            <a:r>
              <a:rPr lang="el-GR" sz="1400" b="1" dirty="0" err="1">
                <a:solidFill>
                  <a:srgbClr val="333399"/>
                </a:solidFill>
              </a:rPr>
              <a:t>Θρομβοξάνες</a:t>
            </a:r>
            <a:endParaRPr lang="en-GB" sz="1400" b="1" dirty="0">
              <a:solidFill>
                <a:srgbClr val="333399"/>
              </a:solidFill>
            </a:endParaRPr>
          </a:p>
        </p:txBody>
      </p:sp>
      <p:sp>
        <p:nvSpPr>
          <p:cNvPr id="13" name="Afgeronde rechthoek 12"/>
          <p:cNvSpPr/>
          <p:nvPr/>
        </p:nvSpPr>
        <p:spPr>
          <a:xfrm>
            <a:off x="6012160" y="4809740"/>
            <a:ext cx="2547490" cy="360040"/>
          </a:xfrm>
          <a:prstGeom prst="roundRect">
            <a:avLst/>
          </a:prstGeom>
          <a:ln>
            <a:solidFill>
              <a:srgbClr val="00B05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l-GR" sz="1400" b="1" dirty="0" err="1">
                <a:solidFill>
                  <a:srgbClr val="333399"/>
                </a:solidFill>
              </a:rPr>
              <a:t>Λευκοτριένια</a:t>
            </a:r>
            <a:endParaRPr lang="en-GB" sz="1400" b="1" dirty="0">
              <a:solidFill>
                <a:srgbClr val="333399"/>
              </a:solidFill>
            </a:endParaRPr>
          </a:p>
        </p:txBody>
      </p:sp>
      <p:cxnSp>
        <p:nvCxnSpPr>
          <p:cNvPr id="23" name="Rechte verbindingslijn met pijl 22"/>
          <p:cNvCxnSpPr/>
          <p:nvPr/>
        </p:nvCxnSpPr>
        <p:spPr>
          <a:xfrm>
            <a:off x="3635896" y="1342604"/>
            <a:ext cx="0" cy="511932"/>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8" name="Rechte verbindingslijn met pijl 27"/>
          <p:cNvCxnSpPr/>
          <p:nvPr/>
        </p:nvCxnSpPr>
        <p:spPr>
          <a:xfrm>
            <a:off x="3639592" y="1963080"/>
            <a:ext cx="0" cy="511932"/>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9" name="Rechte verbindingslijn met pijl 28"/>
          <p:cNvCxnSpPr/>
          <p:nvPr/>
        </p:nvCxnSpPr>
        <p:spPr>
          <a:xfrm>
            <a:off x="3643288" y="2534922"/>
            <a:ext cx="0" cy="53403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3114" name="Rechte verbindingslijn met pijl 3113"/>
          <p:cNvCxnSpPr/>
          <p:nvPr/>
        </p:nvCxnSpPr>
        <p:spPr>
          <a:xfrm>
            <a:off x="4954439" y="3290529"/>
            <a:ext cx="2569889" cy="1517871"/>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78" name="Rechte verbindingslijn met pijl 77"/>
          <p:cNvCxnSpPr/>
          <p:nvPr/>
        </p:nvCxnSpPr>
        <p:spPr>
          <a:xfrm flipH="1">
            <a:off x="1619672" y="3290529"/>
            <a:ext cx="2088232" cy="1519211"/>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3122" name="Gebogen verbindingslijn 3121"/>
          <p:cNvCxnSpPr>
            <a:endCxn id="6" idx="1"/>
          </p:cNvCxnSpPr>
          <p:nvPr/>
        </p:nvCxnSpPr>
        <p:spPr>
          <a:xfrm rot="5400000" flipH="1" flipV="1">
            <a:off x="214532" y="2436588"/>
            <a:ext cx="3860988" cy="2805428"/>
          </a:xfrm>
          <a:prstGeom prst="bentConnector2">
            <a:avLst/>
          </a:prstGeom>
          <a:ln>
            <a:tailEnd type="arrow"/>
          </a:ln>
        </p:spPr>
        <p:style>
          <a:lnRef idx="2">
            <a:schemeClr val="accent3"/>
          </a:lnRef>
          <a:fillRef idx="0">
            <a:schemeClr val="accent3"/>
          </a:fillRef>
          <a:effectRef idx="1">
            <a:schemeClr val="accent3"/>
          </a:effectRef>
          <a:fontRef idx="minor">
            <a:schemeClr val="tx1"/>
          </a:fontRef>
        </p:style>
      </p:cxnSp>
      <p:cxnSp>
        <p:nvCxnSpPr>
          <p:cNvPr id="105" name="Gebogen verbindingslijn 104"/>
          <p:cNvCxnSpPr>
            <a:endCxn id="6" idx="3"/>
          </p:cNvCxnSpPr>
          <p:nvPr/>
        </p:nvCxnSpPr>
        <p:spPr>
          <a:xfrm rot="16200000" flipV="1">
            <a:off x="4898041" y="2230839"/>
            <a:ext cx="3899358" cy="3255295"/>
          </a:xfrm>
          <a:prstGeom prst="bentConnector2">
            <a:avLst/>
          </a:prstGeom>
          <a:ln>
            <a:tailEnd type="arrow"/>
          </a:ln>
        </p:spPr>
        <p:style>
          <a:lnRef idx="2">
            <a:schemeClr val="accent3"/>
          </a:lnRef>
          <a:fillRef idx="0">
            <a:schemeClr val="accent3"/>
          </a:fillRef>
          <a:effectRef idx="1">
            <a:schemeClr val="accent3"/>
          </a:effectRef>
          <a:fontRef idx="minor">
            <a:schemeClr val="tx1"/>
          </a:fontRef>
        </p:style>
      </p:cxnSp>
      <p:cxnSp>
        <p:nvCxnSpPr>
          <p:cNvPr id="91" name="Rechte verbindingslijn met pijl 90"/>
          <p:cNvCxnSpPr/>
          <p:nvPr/>
        </p:nvCxnSpPr>
        <p:spPr>
          <a:xfrm>
            <a:off x="3728616" y="3323760"/>
            <a:ext cx="0" cy="145274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92" name="Tekstvak 91"/>
          <p:cNvSpPr txBox="1"/>
          <p:nvPr/>
        </p:nvSpPr>
        <p:spPr>
          <a:xfrm>
            <a:off x="3733056" y="3828750"/>
            <a:ext cx="915392" cy="307777"/>
          </a:xfrm>
          <a:prstGeom prst="rect">
            <a:avLst/>
          </a:prstGeom>
          <a:noFill/>
        </p:spPr>
        <p:txBody>
          <a:bodyPr wrap="square" rtlCol="0">
            <a:spAutoFit/>
          </a:bodyPr>
          <a:lstStyle/>
          <a:p>
            <a:r>
              <a:rPr lang="nl-NL" sz="1400" b="1" dirty="0" smtClean="0">
                <a:solidFill>
                  <a:srgbClr val="333399"/>
                </a:solidFill>
                <a:latin typeface="+mn-lt"/>
              </a:rPr>
              <a:t>COX-1</a:t>
            </a:r>
            <a:endParaRPr lang="en-GB" sz="1400" b="1" dirty="0">
              <a:solidFill>
                <a:srgbClr val="333399"/>
              </a:solidFill>
              <a:latin typeface="+mn-lt"/>
            </a:endParaRPr>
          </a:p>
        </p:txBody>
      </p:sp>
      <p:sp>
        <p:nvSpPr>
          <p:cNvPr id="93" name="Tekstvak 92"/>
          <p:cNvSpPr txBox="1"/>
          <p:nvPr/>
        </p:nvSpPr>
        <p:spPr>
          <a:xfrm>
            <a:off x="1902209" y="3828750"/>
            <a:ext cx="864096" cy="307777"/>
          </a:xfrm>
          <a:prstGeom prst="rect">
            <a:avLst/>
          </a:prstGeom>
          <a:noFill/>
        </p:spPr>
        <p:txBody>
          <a:bodyPr wrap="square" rtlCol="0">
            <a:spAutoFit/>
          </a:bodyPr>
          <a:lstStyle/>
          <a:p>
            <a:r>
              <a:rPr lang="nl-NL" sz="1400" b="1" dirty="0" smtClean="0">
                <a:solidFill>
                  <a:srgbClr val="333399"/>
                </a:solidFill>
                <a:latin typeface="+mn-lt"/>
              </a:rPr>
              <a:t>COX-2</a:t>
            </a:r>
            <a:endParaRPr lang="en-GB" sz="1400" b="1" dirty="0">
              <a:solidFill>
                <a:srgbClr val="333399"/>
              </a:solidFill>
              <a:latin typeface="+mn-lt"/>
            </a:endParaRPr>
          </a:p>
        </p:txBody>
      </p:sp>
      <p:sp>
        <p:nvSpPr>
          <p:cNvPr id="94" name="Tekstvak 93"/>
          <p:cNvSpPr txBox="1"/>
          <p:nvPr/>
        </p:nvSpPr>
        <p:spPr>
          <a:xfrm>
            <a:off x="6205785" y="3828750"/>
            <a:ext cx="1080120" cy="307777"/>
          </a:xfrm>
          <a:prstGeom prst="rect">
            <a:avLst/>
          </a:prstGeom>
          <a:noFill/>
        </p:spPr>
        <p:txBody>
          <a:bodyPr wrap="square" rtlCol="0">
            <a:spAutoFit/>
          </a:bodyPr>
          <a:lstStyle/>
          <a:p>
            <a:r>
              <a:rPr lang="nl-NL" sz="1400" b="1" dirty="0" smtClean="0">
                <a:solidFill>
                  <a:srgbClr val="333399"/>
                </a:solidFill>
                <a:latin typeface="+mn-lt"/>
              </a:rPr>
              <a:t>LOX</a:t>
            </a:r>
            <a:endParaRPr lang="en-GB" sz="1400" b="1" dirty="0">
              <a:solidFill>
                <a:srgbClr val="333399"/>
              </a:solidFill>
              <a:latin typeface="+mn-lt"/>
            </a:endParaRPr>
          </a:p>
        </p:txBody>
      </p:sp>
      <p:sp>
        <p:nvSpPr>
          <p:cNvPr id="3" name="Afgeronde rechthoek 2"/>
          <p:cNvSpPr/>
          <p:nvPr/>
        </p:nvSpPr>
        <p:spPr>
          <a:xfrm>
            <a:off x="560073" y="913013"/>
            <a:ext cx="1755431" cy="648071"/>
          </a:xfrm>
          <a:prstGeom prst="roundRect">
            <a:avLst/>
          </a:prstGeom>
          <a:ln>
            <a:solidFill>
              <a:srgbClr val="00B05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nl-NL" sz="1800" b="1" dirty="0" err="1" smtClean="0">
                <a:solidFill>
                  <a:srgbClr val="00B050"/>
                </a:solidFill>
              </a:rPr>
              <a:t>Meloxicam</a:t>
            </a:r>
            <a:endParaRPr lang="nl-NL" sz="1800" b="1" dirty="0" smtClean="0">
              <a:solidFill>
                <a:srgbClr val="00B050"/>
              </a:solidFill>
            </a:endParaRPr>
          </a:p>
        </p:txBody>
      </p:sp>
      <p:cxnSp>
        <p:nvCxnSpPr>
          <p:cNvPr id="14" name="Rechte verbindingslijn met pijl 13"/>
          <p:cNvCxnSpPr/>
          <p:nvPr/>
        </p:nvCxnSpPr>
        <p:spPr>
          <a:xfrm>
            <a:off x="1115616" y="1598570"/>
            <a:ext cx="1124890" cy="2118462"/>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6" name="Vermenigvuldigen 15"/>
          <p:cNvSpPr/>
          <p:nvPr/>
        </p:nvSpPr>
        <p:spPr>
          <a:xfrm>
            <a:off x="1959796" y="3802618"/>
            <a:ext cx="748921" cy="360040"/>
          </a:xfrm>
          <a:prstGeom prst="mathMultipl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Vermenigvuldigen 16"/>
          <p:cNvSpPr/>
          <p:nvPr/>
        </p:nvSpPr>
        <p:spPr>
          <a:xfrm>
            <a:off x="462049" y="5092923"/>
            <a:ext cx="2880320" cy="1353738"/>
          </a:xfrm>
          <a:prstGeom prst="mathMultipl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9" name="Rechte verbindingslijn met pijl 18"/>
          <p:cNvCxnSpPr/>
          <p:nvPr/>
        </p:nvCxnSpPr>
        <p:spPr>
          <a:xfrm>
            <a:off x="1619672" y="1598570"/>
            <a:ext cx="2016224" cy="238406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Tree>
    <p:custDataLst>
      <p:tags r:id="rId1"/>
    </p:custDataLst>
    <p:extLst>
      <p:ext uri="{BB962C8B-B14F-4D97-AF65-F5344CB8AC3E}">
        <p14:creationId xmlns:p14="http://schemas.microsoft.com/office/powerpoint/2010/main" val="73530007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1000"/>
                                        <p:tgtEl>
                                          <p:spTgt spid="16"/>
                                        </p:tgtEl>
                                      </p:cBhvr>
                                    </p:animEffect>
                                    <p:anim calcmode="lin" valueType="num">
                                      <p:cBhvr>
                                        <p:cTn id="13" dur="1000" fill="hold"/>
                                        <p:tgtEl>
                                          <p:spTgt spid="16"/>
                                        </p:tgtEl>
                                        <p:attrNameLst>
                                          <p:attrName>ppt_x</p:attrName>
                                        </p:attrNameLst>
                                      </p:cBhvr>
                                      <p:tavLst>
                                        <p:tav tm="0">
                                          <p:val>
                                            <p:strVal val="#ppt_x"/>
                                          </p:val>
                                        </p:tav>
                                        <p:tav tm="100000">
                                          <p:val>
                                            <p:strVal val="#ppt_x"/>
                                          </p:val>
                                        </p:tav>
                                      </p:tavLst>
                                    </p:anim>
                                    <p:anim calcmode="lin" valueType="num">
                                      <p:cBhvr>
                                        <p:cTn id="1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1000"/>
                                        <p:tgtEl>
                                          <p:spTgt spid="17"/>
                                        </p:tgtEl>
                                      </p:cBhvr>
                                    </p:animEffect>
                                    <p:anim calcmode="lin" valueType="num">
                                      <p:cBhvr>
                                        <p:cTn id="20" dur="1000" fill="hold"/>
                                        <p:tgtEl>
                                          <p:spTgt spid="17"/>
                                        </p:tgtEl>
                                        <p:attrNameLst>
                                          <p:attrName>ppt_x</p:attrName>
                                        </p:attrNameLst>
                                      </p:cBhvr>
                                      <p:tavLst>
                                        <p:tav tm="0">
                                          <p:val>
                                            <p:strVal val="#ppt_x"/>
                                          </p:val>
                                        </p:tav>
                                        <p:tav tm="100000">
                                          <p:val>
                                            <p:strVal val="#ppt_x"/>
                                          </p:val>
                                        </p:tav>
                                      </p:tavLst>
                                    </p:anim>
                                    <p:anim calcmode="lin" valueType="num">
                                      <p:cBhvr>
                                        <p:cTn id="21"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1000"/>
                                        <p:tgtEl>
                                          <p:spTgt spid="19"/>
                                        </p:tgtEl>
                                      </p:cBhvr>
                                    </p:animEffect>
                                    <p:anim calcmode="lin" valueType="num">
                                      <p:cBhvr>
                                        <p:cTn id="27" dur="1000" fill="hold"/>
                                        <p:tgtEl>
                                          <p:spTgt spid="19"/>
                                        </p:tgtEl>
                                        <p:attrNameLst>
                                          <p:attrName>ppt_x</p:attrName>
                                        </p:attrNameLst>
                                      </p:cBhvr>
                                      <p:tavLst>
                                        <p:tav tm="0">
                                          <p:val>
                                            <p:strVal val="#ppt_x"/>
                                          </p:val>
                                        </p:tav>
                                        <p:tav tm="100000">
                                          <p:val>
                                            <p:strVal val="#ppt_x"/>
                                          </p:val>
                                        </p:tav>
                                      </p:tavLst>
                                    </p:anim>
                                    <p:anim calcmode="lin" valueType="num">
                                      <p:cBhvr>
                                        <p:cTn id="28"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sz="3200" b="1" dirty="0" err="1">
                <a:solidFill>
                  <a:srgbClr val="333399"/>
                </a:solidFill>
                <a:effectLst>
                  <a:outerShdw blurRad="38100" dist="38100" dir="2700000" algn="tl">
                    <a:srgbClr val="C0C0C0"/>
                  </a:outerShdw>
                </a:effectLst>
              </a:rPr>
              <a:t>Melovem</a:t>
            </a:r>
            <a:endParaRPr lang="en-GB" dirty="0"/>
          </a:p>
        </p:txBody>
      </p:sp>
      <p:pic>
        <p:nvPicPr>
          <p:cNvPr id="18" name="Tijdelijke aanduiding voor inhoud 17"/>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372248" y="1219200"/>
            <a:ext cx="6399504" cy="4114800"/>
          </a:xfrm>
        </p:spPr>
      </p:pic>
    </p:spTree>
    <p:extLst>
      <p:ext uri="{BB962C8B-B14F-4D97-AF65-F5344CB8AC3E}">
        <p14:creationId xmlns:p14="http://schemas.microsoft.com/office/powerpoint/2010/main" val="2061845154"/>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sz="3200" b="1" dirty="0" err="1" smtClean="0">
                <a:solidFill>
                  <a:srgbClr val="333399"/>
                </a:solidFill>
                <a:effectLst>
                  <a:outerShdw blurRad="38100" dist="38100" dir="2700000" algn="tl">
                    <a:srgbClr val="C0C0C0"/>
                  </a:outerShdw>
                </a:effectLst>
                <a:latin typeface="+mn-lt"/>
              </a:rPr>
              <a:t>Melovem</a:t>
            </a:r>
            <a:endParaRPr lang="nl-NL" sz="3200" dirty="0">
              <a:latin typeface="+mn-lt"/>
            </a:endParaRPr>
          </a:p>
        </p:txBody>
      </p:sp>
      <p:sp>
        <p:nvSpPr>
          <p:cNvPr id="3" name="Tijdelijke aanduiding voor inhoud 2"/>
          <p:cNvSpPr>
            <a:spLocks noGrp="1"/>
          </p:cNvSpPr>
          <p:nvPr>
            <p:ph idx="1"/>
          </p:nvPr>
        </p:nvSpPr>
        <p:spPr>
          <a:xfrm>
            <a:off x="685800" y="1219200"/>
            <a:ext cx="7772400" cy="4586064"/>
          </a:xfrm>
        </p:spPr>
        <p:txBody>
          <a:bodyPr/>
          <a:lstStyle/>
          <a:p>
            <a:r>
              <a:rPr lang="en-GB" b="1" dirty="0" smtClean="0"/>
              <a:t>Melovem </a:t>
            </a:r>
            <a:r>
              <a:rPr lang="en-GB" b="1" dirty="0" smtClean="0">
                <a:solidFill>
                  <a:srgbClr val="00B050"/>
                </a:solidFill>
              </a:rPr>
              <a:t>5</a:t>
            </a:r>
            <a:r>
              <a:rPr lang="en-GB" b="1" dirty="0" smtClean="0">
                <a:solidFill>
                  <a:srgbClr val="92D050"/>
                </a:solidFill>
              </a:rPr>
              <a:t>		</a:t>
            </a:r>
            <a:r>
              <a:rPr lang="en-GB" b="1" dirty="0" smtClean="0"/>
              <a:t>Melovem</a:t>
            </a:r>
            <a:r>
              <a:rPr lang="en-GB" b="1" dirty="0" smtClean="0">
                <a:solidFill>
                  <a:srgbClr val="00B050"/>
                </a:solidFill>
              </a:rPr>
              <a:t> </a:t>
            </a:r>
            <a:r>
              <a:rPr lang="en-GB" b="1" dirty="0" smtClean="0">
                <a:solidFill>
                  <a:srgbClr val="00B0F0"/>
                </a:solidFill>
              </a:rPr>
              <a:t>20</a:t>
            </a:r>
            <a:r>
              <a:rPr lang="en-GB" b="1" dirty="0" smtClean="0">
                <a:solidFill>
                  <a:srgbClr val="00B050"/>
                </a:solidFill>
              </a:rPr>
              <a:t> </a:t>
            </a:r>
            <a:r>
              <a:rPr lang="en-GB" b="1" dirty="0" smtClean="0">
                <a:solidFill>
                  <a:srgbClr val="92D050"/>
                </a:solidFill>
              </a:rPr>
              <a:t>		</a:t>
            </a:r>
            <a:r>
              <a:rPr lang="en-GB" b="1" dirty="0" smtClean="0"/>
              <a:t>Melovem</a:t>
            </a:r>
            <a:r>
              <a:rPr lang="en-GB" b="1" dirty="0" smtClean="0">
                <a:solidFill>
                  <a:srgbClr val="FF0000"/>
                </a:solidFill>
              </a:rPr>
              <a:t> 30</a:t>
            </a:r>
          </a:p>
          <a:p>
            <a:r>
              <a:rPr lang="en-GB" dirty="0" smtClean="0"/>
              <a:t>5 mg/ml		20 mg/ml		30 mg/ml</a:t>
            </a:r>
          </a:p>
          <a:p>
            <a:r>
              <a:rPr lang="el-GR" dirty="0" smtClean="0"/>
              <a:t>Βοοειδή</a:t>
            </a:r>
            <a:r>
              <a:rPr lang="en-GB" dirty="0" smtClean="0"/>
              <a:t> </a:t>
            </a:r>
            <a:r>
              <a:rPr lang="el-GR" dirty="0" smtClean="0"/>
              <a:t>ΥΔ</a:t>
            </a:r>
            <a:r>
              <a:rPr lang="en-GB" dirty="0" smtClean="0"/>
              <a:t>		</a:t>
            </a:r>
            <a:r>
              <a:rPr lang="el-GR" dirty="0" smtClean="0"/>
              <a:t>Βοοειδή</a:t>
            </a:r>
            <a:r>
              <a:rPr lang="en-GB" dirty="0" smtClean="0"/>
              <a:t> </a:t>
            </a:r>
            <a:r>
              <a:rPr lang="el-GR" dirty="0" smtClean="0"/>
              <a:t>ΥΔ</a:t>
            </a:r>
            <a:r>
              <a:rPr lang="en-GB" dirty="0" smtClean="0"/>
              <a:t> </a:t>
            </a:r>
            <a:r>
              <a:rPr lang="el-GR" dirty="0" smtClean="0"/>
              <a:t>ή</a:t>
            </a:r>
            <a:r>
              <a:rPr lang="en-GB" dirty="0" smtClean="0"/>
              <a:t> </a:t>
            </a:r>
            <a:r>
              <a:rPr lang="el-GR" dirty="0" smtClean="0"/>
              <a:t>ΕΦ</a:t>
            </a:r>
            <a:r>
              <a:rPr lang="en-GB" dirty="0" smtClean="0"/>
              <a:t>	</a:t>
            </a:r>
            <a:r>
              <a:rPr lang="el-GR" dirty="0" smtClean="0"/>
              <a:t>Βοοειδή</a:t>
            </a:r>
            <a:r>
              <a:rPr lang="en-GB" dirty="0" smtClean="0"/>
              <a:t> </a:t>
            </a:r>
            <a:r>
              <a:rPr lang="el-GR" dirty="0" smtClean="0"/>
              <a:t>ΥΔ</a:t>
            </a:r>
            <a:endParaRPr lang="en-GB" dirty="0" smtClean="0"/>
          </a:p>
          <a:p>
            <a:r>
              <a:rPr lang="el-GR" dirty="0" smtClean="0"/>
              <a:t>Χοίροι</a:t>
            </a:r>
            <a:r>
              <a:rPr lang="en-GB" dirty="0" smtClean="0"/>
              <a:t> </a:t>
            </a:r>
            <a:r>
              <a:rPr lang="el-GR" dirty="0" smtClean="0"/>
              <a:t>ΕΜ</a:t>
            </a:r>
            <a:r>
              <a:rPr lang="en-GB" dirty="0" smtClean="0"/>
              <a:t>		</a:t>
            </a:r>
            <a:r>
              <a:rPr lang="el-GR" dirty="0" smtClean="0"/>
              <a:t>Χοίροι</a:t>
            </a:r>
            <a:r>
              <a:rPr lang="en-GB" dirty="0" smtClean="0"/>
              <a:t> </a:t>
            </a:r>
            <a:r>
              <a:rPr lang="el-GR" dirty="0" smtClean="0"/>
              <a:t>ΕΜ</a:t>
            </a:r>
            <a:r>
              <a:rPr lang="en-GB" dirty="0" smtClean="0"/>
              <a:t>		</a:t>
            </a:r>
            <a:r>
              <a:rPr lang="el-GR" dirty="0" smtClean="0"/>
              <a:t>Χοίροι ΕΜ</a:t>
            </a:r>
            <a:endParaRPr lang="en-GB" dirty="0" smtClean="0"/>
          </a:p>
          <a:p>
            <a:r>
              <a:rPr lang="en-GB" dirty="0" smtClean="0"/>
              <a:t>				</a:t>
            </a:r>
            <a:r>
              <a:rPr lang="el-GR" dirty="0" smtClean="0"/>
              <a:t>Άλογα</a:t>
            </a:r>
            <a:r>
              <a:rPr lang="en-GB" dirty="0" smtClean="0"/>
              <a:t> </a:t>
            </a:r>
            <a:r>
              <a:rPr lang="el-GR" dirty="0" smtClean="0"/>
              <a:t>ΕΦ</a:t>
            </a:r>
            <a:endParaRPr lang="en-GB" dirty="0" smtClean="0"/>
          </a:p>
          <a:p>
            <a:pPr marL="0" indent="0" algn="ctr"/>
            <a:endParaRPr lang="en-GB" b="1" dirty="0" smtClean="0"/>
          </a:p>
          <a:p>
            <a:pPr marL="0" indent="0" algn="ctr"/>
            <a:r>
              <a:rPr lang="el-GR" b="1" dirty="0" smtClean="0"/>
              <a:t>Το </a:t>
            </a:r>
            <a:r>
              <a:rPr lang="en-GB" b="1" dirty="0" err="1" smtClean="0"/>
              <a:t>Melovem</a:t>
            </a:r>
            <a:r>
              <a:rPr lang="en-GB" b="1" dirty="0" smtClean="0"/>
              <a:t> </a:t>
            </a:r>
            <a:r>
              <a:rPr lang="en-GB" b="1" dirty="0" smtClean="0">
                <a:solidFill>
                  <a:srgbClr val="FF0000"/>
                </a:solidFill>
              </a:rPr>
              <a:t>30</a:t>
            </a:r>
            <a:r>
              <a:rPr lang="en-GB" b="1" dirty="0" smtClean="0"/>
              <a:t> mg/ml </a:t>
            </a:r>
            <a:r>
              <a:rPr lang="el-GR" b="1" dirty="0" smtClean="0"/>
              <a:t>είναι μοναδικό προϊόν </a:t>
            </a:r>
            <a:endParaRPr lang="en-GB" b="1" dirty="0" smtClean="0"/>
          </a:p>
          <a:p>
            <a:pPr marL="0" indent="0" algn="ctr"/>
            <a:r>
              <a:rPr lang="en-GB" b="1" dirty="0" smtClean="0"/>
              <a:t>&amp;</a:t>
            </a:r>
          </a:p>
          <a:p>
            <a:pPr marL="0" indent="0" algn="ctr"/>
            <a:r>
              <a:rPr lang="el-GR" b="1" dirty="0" smtClean="0"/>
              <a:t>Η μοναδική υψηλής συγκέντρωσης μελοξικάμη εγκεκριμένη για χοίρους στην</a:t>
            </a:r>
            <a:r>
              <a:rPr lang="en-GB" b="1" dirty="0" smtClean="0"/>
              <a:t> EU.</a:t>
            </a:r>
            <a:endParaRPr lang="en-GB" dirty="0"/>
          </a:p>
        </p:txBody>
      </p:sp>
    </p:spTree>
    <p:custDataLst>
      <p:tags r:id="rId1"/>
    </p:custDataLst>
    <p:extLst>
      <p:ext uri="{BB962C8B-B14F-4D97-AF65-F5344CB8AC3E}">
        <p14:creationId xmlns:p14="http://schemas.microsoft.com/office/powerpoint/2010/main" val="4141558850"/>
      </p:ext>
    </p:extLst>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sz="3200" b="1" dirty="0" err="1">
                <a:solidFill>
                  <a:srgbClr val="333399"/>
                </a:solidFill>
                <a:effectLst>
                  <a:outerShdw blurRad="38100" dist="38100" dir="2700000" algn="tl">
                    <a:srgbClr val="C0C0C0"/>
                  </a:outerShdw>
                </a:effectLst>
                <a:latin typeface="+mn-lt"/>
              </a:rPr>
              <a:t>Melovem</a:t>
            </a:r>
            <a:r>
              <a:rPr lang="en-GB" sz="3200" b="1" dirty="0">
                <a:solidFill>
                  <a:srgbClr val="333399"/>
                </a:solidFill>
                <a:effectLst>
                  <a:outerShdw blurRad="38100" dist="38100" dir="2700000" algn="tl">
                    <a:srgbClr val="C0C0C0"/>
                  </a:outerShdw>
                </a:effectLst>
                <a:latin typeface="+mn-lt"/>
              </a:rPr>
              <a:t>-Pigs</a:t>
            </a:r>
            <a:endParaRPr lang="nl-NL" sz="3200" dirty="0">
              <a:latin typeface="+mn-lt"/>
            </a:endParaRPr>
          </a:p>
        </p:txBody>
      </p:sp>
      <p:sp>
        <p:nvSpPr>
          <p:cNvPr id="4" name="Tijdelijke aanduiding voor inhoud 3"/>
          <p:cNvSpPr>
            <a:spLocks noGrp="1"/>
          </p:cNvSpPr>
          <p:nvPr>
            <p:ph idx="1"/>
          </p:nvPr>
        </p:nvSpPr>
        <p:spPr/>
        <p:txBody>
          <a:bodyPr>
            <a:normAutofit/>
          </a:bodyPr>
          <a:lstStyle/>
          <a:p>
            <a:pPr>
              <a:buClr>
                <a:srgbClr val="00B050"/>
              </a:buClr>
              <a:buFont typeface="Wingdings" panose="05000000000000000000" pitchFamily="2" charset="2"/>
              <a:buChar char="ü"/>
            </a:pPr>
            <a:r>
              <a:rPr lang="el-GR" b="1" dirty="0" smtClean="0"/>
              <a:t>Μη-λοιμώδεις χωλότητες</a:t>
            </a:r>
            <a:r>
              <a:rPr lang="en-GB" b="1" dirty="0" smtClean="0"/>
              <a:t> (5, </a:t>
            </a:r>
            <a:r>
              <a:rPr lang="en-GB" b="1" dirty="0" smtClean="0">
                <a:solidFill>
                  <a:srgbClr val="00B050"/>
                </a:solidFill>
              </a:rPr>
              <a:t>20 </a:t>
            </a:r>
            <a:r>
              <a:rPr lang="en-GB" b="1" dirty="0" smtClean="0"/>
              <a:t>&amp; </a:t>
            </a:r>
            <a:r>
              <a:rPr lang="en-GB" b="1" dirty="0" smtClean="0">
                <a:solidFill>
                  <a:srgbClr val="FF0000"/>
                </a:solidFill>
              </a:rPr>
              <a:t>30</a:t>
            </a:r>
            <a:r>
              <a:rPr lang="en-GB" b="1" dirty="0" smtClean="0"/>
              <a:t>)</a:t>
            </a:r>
          </a:p>
          <a:p>
            <a:pPr lvl="1">
              <a:buClr>
                <a:srgbClr val="00B050"/>
              </a:buClr>
              <a:buFont typeface="Wingdings" panose="05000000000000000000" pitchFamily="2" charset="2"/>
              <a:buChar char="Ø"/>
            </a:pPr>
            <a:r>
              <a:rPr lang="el-GR" dirty="0" smtClean="0"/>
              <a:t>Κλινικό αποτέλεσμα</a:t>
            </a:r>
            <a:r>
              <a:rPr lang="en-GB" dirty="0" smtClean="0"/>
              <a:t>: </a:t>
            </a:r>
            <a:r>
              <a:rPr lang="el-GR" dirty="0" smtClean="0"/>
              <a:t>Ταχύτερη ανάρρωση</a:t>
            </a:r>
            <a:endParaRPr lang="en-GB" dirty="0" smtClean="0"/>
          </a:p>
          <a:p>
            <a:pPr>
              <a:buFont typeface="Arial" panose="020B0604020202020204" pitchFamily="34" charset="0"/>
              <a:buChar char="•"/>
            </a:pPr>
            <a:endParaRPr lang="en-GB" dirty="0" smtClean="0"/>
          </a:p>
          <a:p>
            <a:pPr>
              <a:buClr>
                <a:srgbClr val="00B050"/>
              </a:buClr>
              <a:buFont typeface="Wingdings" panose="05000000000000000000" pitchFamily="2" charset="2"/>
              <a:buChar char="ü"/>
            </a:pPr>
            <a:r>
              <a:rPr lang="el-GR" b="1" dirty="0" smtClean="0"/>
              <a:t>Μετε-εγχειρητικός πόνος</a:t>
            </a:r>
            <a:r>
              <a:rPr lang="en-GB" b="1" dirty="0" smtClean="0"/>
              <a:t> (5)</a:t>
            </a:r>
          </a:p>
          <a:p>
            <a:pPr lvl="1">
              <a:buClr>
                <a:srgbClr val="00B050"/>
              </a:buClr>
              <a:buFont typeface="Wingdings" panose="05000000000000000000" pitchFamily="2" charset="2"/>
              <a:buChar char="Ø"/>
            </a:pPr>
            <a:r>
              <a:rPr lang="el-GR" dirty="0" smtClean="0"/>
              <a:t>Ευνουχισμός</a:t>
            </a:r>
            <a:endParaRPr lang="en-GB" dirty="0" smtClean="0"/>
          </a:p>
          <a:p>
            <a:pPr lvl="2">
              <a:buClr>
                <a:srgbClr val="00B050"/>
              </a:buClr>
              <a:buFont typeface="Wingdings" panose="05000000000000000000" pitchFamily="2" charset="2"/>
              <a:buChar char="§"/>
            </a:pPr>
            <a:r>
              <a:rPr lang="en-GB" altLang="nl-NL" dirty="0" smtClean="0">
                <a:sym typeface="Wingdings 3" pitchFamily="18" charset="2"/>
              </a:rPr>
              <a:t> </a:t>
            </a:r>
            <a:r>
              <a:rPr lang="el-GR" altLang="nl-NL" dirty="0" smtClean="0">
                <a:sym typeface="Wingdings 3" pitchFamily="18" charset="2"/>
              </a:rPr>
              <a:t>πόνος</a:t>
            </a:r>
            <a:endParaRPr lang="en-GB" baseline="30000" dirty="0" smtClean="0"/>
          </a:p>
          <a:p>
            <a:pPr lvl="2">
              <a:buClr>
                <a:srgbClr val="00B050"/>
              </a:buClr>
              <a:buFont typeface="Wingdings" panose="05000000000000000000" pitchFamily="2" charset="2"/>
              <a:buChar char="§"/>
            </a:pPr>
            <a:r>
              <a:rPr lang="en-GB" altLang="nl-NL" dirty="0" smtClean="0">
                <a:sym typeface="Wingdings 3" pitchFamily="18" charset="2"/>
              </a:rPr>
              <a:t> [</a:t>
            </a:r>
            <a:r>
              <a:rPr lang="el-GR" altLang="nl-NL" dirty="0" smtClean="0">
                <a:sym typeface="Wingdings 3" pitchFamily="18" charset="2"/>
              </a:rPr>
              <a:t>κορτιζόλη</a:t>
            </a:r>
            <a:r>
              <a:rPr lang="en-GB" altLang="nl-NL" dirty="0" smtClean="0">
                <a:sym typeface="Wingdings 3" pitchFamily="18" charset="2"/>
              </a:rPr>
              <a:t>]</a:t>
            </a:r>
            <a:endParaRPr lang="en-GB" dirty="0"/>
          </a:p>
        </p:txBody>
      </p:sp>
    </p:spTree>
    <p:custDataLst>
      <p:tags r:id="rId1"/>
    </p:custDataLst>
    <p:extLst>
      <p:ext uri="{BB962C8B-B14F-4D97-AF65-F5344CB8AC3E}">
        <p14:creationId xmlns:p14="http://schemas.microsoft.com/office/powerpoint/2010/main" val="167996500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1000"/>
                                        <p:tgtEl>
                                          <p:spTgt spid="4">
                                            <p:txEl>
                                              <p:pRg st="1" end="1"/>
                                            </p:txEl>
                                          </p:spTgt>
                                        </p:tgtEl>
                                      </p:cBhvr>
                                    </p:animEffect>
                                    <p:anim calcmode="lin" valueType="num">
                                      <p:cBhvr>
                                        <p:cTn id="1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fade">
                                      <p:cBhvr>
                                        <p:cTn id="19" dur="1000"/>
                                        <p:tgtEl>
                                          <p:spTgt spid="4">
                                            <p:txEl>
                                              <p:pRg st="3" end="3"/>
                                            </p:txEl>
                                          </p:spTgt>
                                        </p:tgtEl>
                                      </p:cBhvr>
                                    </p:animEffect>
                                    <p:anim calcmode="lin" valueType="num">
                                      <p:cBhvr>
                                        <p:cTn id="20"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3" end="3"/>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4">
                                            <p:txEl>
                                              <p:pRg st="4" end="4"/>
                                            </p:txEl>
                                          </p:spTgt>
                                        </p:tgtEl>
                                        <p:attrNameLst>
                                          <p:attrName>style.visibility</p:attrName>
                                        </p:attrNameLst>
                                      </p:cBhvr>
                                      <p:to>
                                        <p:strVal val="visible"/>
                                      </p:to>
                                    </p:set>
                                    <p:animEffect transition="in" filter="fade">
                                      <p:cBhvr>
                                        <p:cTn id="24" dur="1000"/>
                                        <p:tgtEl>
                                          <p:spTgt spid="4">
                                            <p:txEl>
                                              <p:pRg st="4" end="4"/>
                                            </p:txEl>
                                          </p:spTgt>
                                        </p:tgtEl>
                                      </p:cBhvr>
                                    </p:animEffect>
                                    <p:anim calcmode="lin" valueType="num">
                                      <p:cBhvr>
                                        <p:cTn id="25"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26" dur="1000" fill="hold"/>
                                        <p:tgtEl>
                                          <p:spTgt spid="4">
                                            <p:txEl>
                                              <p:pRg st="4" end="4"/>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4">
                                            <p:txEl>
                                              <p:pRg st="5" end="5"/>
                                            </p:txEl>
                                          </p:spTgt>
                                        </p:tgtEl>
                                        <p:attrNameLst>
                                          <p:attrName>style.visibility</p:attrName>
                                        </p:attrNameLst>
                                      </p:cBhvr>
                                      <p:to>
                                        <p:strVal val="visible"/>
                                      </p:to>
                                    </p:set>
                                    <p:animEffect transition="in" filter="fade">
                                      <p:cBhvr>
                                        <p:cTn id="29" dur="1000"/>
                                        <p:tgtEl>
                                          <p:spTgt spid="4">
                                            <p:txEl>
                                              <p:pRg st="5" end="5"/>
                                            </p:txEl>
                                          </p:spTgt>
                                        </p:tgtEl>
                                      </p:cBhvr>
                                    </p:animEffect>
                                    <p:anim calcmode="lin" valueType="num">
                                      <p:cBhvr>
                                        <p:cTn id="30"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31" dur="1000" fill="hold"/>
                                        <p:tgtEl>
                                          <p:spTgt spid="4">
                                            <p:txEl>
                                              <p:pRg st="5" end="5"/>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4">
                                            <p:txEl>
                                              <p:pRg st="6" end="6"/>
                                            </p:txEl>
                                          </p:spTgt>
                                        </p:tgtEl>
                                        <p:attrNameLst>
                                          <p:attrName>style.visibility</p:attrName>
                                        </p:attrNameLst>
                                      </p:cBhvr>
                                      <p:to>
                                        <p:strVal val="visible"/>
                                      </p:to>
                                    </p:set>
                                    <p:animEffect transition="in" filter="fade">
                                      <p:cBhvr>
                                        <p:cTn id="34" dur="1000"/>
                                        <p:tgtEl>
                                          <p:spTgt spid="4">
                                            <p:txEl>
                                              <p:pRg st="6" end="6"/>
                                            </p:txEl>
                                          </p:spTgt>
                                        </p:tgtEl>
                                      </p:cBhvr>
                                    </p:animEffect>
                                    <p:anim calcmode="lin" valueType="num">
                                      <p:cBhvr>
                                        <p:cTn id="35"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36"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sz="3200" b="1" dirty="0" err="1">
                <a:solidFill>
                  <a:srgbClr val="333399"/>
                </a:solidFill>
                <a:effectLst>
                  <a:outerShdw blurRad="38100" dist="38100" dir="2700000" algn="tl">
                    <a:srgbClr val="C0C0C0"/>
                  </a:outerShdw>
                </a:effectLst>
                <a:latin typeface="+mn-lt"/>
              </a:rPr>
              <a:t>Melovem</a:t>
            </a:r>
            <a:r>
              <a:rPr lang="en-GB" sz="3200" b="1" dirty="0">
                <a:solidFill>
                  <a:srgbClr val="333399"/>
                </a:solidFill>
                <a:effectLst>
                  <a:outerShdw blurRad="38100" dist="38100" dir="2700000" algn="tl">
                    <a:srgbClr val="C0C0C0"/>
                  </a:outerShdw>
                </a:effectLst>
                <a:latin typeface="+mn-lt"/>
              </a:rPr>
              <a:t>-Pigs</a:t>
            </a:r>
            <a:endParaRPr lang="nl-NL" sz="3200" dirty="0">
              <a:latin typeface="+mn-lt"/>
            </a:endParaRPr>
          </a:p>
        </p:txBody>
      </p:sp>
      <p:sp>
        <p:nvSpPr>
          <p:cNvPr id="4" name="Tijdelijke aanduiding voor inhoud 3"/>
          <p:cNvSpPr>
            <a:spLocks noGrp="1"/>
          </p:cNvSpPr>
          <p:nvPr>
            <p:ph idx="1"/>
          </p:nvPr>
        </p:nvSpPr>
        <p:spPr>
          <a:xfrm>
            <a:off x="539552" y="1052736"/>
            <a:ext cx="8280920" cy="4536504"/>
          </a:xfrm>
        </p:spPr>
        <p:txBody>
          <a:bodyPr>
            <a:normAutofit/>
          </a:bodyPr>
          <a:lstStyle/>
          <a:p>
            <a:pPr>
              <a:buClr>
                <a:srgbClr val="00B050"/>
              </a:buClr>
              <a:buFont typeface="Wingdings" panose="05000000000000000000" pitchFamily="2" charset="2"/>
              <a:buChar char="ü"/>
            </a:pPr>
            <a:r>
              <a:rPr lang="el-GR" b="1" dirty="0" smtClean="0"/>
              <a:t>Επιλόχια σηψαιμία και τοξαιμία</a:t>
            </a:r>
            <a:r>
              <a:rPr lang="en-GB" b="1" dirty="0" smtClean="0"/>
              <a:t> (</a:t>
            </a:r>
            <a:r>
              <a:rPr lang="en-GB" b="1" dirty="0" smtClean="0">
                <a:solidFill>
                  <a:srgbClr val="00B050"/>
                </a:solidFill>
              </a:rPr>
              <a:t>20 </a:t>
            </a:r>
            <a:r>
              <a:rPr lang="en-GB" b="1" dirty="0" smtClean="0"/>
              <a:t>&amp; </a:t>
            </a:r>
            <a:r>
              <a:rPr lang="en-GB" b="1" dirty="0" smtClean="0">
                <a:solidFill>
                  <a:srgbClr val="FF0000"/>
                </a:solidFill>
              </a:rPr>
              <a:t>30</a:t>
            </a:r>
            <a:r>
              <a:rPr lang="en-GB" b="1" dirty="0" smtClean="0"/>
              <a:t>): </a:t>
            </a:r>
            <a:r>
              <a:rPr lang="el-GR" b="1" dirty="0" smtClean="0"/>
              <a:t>σύνδρομο </a:t>
            </a:r>
            <a:r>
              <a:rPr lang="en-GB" b="1" dirty="0" smtClean="0"/>
              <a:t>MMA</a:t>
            </a:r>
          </a:p>
          <a:p>
            <a:pPr lvl="1">
              <a:buClr>
                <a:srgbClr val="00B050"/>
              </a:buClr>
              <a:buFont typeface="Wingdings" panose="05000000000000000000" pitchFamily="2" charset="2"/>
              <a:buChar char="Ø"/>
            </a:pPr>
            <a:r>
              <a:rPr lang="el-GR" dirty="0" smtClean="0"/>
              <a:t>Κλινικό αποτέλεσμα σε χοιρομητέρες</a:t>
            </a:r>
            <a:r>
              <a:rPr lang="en-GB" dirty="0" smtClean="0"/>
              <a:t>: </a:t>
            </a:r>
            <a:r>
              <a:rPr lang="en-GB" altLang="nl-NL" dirty="0" smtClean="0">
                <a:sym typeface="Wingdings 3" pitchFamily="18" charset="2"/>
              </a:rPr>
              <a:t> </a:t>
            </a:r>
            <a:r>
              <a:rPr lang="el-GR" altLang="nl-NL" dirty="0" smtClean="0">
                <a:sym typeface="Wingdings 3" pitchFamily="18" charset="2"/>
              </a:rPr>
              <a:t>κατανάλωσης νερού</a:t>
            </a:r>
            <a:r>
              <a:rPr lang="en-GB" altLang="nl-NL" dirty="0" smtClean="0">
                <a:sym typeface="Wingdings 3" pitchFamily="18" charset="2"/>
              </a:rPr>
              <a:t>, </a:t>
            </a:r>
            <a:br>
              <a:rPr lang="en-GB" altLang="nl-NL" dirty="0" smtClean="0">
                <a:sym typeface="Wingdings 3" pitchFamily="18" charset="2"/>
              </a:rPr>
            </a:br>
            <a:r>
              <a:rPr lang="en-GB" altLang="nl-NL" dirty="0" smtClean="0">
                <a:sym typeface="Wingdings 3" pitchFamily="18" charset="2"/>
              </a:rPr>
              <a:t> </a:t>
            </a:r>
            <a:r>
              <a:rPr lang="el-GR" altLang="nl-NL" dirty="0" smtClean="0">
                <a:sym typeface="Wingdings 3" pitchFamily="18" charset="2"/>
              </a:rPr>
              <a:t>θερμοκρασία πρωκτού</a:t>
            </a:r>
            <a:endParaRPr lang="en-GB" altLang="nl-NL" dirty="0" smtClean="0">
              <a:sym typeface="Wingdings 3" pitchFamily="18" charset="2"/>
            </a:endParaRPr>
          </a:p>
          <a:p>
            <a:pPr lvl="1">
              <a:buClr>
                <a:srgbClr val="00B050"/>
              </a:buClr>
              <a:buFont typeface="Wingdings" panose="05000000000000000000" pitchFamily="2" charset="2"/>
              <a:buChar char="Ø"/>
            </a:pPr>
            <a:r>
              <a:rPr lang="el-GR" altLang="nl-NL" dirty="0" smtClean="0">
                <a:sym typeface="Wingdings 3" pitchFamily="18" charset="2"/>
              </a:rPr>
              <a:t>Κλινικό αποτέλεσμα σε χοιρίδια</a:t>
            </a:r>
            <a:r>
              <a:rPr lang="en-GB" altLang="nl-NL" dirty="0" smtClean="0">
                <a:sym typeface="Wingdings 3" pitchFamily="18" charset="2"/>
              </a:rPr>
              <a:t>: </a:t>
            </a:r>
            <a:r>
              <a:rPr lang="en-GB" altLang="nl-NL" dirty="0">
                <a:sym typeface="Wingdings 3" pitchFamily="18" charset="2"/>
              </a:rPr>
              <a:t> </a:t>
            </a:r>
            <a:r>
              <a:rPr lang="el-GR" altLang="nl-NL" dirty="0" smtClean="0">
                <a:sym typeface="Wingdings 3" pitchFamily="18" charset="2"/>
              </a:rPr>
              <a:t>ανάπτυξη</a:t>
            </a:r>
            <a:r>
              <a:rPr lang="en-GB" altLang="nl-NL" dirty="0" smtClean="0">
                <a:sym typeface="Wingdings 3" pitchFamily="18" charset="2"/>
              </a:rPr>
              <a:t>, </a:t>
            </a:r>
            <a:r>
              <a:rPr lang="en-GB" altLang="nl-NL" dirty="0">
                <a:sym typeface="Wingdings 3" pitchFamily="18" charset="2"/>
              </a:rPr>
              <a:t> </a:t>
            </a:r>
            <a:r>
              <a:rPr lang="el-GR" altLang="nl-NL" dirty="0" smtClean="0">
                <a:sym typeface="Wingdings 3" pitchFamily="18" charset="2"/>
              </a:rPr>
              <a:t>θνησιμότητα</a:t>
            </a:r>
            <a:r>
              <a:rPr lang="en-GB" altLang="nl-NL" dirty="0" smtClean="0">
                <a:solidFill>
                  <a:srgbClr val="00B050"/>
                </a:solidFill>
                <a:sym typeface="Wingdings 3" pitchFamily="18" charset="2"/>
              </a:rPr>
              <a:t>**</a:t>
            </a:r>
          </a:p>
          <a:p>
            <a:pPr lvl="1">
              <a:buClr>
                <a:srgbClr val="00B050"/>
              </a:buClr>
              <a:buFont typeface="Wingdings" panose="05000000000000000000" pitchFamily="2" charset="2"/>
              <a:buChar char="Ø"/>
            </a:pPr>
            <a:r>
              <a:rPr lang="en-GB" altLang="nl-NL" dirty="0" smtClean="0">
                <a:sym typeface="Wingdings 3" pitchFamily="18" charset="2"/>
              </a:rPr>
              <a:t> </a:t>
            </a:r>
            <a:r>
              <a:rPr lang="el-GR" altLang="nl-NL" dirty="0" smtClean="0">
                <a:sym typeface="Wingdings 3" pitchFamily="18" charset="2"/>
              </a:rPr>
              <a:t>κατανάλωση νερού</a:t>
            </a:r>
            <a:r>
              <a:rPr lang="en-GB" dirty="0" smtClean="0"/>
              <a:t> </a:t>
            </a:r>
            <a:r>
              <a:rPr lang="en-GB" dirty="0" smtClean="0">
                <a:sym typeface="Wingdings 3"/>
              </a:rPr>
              <a:t></a:t>
            </a:r>
            <a:r>
              <a:rPr lang="en-GB" dirty="0" smtClean="0"/>
              <a:t> </a:t>
            </a:r>
            <a:r>
              <a:rPr lang="en-GB" dirty="0" smtClean="0">
                <a:sym typeface="Wingdings 3"/>
              </a:rPr>
              <a:t></a:t>
            </a:r>
            <a:r>
              <a:rPr lang="en-GB" dirty="0" smtClean="0"/>
              <a:t> </a:t>
            </a:r>
            <a:r>
              <a:rPr lang="el-GR" dirty="0" smtClean="0"/>
              <a:t>γαλακτοπαρ/γής</a:t>
            </a:r>
            <a:r>
              <a:rPr lang="en-GB" dirty="0" smtClean="0"/>
              <a:t> </a:t>
            </a:r>
            <a:r>
              <a:rPr lang="en-GB" dirty="0" smtClean="0">
                <a:sym typeface="Wingdings 3"/>
              </a:rPr>
              <a:t></a:t>
            </a:r>
            <a:r>
              <a:rPr lang="en-GB" dirty="0" smtClean="0"/>
              <a:t> </a:t>
            </a:r>
            <a:r>
              <a:rPr lang="el-GR" dirty="0" smtClean="0"/>
              <a:t>χοιρίδια</a:t>
            </a:r>
            <a:r>
              <a:rPr lang="en-GB" dirty="0" smtClean="0"/>
              <a:t>: </a:t>
            </a:r>
            <a:br>
              <a:rPr lang="en-GB" dirty="0" smtClean="0"/>
            </a:br>
            <a:r>
              <a:rPr lang="en-GB" dirty="0" smtClean="0"/>
              <a:t>	</a:t>
            </a:r>
            <a:r>
              <a:rPr lang="en-GB" dirty="0" smtClean="0">
                <a:sym typeface="Wingdings 3"/>
              </a:rPr>
              <a:t></a:t>
            </a:r>
            <a:r>
              <a:rPr lang="en-GB" dirty="0" smtClean="0"/>
              <a:t> </a:t>
            </a:r>
            <a:r>
              <a:rPr lang="el-GR" dirty="0" smtClean="0"/>
              <a:t>ΜΗΑ βάρους</a:t>
            </a:r>
            <a:r>
              <a:rPr lang="en-GB" dirty="0" smtClean="0"/>
              <a:t> &amp; </a:t>
            </a:r>
            <a:r>
              <a:rPr lang="en-GB" dirty="0" smtClean="0">
                <a:sym typeface="Wingdings 3"/>
              </a:rPr>
              <a:t></a:t>
            </a:r>
            <a:r>
              <a:rPr lang="en-GB" dirty="0" smtClean="0"/>
              <a:t> </a:t>
            </a:r>
            <a:r>
              <a:rPr lang="el-GR" dirty="0" smtClean="0"/>
              <a:t>θνησιμότητα</a:t>
            </a:r>
            <a:r>
              <a:rPr lang="en-GB" dirty="0" smtClean="0"/>
              <a:t> </a:t>
            </a:r>
          </a:p>
          <a:p>
            <a:pPr lvl="1">
              <a:buClr>
                <a:srgbClr val="00B050"/>
              </a:buClr>
              <a:buFont typeface="Wingdings 3"/>
              <a:buChar char=""/>
            </a:pPr>
            <a:endParaRPr lang="en-GB" dirty="0" smtClean="0">
              <a:sym typeface="Wingdings 3" pitchFamily="18" charset="2"/>
            </a:endParaRPr>
          </a:p>
          <a:p>
            <a:pPr lvl="1">
              <a:buClr>
                <a:srgbClr val="00B050"/>
              </a:buClr>
              <a:buFont typeface="Wingdings 3"/>
              <a:buChar char=""/>
            </a:pPr>
            <a:endParaRPr lang="en-GB" dirty="0" smtClean="0">
              <a:sym typeface="Wingdings 3" pitchFamily="18" charset="2"/>
            </a:endParaRPr>
          </a:p>
          <a:p>
            <a:pPr marL="114300" indent="0"/>
            <a:r>
              <a:rPr lang="en-GB" dirty="0" smtClean="0">
                <a:solidFill>
                  <a:srgbClr val="00B050"/>
                </a:solidFill>
                <a:sym typeface="Wingdings 3" pitchFamily="18" charset="2"/>
              </a:rPr>
              <a:t>**</a:t>
            </a:r>
            <a:r>
              <a:rPr lang="en-GB" dirty="0" smtClean="0">
                <a:sym typeface="Wingdings 3" pitchFamily="18" charset="2"/>
              </a:rPr>
              <a:t>   </a:t>
            </a:r>
            <a:r>
              <a:rPr lang="el-GR" dirty="0" smtClean="0">
                <a:sym typeface="Wingdings 3" pitchFamily="18" charset="2"/>
              </a:rPr>
              <a:t>Καλύτερο από</a:t>
            </a:r>
            <a:r>
              <a:rPr lang="en-GB" dirty="0" smtClean="0">
                <a:sym typeface="Wingdings 3" pitchFamily="18" charset="2"/>
              </a:rPr>
              <a:t> </a:t>
            </a:r>
            <a:r>
              <a:rPr lang="en-GB" dirty="0" err="1" smtClean="0">
                <a:sym typeface="Wingdings 3" pitchFamily="18" charset="2"/>
              </a:rPr>
              <a:t>flunixin</a:t>
            </a:r>
            <a:r>
              <a:rPr lang="en-GB" dirty="0">
                <a:sym typeface="Wingdings 3" pitchFamily="18" charset="2"/>
              </a:rPr>
              <a:t>,</a:t>
            </a:r>
            <a:r>
              <a:rPr lang="en-GB" dirty="0" smtClean="0">
                <a:sym typeface="Wingdings 3" pitchFamily="18" charset="2"/>
              </a:rPr>
              <a:t> </a:t>
            </a:r>
            <a:r>
              <a:rPr lang="en-GB" dirty="0" err="1" smtClean="0">
                <a:sym typeface="Wingdings 3" pitchFamily="18" charset="2"/>
              </a:rPr>
              <a:t>tolfenamic</a:t>
            </a:r>
            <a:r>
              <a:rPr lang="en-GB" dirty="0" smtClean="0">
                <a:sym typeface="Wingdings 3" pitchFamily="18" charset="2"/>
              </a:rPr>
              <a:t> acid </a:t>
            </a:r>
            <a:r>
              <a:rPr lang="el-GR" dirty="0" smtClean="0">
                <a:sym typeface="Wingdings 3" pitchFamily="18" charset="2"/>
              </a:rPr>
              <a:t>και</a:t>
            </a:r>
            <a:r>
              <a:rPr lang="en-GB" dirty="0" smtClean="0">
                <a:sym typeface="Wingdings 3" pitchFamily="18" charset="2"/>
              </a:rPr>
              <a:t> </a:t>
            </a:r>
            <a:r>
              <a:rPr lang="en-GB" dirty="0" err="1" smtClean="0">
                <a:sym typeface="Wingdings 3" pitchFamily="18" charset="2"/>
              </a:rPr>
              <a:t>ketoprofen</a:t>
            </a:r>
            <a:r>
              <a:rPr lang="en-GB" dirty="0" smtClean="0">
                <a:sym typeface="Wingdings 3" pitchFamily="18" charset="2"/>
              </a:rPr>
              <a:t> </a:t>
            </a:r>
            <a:endParaRPr lang="en-GB" dirty="0">
              <a:sym typeface="Wingdings 3" pitchFamily="18" charset="2"/>
            </a:endParaRPr>
          </a:p>
        </p:txBody>
      </p:sp>
    </p:spTree>
    <p:custDataLst>
      <p:tags r:id="rId1"/>
    </p:custDataLst>
    <p:extLst>
      <p:ext uri="{BB962C8B-B14F-4D97-AF65-F5344CB8AC3E}">
        <p14:creationId xmlns:p14="http://schemas.microsoft.com/office/powerpoint/2010/main" val="3997844549"/>
      </p:ext>
    </p:ext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sz="3200" b="1" dirty="0" err="1" smtClean="0">
                <a:solidFill>
                  <a:srgbClr val="333399"/>
                </a:solidFill>
                <a:effectLst>
                  <a:outerShdw blurRad="38100" dist="38100" dir="2700000" algn="tl">
                    <a:srgbClr val="C0C0C0"/>
                  </a:outerShdw>
                </a:effectLst>
                <a:latin typeface="+mn-lt"/>
              </a:rPr>
              <a:t>Melovem</a:t>
            </a:r>
            <a:endParaRPr lang="nl-NL" sz="3200" dirty="0">
              <a:latin typeface="+mn-lt"/>
            </a:endParaRPr>
          </a:p>
        </p:txBody>
      </p:sp>
      <p:sp>
        <p:nvSpPr>
          <p:cNvPr id="3" name="Tijdelijke aanduiding voor inhoud 2"/>
          <p:cNvSpPr>
            <a:spLocks noGrp="1"/>
          </p:cNvSpPr>
          <p:nvPr>
            <p:ph idx="1"/>
          </p:nvPr>
        </p:nvSpPr>
        <p:spPr/>
        <p:txBody>
          <a:bodyPr>
            <a:normAutofit fontScale="77500" lnSpcReduction="20000"/>
          </a:bodyPr>
          <a:lstStyle/>
          <a:p>
            <a:r>
              <a:rPr lang="el-GR" sz="2800" b="1" dirty="0" smtClean="0">
                <a:solidFill>
                  <a:srgbClr val="00B050"/>
                </a:solidFill>
              </a:rPr>
              <a:t>Γιατί Μελοξικάμη</a:t>
            </a:r>
            <a:r>
              <a:rPr lang="en-GB" sz="2800" b="1" dirty="0" smtClean="0">
                <a:solidFill>
                  <a:srgbClr val="00B050"/>
                </a:solidFill>
              </a:rPr>
              <a:t>?</a:t>
            </a:r>
          </a:p>
          <a:p>
            <a:pPr>
              <a:buClr>
                <a:srgbClr val="00B050"/>
              </a:buClr>
              <a:buFont typeface="Wingdings" panose="05000000000000000000" pitchFamily="2" charset="2"/>
              <a:buChar char="Ø"/>
            </a:pPr>
            <a:r>
              <a:rPr lang="en-GB" dirty="0" smtClean="0"/>
              <a:t>COX-2 </a:t>
            </a:r>
            <a:r>
              <a:rPr lang="el-GR" dirty="0" smtClean="0"/>
              <a:t>προτιμητέες</a:t>
            </a:r>
            <a:r>
              <a:rPr lang="en-GB" dirty="0" smtClean="0"/>
              <a:t> </a:t>
            </a:r>
            <a:r>
              <a:rPr lang="en-GB" dirty="0" smtClean="0">
                <a:latin typeface="Calibri"/>
              </a:rPr>
              <a:t>→</a:t>
            </a:r>
            <a:r>
              <a:rPr lang="en-GB" dirty="0" smtClean="0"/>
              <a:t> </a:t>
            </a:r>
            <a:r>
              <a:rPr lang="el-GR" dirty="0" smtClean="0"/>
              <a:t>χαμηλό ελκογόνο δυναμικό</a:t>
            </a:r>
            <a:endParaRPr lang="en-GB" dirty="0" smtClean="0"/>
          </a:p>
          <a:p>
            <a:pPr>
              <a:buClr>
                <a:srgbClr val="00B050"/>
              </a:buClr>
              <a:buFont typeface="Wingdings" panose="05000000000000000000" pitchFamily="2" charset="2"/>
              <a:buChar char="Ø"/>
            </a:pPr>
            <a:r>
              <a:rPr lang="el-GR" dirty="0" smtClean="0"/>
              <a:t>Δουλεύει καλύτερα</a:t>
            </a:r>
            <a:r>
              <a:rPr lang="en-GB" dirty="0" smtClean="0"/>
              <a:t>, </a:t>
            </a:r>
            <a:r>
              <a:rPr lang="el-GR" dirty="0" smtClean="0"/>
              <a:t>γρηγορότερα και έχει μακρά δράση</a:t>
            </a:r>
            <a:endParaRPr lang="en-GB" dirty="0" smtClean="0"/>
          </a:p>
          <a:p>
            <a:pPr>
              <a:buClr>
                <a:srgbClr val="00B050"/>
              </a:buClr>
              <a:buFont typeface="Wingdings" panose="05000000000000000000" pitchFamily="2" charset="2"/>
              <a:buChar char="Ø"/>
            </a:pPr>
            <a:r>
              <a:rPr lang="el-GR" dirty="0" smtClean="0"/>
              <a:t>Ευρύ φάσμα ενδείξεων</a:t>
            </a:r>
            <a:endParaRPr lang="en-GB" dirty="0" smtClean="0"/>
          </a:p>
          <a:p>
            <a:pPr>
              <a:buFont typeface="Arial" panose="020B0604020202020204" pitchFamily="34" charset="0"/>
              <a:buChar char="•"/>
            </a:pPr>
            <a:endParaRPr lang="en-GB" dirty="0" smtClean="0"/>
          </a:p>
          <a:p>
            <a:pPr marL="0" indent="0"/>
            <a:r>
              <a:rPr lang="el-GR" sz="2800" b="1" dirty="0" smtClean="0">
                <a:solidFill>
                  <a:srgbClr val="00B050"/>
                </a:solidFill>
              </a:rPr>
              <a:t>Γιατί</a:t>
            </a:r>
            <a:r>
              <a:rPr lang="en-GB" sz="2800" b="1" dirty="0" smtClean="0">
                <a:solidFill>
                  <a:srgbClr val="00B050"/>
                </a:solidFill>
              </a:rPr>
              <a:t> Melovem?</a:t>
            </a:r>
          </a:p>
          <a:p>
            <a:pPr marL="285750" indent="-285750">
              <a:buClr>
                <a:srgbClr val="00B050"/>
              </a:buClr>
              <a:buFont typeface="Wingdings" panose="05000000000000000000" pitchFamily="2" charset="2"/>
              <a:buChar char="Ø"/>
            </a:pPr>
            <a:r>
              <a:rPr lang="el-GR" dirty="0" smtClean="0"/>
              <a:t>Μεγάλη γκάμα ενέσιμων</a:t>
            </a:r>
            <a:r>
              <a:rPr lang="en-GB" dirty="0" smtClean="0"/>
              <a:t> </a:t>
            </a:r>
            <a:r>
              <a:rPr lang="en-GB" dirty="0" smtClean="0">
                <a:latin typeface="Calibri"/>
              </a:rPr>
              <a:t>→</a:t>
            </a:r>
            <a:r>
              <a:rPr lang="en-GB" dirty="0" smtClean="0"/>
              <a:t> </a:t>
            </a:r>
            <a:r>
              <a:rPr lang="el-GR" dirty="0" smtClean="0"/>
              <a:t>όλες οι συγκεντρώσεις</a:t>
            </a:r>
            <a:endParaRPr lang="en-GB" dirty="0" smtClean="0"/>
          </a:p>
          <a:p>
            <a:pPr marL="285750" indent="-285750">
              <a:buClr>
                <a:srgbClr val="00B050"/>
              </a:buClr>
              <a:buFont typeface="Wingdings" panose="05000000000000000000" pitchFamily="2" charset="2"/>
              <a:buChar char="Ø"/>
            </a:pPr>
            <a:r>
              <a:rPr lang="el-GR" dirty="0" smtClean="0"/>
              <a:t>Το </a:t>
            </a:r>
            <a:r>
              <a:rPr lang="en-GB" dirty="0" err="1" smtClean="0"/>
              <a:t>Melovem</a:t>
            </a:r>
            <a:r>
              <a:rPr lang="en-GB" dirty="0" smtClean="0"/>
              <a:t> </a:t>
            </a:r>
            <a:r>
              <a:rPr lang="en-GB" dirty="0" smtClean="0">
                <a:solidFill>
                  <a:srgbClr val="FF0000"/>
                </a:solidFill>
              </a:rPr>
              <a:t>30</a:t>
            </a:r>
            <a:r>
              <a:rPr lang="en-GB" dirty="0" smtClean="0"/>
              <a:t> </a:t>
            </a:r>
            <a:r>
              <a:rPr lang="el-GR" dirty="0" smtClean="0"/>
              <a:t>είναι η μοναδική υψηλής συγκέντρωσης μελοξικάμη εγκεκριμένη για χοίρους στην</a:t>
            </a:r>
            <a:r>
              <a:rPr lang="en-GB" dirty="0" smtClean="0"/>
              <a:t> EU </a:t>
            </a:r>
            <a:r>
              <a:rPr lang="en-GB" dirty="0" smtClean="0">
                <a:latin typeface="Calibri"/>
              </a:rPr>
              <a:t>→</a:t>
            </a:r>
            <a:r>
              <a:rPr lang="en-GB" dirty="0" smtClean="0"/>
              <a:t> </a:t>
            </a:r>
            <a:r>
              <a:rPr lang="el-GR" dirty="0" smtClean="0"/>
              <a:t>τιμή και ευκολία στη χρήση</a:t>
            </a:r>
            <a:r>
              <a:rPr lang="en-GB" dirty="0" smtClean="0"/>
              <a:t> </a:t>
            </a:r>
          </a:p>
          <a:p>
            <a:pPr marL="285750" indent="-285750">
              <a:buClr>
                <a:srgbClr val="00B050"/>
              </a:buClr>
              <a:buFont typeface="Wingdings" panose="05000000000000000000" pitchFamily="2" charset="2"/>
              <a:buChar char="Ø"/>
            </a:pPr>
            <a:r>
              <a:rPr lang="en-GB" dirty="0" smtClean="0"/>
              <a:t>Melovem </a:t>
            </a:r>
            <a:r>
              <a:rPr lang="en-GB" dirty="0" smtClean="0">
                <a:solidFill>
                  <a:srgbClr val="FF0000"/>
                </a:solidFill>
              </a:rPr>
              <a:t>30</a:t>
            </a:r>
            <a:r>
              <a:rPr lang="en-GB" dirty="0" smtClean="0"/>
              <a:t> = </a:t>
            </a:r>
            <a:r>
              <a:rPr lang="el-GR" dirty="0" smtClean="0"/>
              <a:t>μοναδικό</a:t>
            </a:r>
            <a:endParaRPr lang="en-GB" dirty="0" smtClean="0"/>
          </a:p>
          <a:p>
            <a:pPr marL="285750" indent="-285750">
              <a:buClr>
                <a:srgbClr val="00B050"/>
              </a:buClr>
              <a:buFont typeface="Wingdings" panose="05000000000000000000" pitchFamily="2" charset="2"/>
              <a:buChar char="Ø"/>
            </a:pPr>
            <a:r>
              <a:rPr lang="en-GB" dirty="0" err="1" smtClean="0"/>
              <a:t>Melovem</a:t>
            </a:r>
            <a:r>
              <a:rPr lang="en-GB" dirty="0" smtClean="0"/>
              <a:t> </a:t>
            </a:r>
            <a:r>
              <a:rPr lang="en-GB" dirty="0" smtClean="0">
                <a:solidFill>
                  <a:srgbClr val="FF0000"/>
                </a:solidFill>
              </a:rPr>
              <a:t>30</a:t>
            </a:r>
            <a:r>
              <a:rPr lang="en-GB" dirty="0" smtClean="0"/>
              <a:t> = </a:t>
            </a:r>
            <a:r>
              <a:rPr lang="el-GR" dirty="0" smtClean="0"/>
              <a:t>Εύκολη δόση</a:t>
            </a:r>
            <a:r>
              <a:rPr lang="en-GB" dirty="0" smtClean="0"/>
              <a:t>: 3 ml/225 kg </a:t>
            </a:r>
            <a:r>
              <a:rPr lang="el-GR" dirty="0" smtClean="0"/>
              <a:t>ΣΒ</a:t>
            </a:r>
            <a:endParaRPr lang="en-GB" dirty="0"/>
          </a:p>
        </p:txBody>
      </p:sp>
    </p:spTree>
    <p:custDataLst>
      <p:tags r:id="rId1"/>
    </p:custDataLst>
    <p:extLst>
      <p:ext uri="{BB962C8B-B14F-4D97-AF65-F5344CB8AC3E}">
        <p14:creationId xmlns:p14="http://schemas.microsoft.com/office/powerpoint/2010/main" val="3486712433"/>
      </p:ext>
    </p:extLst>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sz="2400" b="1" dirty="0" smtClean="0">
                <a:solidFill>
                  <a:srgbClr val="333399"/>
                </a:solidFill>
                <a:effectLst>
                  <a:outerShdw blurRad="38100" dist="38100" dir="2700000" algn="tl">
                    <a:srgbClr val="C0C0C0"/>
                  </a:outerShdw>
                </a:effectLst>
              </a:rPr>
              <a:t>FAQs</a:t>
            </a:r>
            <a:endParaRPr lang="nl-NL" dirty="0"/>
          </a:p>
        </p:txBody>
      </p:sp>
      <p:sp>
        <p:nvSpPr>
          <p:cNvPr id="3" name="Tijdelijke aanduiding voor inhoud 2"/>
          <p:cNvSpPr>
            <a:spLocks noGrp="1"/>
          </p:cNvSpPr>
          <p:nvPr>
            <p:ph idx="1"/>
          </p:nvPr>
        </p:nvSpPr>
        <p:spPr>
          <a:xfrm>
            <a:off x="685800" y="1219200"/>
            <a:ext cx="7772400" cy="4730080"/>
          </a:xfrm>
        </p:spPr>
        <p:txBody>
          <a:bodyPr/>
          <a:lstStyle/>
          <a:p>
            <a:pPr>
              <a:buClr>
                <a:srgbClr val="00B050"/>
              </a:buClr>
              <a:buFont typeface="Wingdings" panose="05000000000000000000" pitchFamily="2" charset="2"/>
              <a:buChar char="ü"/>
            </a:pPr>
            <a:r>
              <a:rPr lang="en-GB" b="1" dirty="0" err="1" smtClean="0"/>
              <a:t>Melovem</a:t>
            </a:r>
            <a:r>
              <a:rPr lang="en-GB" b="1" dirty="0" smtClean="0"/>
              <a:t> </a:t>
            </a:r>
            <a:r>
              <a:rPr lang="el-GR" b="1" dirty="0" smtClean="0"/>
              <a:t>ετικέτες-πώματα</a:t>
            </a:r>
            <a:endParaRPr lang="en-GB" b="1" dirty="0"/>
          </a:p>
          <a:p>
            <a:pPr lvl="1">
              <a:buClr>
                <a:srgbClr val="00B050"/>
              </a:buClr>
              <a:buFont typeface="Wingdings" panose="05000000000000000000" pitchFamily="2" charset="2"/>
              <a:buChar char="Ø"/>
            </a:pPr>
            <a:r>
              <a:rPr lang="el-GR" dirty="0" smtClean="0"/>
              <a:t>Νέο δημιουργικό</a:t>
            </a:r>
            <a:endParaRPr lang="en-GB" dirty="0" smtClean="0"/>
          </a:p>
          <a:p>
            <a:pPr lvl="2">
              <a:buClr>
                <a:srgbClr val="00B050"/>
              </a:buClr>
              <a:buFont typeface="Wingdings" panose="05000000000000000000" pitchFamily="2" charset="2"/>
              <a:buChar char="Ø"/>
            </a:pPr>
            <a:r>
              <a:rPr lang="el-GR" dirty="0" smtClean="0"/>
              <a:t>Έγχρωμες ετικέτες</a:t>
            </a:r>
            <a:endParaRPr lang="en-GB" dirty="0" smtClean="0"/>
          </a:p>
          <a:p>
            <a:pPr lvl="2">
              <a:buClr>
                <a:srgbClr val="00B050"/>
              </a:buClr>
              <a:buFont typeface="Wingdings" panose="05000000000000000000" pitchFamily="2" charset="2"/>
              <a:buChar char="Ø"/>
            </a:pPr>
            <a:r>
              <a:rPr lang="el-GR" dirty="0" smtClean="0"/>
              <a:t>Έγχρωμα πώματα</a:t>
            </a:r>
            <a:endParaRPr lang="en-GB" dirty="0" smtClean="0"/>
          </a:p>
          <a:p>
            <a:pPr lvl="2">
              <a:buClr>
                <a:srgbClr val="00B050"/>
              </a:buClr>
              <a:buFont typeface="Wingdings" panose="05000000000000000000" pitchFamily="2" charset="2"/>
              <a:buChar char="Ø"/>
            </a:pPr>
            <a:endParaRPr lang="nl-NL" dirty="0"/>
          </a:p>
        </p:txBody>
      </p:sp>
      <p:graphicFrame>
        <p:nvGraphicFramePr>
          <p:cNvPr id="4" name="Tabel 3"/>
          <p:cNvGraphicFramePr>
            <a:graphicFrameLocks noGrp="1"/>
          </p:cNvGraphicFramePr>
          <p:nvPr>
            <p:extLst>
              <p:ext uri="{D42A27DB-BD31-4B8C-83A1-F6EECF244321}">
                <p14:modId xmlns:p14="http://schemas.microsoft.com/office/powerpoint/2010/main" val="672609935"/>
              </p:ext>
            </p:extLst>
          </p:nvPr>
        </p:nvGraphicFramePr>
        <p:xfrm>
          <a:off x="4788024" y="1412776"/>
          <a:ext cx="4104456" cy="1112520"/>
        </p:xfrm>
        <a:graphic>
          <a:graphicData uri="http://schemas.openxmlformats.org/drawingml/2006/table">
            <a:tbl>
              <a:tblPr firstRow="1" bandRow="1">
                <a:tableStyleId>{2D5ABB26-0587-4C30-8999-92F81FD0307C}</a:tableStyleId>
              </a:tblPr>
              <a:tblGrid>
                <a:gridCol w="2232248"/>
                <a:gridCol w="1872208"/>
              </a:tblGrid>
              <a:tr h="370840">
                <a:tc>
                  <a:txBody>
                    <a:bodyPr/>
                    <a:lstStyle/>
                    <a:p>
                      <a:r>
                        <a:rPr lang="nl-NL" dirty="0" smtClean="0">
                          <a:solidFill>
                            <a:srgbClr val="333399"/>
                          </a:solidFill>
                        </a:rPr>
                        <a:t>Melovem 5</a:t>
                      </a:r>
                      <a:endParaRPr lang="nl-NL" dirty="0">
                        <a:solidFill>
                          <a:srgbClr val="333399"/>
                        </a:solidFill>
                      </a:endParaRPr>
                    </a:p>
                  </a:txBody>
                  <a:tcPr/>
                </a:tc>
                <a:tc>
                  <a:txBody>
                    <a:bodyPr/>
                    <a:lstStyle/>
                    <a:p>
                      <a:r>
                        <a:rPr lang="nl-NL" dirty="0" smtClean="0">
                          <a:solidFill>
                            <a:srgbClr val="333399"/>
                          </a:solidFill>
                        </a:rPr>
                        <a:t>Melovem </a:t>
                      </a:r>
                      <a:r>
                        <a:rPr lang="nl-NL" dirty="0" smtClean="0">
                          <a:solidFill>
                            <a:srgbClr val="00B050"/>
                          </a:solidFill>
                        </a:rPr>
                        <a:t>5</a:t>
                      </a:r>
                      <a:endParaRPr lang="nl-NL" dirty="0">
                        <a:solidFill>
                          <a:srgbClr val="00B050"/>
                        </a:solidFill>
                      </a:endParaRPr>
                    </a:p>
                  </a:txBody>
                  <a:tcPr/>
                </a:tc>
              </a:tr>
              <a:tr h="370840">
                <a:tc>
                  <a:txBody>
                    <a:bodyPr/>
                    <a:lstStyle/>
                    <a:p>
                      <a:r>
                        <a:rPr lang="nl-NL" dirty="0" smtClean="0">
                          <a:solidFill>
                            <a:srgbClr val="333399"/>
                          </a:solidFill>
                        </a:rPr>
                        <a:t>Melovem </a:t>
                      </a:r>
                      <a:r>
                        <a:rPr lang="nl-NL" dirty="0" smtClean="0">
                          <a:solidFill>
                            <a:srgbClr val="00B050"/>
                          </a:solidFill>
                        </a:rPr>
                        <a:t>20</a:t>
                      </a:r>
                      <a:endParaRPr lang="nl-NL" dirty="0">
                        <a:solidFill>
                          <a:srgbClr val="00B050"/>
                        </a:solidFill>
                      </a:endParaRPr>
                    </a:p>
                  </a:txBody>
                  <a:tcPr/>
                </a:tc>
                <a:tc>
                  <a:txBody>
                    <a:bodyPr/>
                    <a:lstStyle/>
                    <a:p>
                      <a:r>
                        <a:rPr lang="nl-NL" dirty="0" smtClean="0">
                          <a:solidFill>
                            <a:srgbClr val="333399"/>
                          </a:solidFill>
                        </a:rPr>
                        <a:t>Melovem</a:t>
                      </a:r>
                      <a:r>
                        <a:rPr lang="nl-NL" dirty="0" smtClean="0">
                          <a:solidFill>
                            <a:srgbClr val="00B050"/>
                          </a:solidFill>
                        </a:rPr>
                        <a:t> </a:t>
                      </a:r>
                      <a:r>
                        <a:rPr lang="nl-NL" dirty="0" smtClean="0">
                          <a:solidFill>
                            <a:srgbClr val="00B0F0"/>
                          </a:solidFill>
                        </a:rPr>
                        <a:t>20</a:t>
                      </a:r>
                      <a:endParaRPr lang="nl-NL" dirty="0">
                        <a:solidFill>
                          <a:srgbClr val="00B0F0"/>
                        </a:solidFill>
                      </a:endParaRPr>
                    </a:p>
                  </a:txBody>
                  <a:tcPr/>
                </a:tc>
              </a:tr>
              <a:tr h="370840">
                <a:tc>
                  <a:txBody>
                    <a:bodyPr/>
                    <a:lstStyle/>
                    <a:p>
                      <a:r>
                        <a:rPr lang="nl-NL" dirty="0" smtClean="0">
                          <a:solidFill>
                            <a:srgbClr val="333399"/>
                          </a:solidFill>
                        </a:rPr>
                        <a:t>Melovem </a:t>
                      </a:r>
                      <a:r>
                        <a:rPr lang="nl-NL" dirty="0" smtClean="0">
                          <a:solidFill>
                            <a:srgbClr val="FF0000"/>
                          </a:solidFill>
                        </a:rPr>
                        <a:t>30</a:t>
                      </a:r>
                      <a:endParaRPr lang="nl-NL" dirty="0">
                        <a:solidFill>
                          <a:srgbClr val="FF0000"/>
                        </a:solidFill>
                      </a:endParaRPr>
                    </a:p>
                  </a:txBody>
                  <a:tcPr/>
                </a:tc>
                <a:tc>
                  <a:txBody>
                    <a:bodyPr/>
                    <a:lstStyle/>
                    <a:p>
                      <a:r>
                        <a:rPr lang="nl-NL" dirty="0" smtClean="0">
                          <a:solidFill>
                            <a:srgbClr val="333399"/>
                          </a:solidFill>
                        </a:rPr>
                        <a:t>Melovem</a:t>
                      </a:r>
                      <a:r>
                        <a:rPr lang="nl-NL" dirty="0" smtClean="0">
                          <a:solidFill>
                            <a:srgbClr val="FF0000"/>
                          </a:solidFill>
                        </a:rPr>
                        <a:t> 30</a:t>
                      </a:r>
                      <a:endParaRPr lang="nl-NL" dirty="0">
                        <a:solidFill>
                          <a:srgbClr val="FF0000"/>
                        </a:solidFill>
                      </a:endParaRPr>
                    </a:p>
                  </a:txBody>
                  <a:tcPr/>
                </a:tc>
              </a:tr>
            </a:tbl>
          </a:graphicData>
        </a:graphic>
      </p:graphicFrame>
      <p:grpSp>
        <p:nvGrpSpPr>
          <p:cNvPr id="13" name="Groep 12"/>
          <p:cNvGrpSpPr/>
          <p:nvPr/>
        </p:nvGrpSpPr>
        <p:grpSpPr>
          <a:xfrm>
            <a:off x="6360099" y="1628800"/>
            <a:ext cx="579018" cy="720080"/>
            <a:chOff x="6372200" y="1124744"/>
            <a:chExt cx="579018" cy="720080"/>
          </a:xfrm>
        </p:grpSpPr>
        <p:cxnSp>
          <p:nvCxnSpPr>
            <p:cNvPr id="6" name="Rechte verbindingslijn met pijl 5"/>
            <p:cNvCxnSpPr/>
            <p:nvPr/>
          </p:nvCxnSpPr>
          <p:spPr>
            <a:xfrm>
              <a:off x="6372200" y="1124744"/>
              <a:ext cx="576064" cy="0"/>
            </a:xfrm>
            <a:prstGeom prst="straightConnector1">
              <a:avLst/>
            </a:prstGeom>
            <a:ln w="19050">
              <a:solidFill>
                <a:srgbClr val="333399"/>
              </a:solidFill>
              <a:tailEnd type="arrow"/>
            </a:ln>
          </p:spPr>
          <p:style>
            <a:lnRef idx="1">
              <a:schemeClr val="dk1"/>
            </a:lnRef>
            <a:fillRef idx="0">
              <a:schemeClr val="dk1"/>
            </a:fillRef>
            <a:effectRef idx="0">
              <a:schemeClr val="dk1"/>
            </a:effectRef>
            <a:fontRef idx="minor">
              <a:schemeClr val="tx1"/>
            </a:fontRef>
          </p:style>
        </p:cxnSp>
        <p:cxnSp>
          <p:nvCxnSpPr>
            <p:cNvPr id="8" name="Rechte verbindingslijn met pijl 7"/>
            <p:cNvCxnSpPr/>
            <p:nvPr/>
          </p:nvCxnSpPr>
          <p:spPr>
            <a:xfrm>
              <a:off x="6372200" y="1484784"/>
              <a:ext cx="576064" cy="0"/>
            </a:xfrm>
            <a:prstGeom prst="straightConnector1">
              <a:avLst/>
            </a:prstGeom>
            <a:ln w="19050">
              <a:solidFill>
                <a:srgbClr val="333399"/>
              </a:solidFill>
              <a:tailEnd type="arrow"/>
            </a:ln>
          </p:spPr>
          <p:style>
            <a:lnRef idx="1">
              <a:schemeClr val="dk1"/>
            </a:lnRef>
            <a:fillRef idx="0">
              <a:schemeClr val="dk1"/>
            </a:fillRef>
            <a:effectRef idx="0">
              <a:schemeClr val="dk1"/>
            </a:effectRef>
            <a:fontRef idx="minor">
              <a:schemeClr val="tx1"/>
            </a:fontRef>
          </p:style>
        </p:cxnSp>
        <p:cxnSp>
          <p:nvCxnSpPr>
            <p:cNvPr id="9" name="Rechte verbindingslijn met pijl 8"/>
            <p:cNvCxnSpPr/>
            <p:nvPr/>
          </p:nvCxnSpPr>
          <p:spPr>
            <a:xfrm>
              <a:off x="6375154" y="1844824"/>
              <a:ext cx="576064" cy="0"/>
            </a:xfrm>
            <a:prstGeom prst="straightConnector1">
              <a:avLst/>
            </a:prstGeom>
            <a:ln w="19050">
              <a:solidFill>
                <a:srgbClr val="333399"/>
              </a:solidFill>
              <a:tailEnd type="arrow"/>
            </a:ln>
          </p:spPr>
          <p:style>
            <a:lnRef idx="1">
              <a:schemeClr val="dk1"/>
            </a:lnRef>
            <a:fillRef idx="0">
              <a:schemeClr val="dk1"/>
            </a:fillRef>
            <a:effectRef idx="0">
              <a:schemeClr val="dk1"/>
            </a:effectRef>
            <a:fontRef idx="minor">
              <a:schemeClr val="tx1"/>
            </a:fontRef>
          </p:style>
        </p:cxnSp>
      </p:gr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3212976"/>
            <a:ext cx="1779638" cy="32501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738" y="3212976"/>
            <a:ext cx="4320480" cy="15307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89391" y="4921845"/>
            <a:ext cx="4332827" cy="15412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5812025"/>
      </p:ext>
    </p:extLst>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vak 3"/>
          <p:cNvSpPr txBox="1"/>
          <p:nvPr/>
        </p:nvSpPr>
        <p:spPr>
          <a:xfrm>
            <a:off x="611560" y="2564904"/>
            <a:ext cx="6624736" cy="584775"/>
          </a:xfrm>
          <a:prstGeom prst="rect">
            <a:avLst/>
          </a:prstGeom>
          <a:noFill/>
        </p:spPr>
        <p:txBody>
          <a:bodyPr wrap="square" rtlCol="0">
            <a:spAutoFit/>
          </a:bodyPr>
          <a:lstStyle/>
          <a:p>
            <a:r>
              <a:rPr lang="nl-NL" sz="3200" b="1" dirty="0" err="1" smtClean="0">
                <a:solidFill>
                  <a:srgbClr val="00B050"/>
                </a:solidFill>
                <a:effectLst>
                  <a:outerShdw blurRad="38100" dist="38100" dir="2700000" algn="tl">
                    <a:srgbClr val="000000">
                      <a:alpha val="43137"/>
                    </a:srgbClr>
                  </a:outerShdw>
                </a:effectLst>
                <a:latin typeface="+mj-lt"/>
              </a:rPr>
              <a:t>Sodium</a:t>
            </a:r>
            <a:r>
              <a:rPr lang="nl-NL" sz="3200" b="1" dirty="0" smtClean="0">
                <a:solidFill>
                  <a:srgbClr val="00B050"/>
                </a:solidFill>
                <a:effectLst>
                  <a:outerShdw blurRad="38100" dist="38100" dir="2700000" algn="tl">
                    <a:srgbClr val="000000">
                      <a:alpha val="43137"/>
                    </a:srgbClr>
                  </a:outerShdw>
                </a:effectLst>
                <a:latin typeface="+mj-lt"/>
              </a:rPr>
              <a:t> Salicyl</a:t>
            </a:r>
            <a:r>
              <a:rPr lang="nl-NL" sz="3200" b="1" baseline="30000" dirty="0" smtClean="0">
                <a:solidFill>
                  <a:srgbClr val="00B050"/>
                </a:solidFill>
                <a:effectLst>
                  <a:outerShdw blurRad="38100" dist="38100" dir="2700000" algn="tl">
                    <a:srgbClr val="000000">
                      <a:alpha val="43137"/>
                    </a:srgbClr>
                  </a:outerShdw>
                </a:effectLst>
                <a:latin typeface="+mj-lt"/>
              </a:rPr>
              <a:t>®</a:t>
            </a:r>
            <a:r>
              <a:rPr lang="nl-NL" sz="3200" b="1" dirty="0" smtClean="0">
                <a:solidFill>
                  <a:srgbClr val="00B050"/>
                </a:solidFill>
                <a:effectLst>
                  <a:outerShdw blurRad="38100" dist="38100" dir="2700000" algn="tl">
                    <a:srgbClr val="000000">
                      <a:alpha val="43137"/>
                    </a:srgbClr>
                  </a:outerShdw>
                </a:effectLst>
                <a:latin typeface="+mj-lt"/>
              </a:rPr>
              <a:t> 80% WSP</a:t>
            </a:r>
            <a:endParaRPr lang="en-GB" sz="3200" b="1" baseline="30000" dirty="0">
              <a:solidFill>
                <a:srgbClr val="00B050"/>
              </a:solidFill>
              <a:effectLst>
                <a:outerShdw blurRad="38100" dist="38100" dir="2700000" algn="tl">
                  <a:srgbClr val="000000">
                    <a:alpha val="43137"/>
                  </a:srgbClr>
                </a:outerShdw>
              </a:effectLst>
              <a:latin typeface="+mj-lt"/>
            </a:endParaRPr>
          </a:p>
        </p:txBody>
      </p:sp>
    </p:spTree>
    <p:custDataLst>
      <p:tags r:id="rId1"/>
    </p:custDataLst>
    <p:extLst>
      <p:ext uri="{BB962C8B-B14F-4D97-AF65-F5344CB8AC3E}">
        <p14:creationId xmlns:p14="http://schemas.microsoft.com/office/powerpoint/2010/main" val="1051095946"/>
      </p:ext>
    </p:extLst>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z="3200" b="1" dirty="0" err="1">
                <a:solidFill>
                  <a:srgbClr val="333399"/>
                </a:solidFill>
                <a:effectLst>
                  <a:outerShdw blurRad="38100" dist="38100" dir="2700000" algn="tl">
                    <a:srgbClr val="C0C0C0"/>
                  </a:outerShdw>
                </a:effectLst>
              </a:rPr>
              <a:t>Inflammation</a:t>
            </a:r>
            <a:endParaRPr lang="en-GB" sz="3200" dirty="0"/>
          </a:p>
        </p:txBody>
      </p:sp>
      <p:pic>
        <p:nvPicPr>
          <p:cNvPr id="6" name="Tijdelijke aanduiding voor inhoud 5"/>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07504" y="908720"/>
            <a:ext cx="8853791" cy="5760640"/>
          </a:xfrm>
        </p:spPr>
      </p:pic>
    </p:spTree>
    <p:extLst>
      <p:ext uri="{BB962C8B-B14F-4D97-AF65-F5344CB8AC3E}">
        <p14:creationId xmlns:p14="http://schemas.microsoft.com/office/powerpoint/2010/main" val="1150816597"/>
      </p:ext>
    </p:ext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l-GR" sz="3200" b="1" dirty="0" smtClean="0">
                <a:solidFill>
                  <a:srgbClr val="333399"/>
                </a:solidFill>
                <a:effectLst>
                  <a:outerShdw blurRad="38100" dist="38100" dir="2700000" algn="tl">
                    <a:srgbClr val="C0C0C0"/>
                  </a:outerShdw>
                </a:effectLst>
              </a:rPr>
              <a:t>Φλεγμονή </a:t>
            </a:r>
            <a:r>
              <a:rPr lang="en-GB" sz="3200" b="1" dirty="0" smtClean="0">
                <a:solidFill>
                  <a:srgbClr val="333399"/>
                </a:solidFill>
                <a:effectLst>
                  <a:outerShdw blurRad="38100" dist="38100" dir="2700000" algn="tl">
                    <a:srgbClr val="C0C0C0"/>
                  </a:outerShdw>
                </a:effectLst>
              </a:rPr>
              <a:t>&amp; </a:t>
            </a:r>
            <a:r>
              <a:rPr lang="en-GB" sz="3200" b="1" dirty="0">
                <a:solidFill>
                  <a:srgbClr val="333399"/>
                </a:solidFill>
                <a:effectLst>
                  <a:outerShdw blurRad="38100" dist="38100" dir="2700000" algn="tl">
                    <a:srgbClr val="C0C0C0"/>
                  </a:outerShdw>
                </a:effectLst>
              </a:rPr>
              <a:t>NSAIDs</a:t>
            </a:r>
            <a:endParaRPr lang="en-GB" dirty="0"/>
          </a:p>
        </p:txBody>
      </p:sp>
      <p:sp>
        <p:nvSpPr>
          <p:cNvPr id="4" name="Afgeronde rechthoek 3"/>
          <p:cNvSpPr/>
          <p:nvPr/>
        </p:nvSpPr>
        <p:spPr>
          <a:xfrm>
            <a:off x="3534916" y="907356"/>
            <a:ext cx="1685156" cy="648072"/>
          </a:xfrm>
          <a:prstGeom prst="roundRect">
            <a:avLst/>
          </a:prstGeom>
          <a:ln>
            <a:solidFill>
              <a:srgbClr val="00B050"/>
            </a:solidFill>
          </a:ln>
          <a:effectLst>
            <a:glow rad="101600">
              <a:schemeClr val="accent3">
                <a:satMod val="175000"/>
                <a:alpha val="40000"/>
              </a:schemeClr>
            </a:glow>
          </a:effectLst>
        </p:spPr>
        <p:style>
          <a:lnRef idx="2">
            <a:schemeClr val="accent1"/>
          </a:lnRef>
          <a:fillRef idx="1">
            <a:schemeClr val="lt1"/>
          </a:fillRef>
          <a:effectRef idx="0">
            <a:schemeClr val="accent1"/>
          </a:effectRef>
          <a:fontRef idx="minor">
            <a:schemeClr val="dk1"/>
          </a:fontRef>
        </p:style>
        <p:txBody>
          <a:bodyPr rtlCol="0" anchor="ctr"/>
          <a:lstStyle/>
          <a:p>
            <a:pPr algn="ctr"/>
            <a:r>
              <a:rPr lang="el-GR" sz="1400" b="1" dirty="0" smtClean="0">
                <a:solidFill>
                  <a:srgbClr val="333399"/>
                </a:solidFill>
              </a:rPr>
              <a:t>Τραύμα</a:t>
            </a:r>
            <a:r>
              <a:rPr lang="nl-NL" sz="1400" b="1" dirty="0" smtClean="0">
                <a:solidFill>
                  <a:srgbClr val="333399"/>
                </a:solidFill>
              </a:rPr>
              <a:t> </a:t>
            </a:r>
            <a:r>
              <a:rPr lang="el-GR" sz="1400" b="1" dirty="0" smtClean="0">
                <a:solidFill>
                  <a:srgbClr val="333399"/>
                </a:solidFill>
              </a:rPr>
              <a:t>και</a:t>
            </a:r>
            <a:r>
              <a:rPr lang="nl-NL" sz="1400" b="1" dirty="0" smtClean="0">
                <a:solidFill>
                  <a:srgbClr val="333399"/>
                </a:solidFill>
              </a:rPr>
              <a:t>/</a:t>
            </a:r>
            <a:r>
              <a:rPr lang="el-GR" sz="1400" b="1" dirty="0" smtClean="0">
                <a:solidFill>
                  <a:srgbClr val="333399"/>
                </a:solidFill>
              </a:rPr>
              <a:t>ή</a:t>
            </a:r>
            <a:r>
              <a:rPr lang="nl-NL" sz="1400" b="1" dirty="0" smtClean="0">
                <a:solidFill>
                  <a:srgbClr val="333399"/>
                </a:solidFill>
              </a:rPr>
              <a:t> </a:t>
            </a:r>
            <a:r>
              <a:rPr lang="el-GR" sz="1400" b="1" dirty="0" smtClean="0">
                <a:solidFill>
                  <a:srgbClr val="333399"/>
                </a:solidFill>
              </a:rPr>
              <a:t>λοίμωξη</a:t>
            </a:r>
            <a:endParaRPr lang="en-GB" sz="1400" b="1" dirty="0">
              <a:solidFill>
                <a:srgbClr val="333399"/>
              </a:solidFill>
            </a:endParaRPr>
          </a:p>
        </p:txBody>
      </p:sp>
      <p:sp>
        <p:nvSpPr>
          <p:cNvPr id="6" name="Afgeronde rechthoek 5"/>
          <p:cNvSpPr/>
          <p:nvPr/>
        </p:nvSpPr>
        <p:spPr>
          <a:xfrm>
            <a:off x="3547740" y="1598570"/>
            <a:ext cx="1672332" cy="620476"/>
          </a:xfrm>
          <a:prstGeom prst="roundRect">
            <a:avLst/>
          </a:prstGeom>
          <a:ln>
            <a:solidFill>
              <a:srgbClr val="00B050"/>
            </a:solidFill>
          </a:ln>
          <a:effectLst>
            <a:glow rad="101600">
              <a:schemeClr val="accent3">
                <a:satMod val="175000"/>
                <a:alpha val="40000"/>
              </a:schemeClr>
            </a:glow>
          </a:effectLst>
        </p:spPr>
        <p:style>
          <a:lnRef idx="2">
            <a:schemeClr val="accent1"/>
          </a:lnRef>
          <a:fillRef idx="1">
            <a:schemeClr val="lt1"/>
          </a:fillRef>
          <a:effectRef idx="0">
            <a:schemeClr val="accent1"/>
          </a:effectRef>
          <a:fontRef idx="minor">
            <a:schemeClr val="dk1"/>
          </a:fontRef>
        </p:style>
        <p:txBody>
          <a:bodyPr rtlCol="0" anchor="ctr"/>
          <a:lstStyle/>
          <a:p>
            <a:pPr algn="ctr"/>
            <a:r>
              <a:rPr lang="el-GR" sz="1400" b="1" dirty="0" smtClean="0">
                <a:solidFill>
                  <a:srgbClr val="333399"/>
                </a:solidFill>
              </a:rPr>
              <a:t>Κυτταρική βλάβη</a:t>
            </a:r>
            <a:endParaRPr lang="en-GB" sz="1400" b="1" dirty="0">
              <a:solidFill>
                <a:srgbClr val="333399"/>
              </a:solidFill>
            </a:endParaRPr>
          </a:p>
        </p:txBody>
      </p:sp>
      <p:sp>
        <p:nvSpPr>
          <p:cNvPr id="7" name="Afgeronde rechthoek 6"/>
          <p:cNvSpPr/>
          <p:nvPr/>
        </p:nvSpPr>
        <p:spPr>
          <a:xfrm>
            <a:off x="3547740" y="2294992"/>
            <a:ext cx="1672332" cy="360040"/>
          </a:xfrm>
          <a:prstGeom prst="roundRect">
            <a:avLst/>
          </a:prstGeom>
          <a:ln>
            <a:solidFill>
              <a:srgbClr val="00B05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l-GR" sz="1400" b="1" dirty="0" err="1" smtClean="0">
                <a:solidFill>
                  <a:srgbClr val="333399"/>
                </a:solidFill>
              </a:rPr>
              <a:t>Φωσφολιπίδια</a:t>
            </a:r>
            <a:endParaRPr lang="en-GB" sz="1400" b="1" dirty="0">
              <a:solidFill>
                <a:srgbClr val="333399"/>
              </a:solidFill>
            </a:endParaRPr>
          </a:p>
        </p:txBody>
      </p:sp>
      <p:sp>
        <p:nvSpPr>
          <p:cNvPr id="8" name="Afgeronde rechthoek 7"/>
          <p:cNvSpPr/>
          <p:nvPr/>
        </p:nvSpPr>
        <p:spPr>
          <a:xfrm>
            <a:off x="3547740" y="2867732"/>
            <a:ext cx="1672332" cy="684076"/>
          </a:xfrm>
          <a:prstGeom prst="roundRect">
            <a:avLst/>
          </a:prstGeom>
          <a:ln>
            <a:solidFill>
              <a:srgbClr val="00B05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l-GR" sz="1400" b="1" dirty="0" err="1" smtClean="0">
                <a:solidFill>
                  <a:srgbClr val="333399"/>
                </a:solidFill>
              </a:rPr>
              <a:t>Αραχιδονικό</a:t>
            </a:r>
            <a:r>
              <a:rPr lang="el-GR" sz="1400" b="1" dirty="0" smtClean="0">
                <a:solidFill>
                  <a:srgbClr val="333399"/>
                </a:solidFill>
              </a:rPr>
              <a:t> οξύ</a:t>
            </a:r>
            <a:endParaRPr lang="en-GB" sz="1400" b="1" dirty="0">
              <a:solidFill>
                <a:srgbClr val="333399"/>
              </a:solidFill>
            </a:endParaRPr>
          </a:p>
        </p:txBody>
      </p:sp>
      <p:sp>
        <p:nvSpPr>
          <p:cNvPr id="9" name="Afgeronde rechthoek 8"/>
          <p:cNvSpPr/>
          <p:nvPr/>
        </p:nvSpPr>
        <p:spPr>
          <a:xfrm>
            <a:off x="6012160" y="5169780"/>
            <a:ext cx="2547490" cy="1368152"/>
          </a:xfrm>
          <a:prstGeom prst="roundRect">
            <a:avLst/>
          </a:prstGeom>
          <a:ln>
            <a:solidFill>
              <a:srgbClr val="00B05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l-GR" sz="1400" b="1" u="sng" dirty="0">
                <a:solidFill>
                  <a:srgbClr val="333399"/>
                </a:solidFill>
              </a:rPr>
              <a:t>Ανεπιθύμητες</a:t>
            </a:r>
            <a:r>
              <a:rPr lang="en-GB" sz="1400" b="1" dirty="0">
                <a:solidFill>
                  <a:srgbClr val="333399"/>
                </a:solidFill>
              </a:rPr>
              <a:t> </a:t>
            </a:r>
            <a:r>
              <a:rPr lang="el-GR" sz="1400" b="1" dirty="0">
                <a:solidFill>
                  <a:srgbClr val="333399"/>
                </a:solidFill>
              </a:rPr>
              <a:t>ενέργειες φλεγμονής </a:t>
            </a:r>
            <a:r>
              <a:rPr lang="el-GR" sz="1400" b="1" dirty="0" smtClean="0">
                <a:solidFill>
                  <a:srgbClr val="333399"/>
                </a:solidFill>
              </a:rPr>
              <a:t>και σημαντικός ρόλος σε ασθματικές και αλλεργικές αντιδράσεις</a:t>
            </a:r>
            <a:endParaRPr lang="en-GB" sz="1400" b="1" dirty="0">
              <a:solidFill>
                <a:srgbClr val="333399"/>
              </a:solidFill>
            </a:endParaRPr>
          </a:p>
        </p:txBody>
      </p:sp>
      <p:sp>
        <p:nvSpPr>
          <p:cNvPr id="10" name="Afgeronde rechthoek 9"/>
          <p:cNvSpPr/>
          <p:nvPr/>
        </p:nvSpPr>
        <p:spPr>
          <a:xfrm>
            <a:off x="3189522" y="5169780"/>
            <a:ext cx="2547490" cy="1368152"/>
          </a:xfrm>
          <a:prstGeom prst="roundRect">
            <a:avLst/>
          </a:prstGeom>
          <a:ln>
            <a:solidFill>
              <a:srgbClr val="00B05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l-GR" sz="1400" b="1" dirty="0" err="1" smtClean="0">
                <a:solidFill>
                  <a:srgbClr val="333399"/>
                </a:solidFill>
              </a:rPr>
              <a:t>Ομοιοστατικές</a:t>
            </a:r>
            <a:r>
              <a:rPr lang="el-GR" sz="1400" b="1" dirty="0" smtClean="0">
                <a:solidFill>
                  <a:srgbClr val="333399"/>
                </a:solidFill>
              </a:rPr>
              <a:t> λειτουργίες</a:t>
            </a:r>
            <a:endParaRPr lang="en-GB" sz="1400" b="1" dirty="0">
              <a:solidFill>
                <a:srgbClr val="333399"/>
              </a:solidFill>
            </a:endParaRPr>
          </a:p>
        </p:txBody>
      </p:sp>
      <p:sp>
        <p:nvSpPr>
          <p:cNvPr id="11" name="Afgeronde rechthoek 10"/>
          <p:cNvSpPr/>
          <p:nvPr/>
        </p:nvSpPr>
        <p:spPr>
          <a:xfrm>
            <a:off x="683568" y="5169780"/>
            <a:ext cx="2505954" cy="1368152"/>
          </a:xfrm>
          <a:prstGeom prst="roundRect">
            <a:avLst/>
          </a:prstGeom>
          <a:ln>
            <a:solidFill>
              <a:srgbClr val="00B05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l-GR" sz="1400" b="1" u="sng" dirty="0" smtClean="0">
                <a:solidFill>
                  <a:srgbClr val="333399"/>
                </a:solidFill>
              </a:rPr>
              <a:t>Ανεπιθύμητες</a:t>
            </a:r>
            <a:r>
              <a:rPr lang="en-GB" sz="1400" b="1" dirty="0" smtClean="0">
                <a:solidFill>
                  <a:srgbClr val="333399"/>
                </a:solidFill>
              </a:rPr>
              <a:t> </a:t>
            </a:r>
            <a:r>
              <a:rPr lang="el-GR" sz="1400" b="1" dirty="0" smtClean="0">
                <a:solidFill>
                  <a:srgbClr val="333399"/>
                </a:solidFill>
              </a:rPr>
              <a:t>ενέργειες φλεγμονής</a:t>
            </a:r>
            <a:r>
              <a:rPr lang="en-GB" sz="1400" b="1" dirty="0" smtClean="0">
                <a:solidFill>
                  <a:srgbClr val="333399"/>
                </a:solidFill>
              </a:rPr>
              <a:t>:</a:t>
            </a:r>
          </a:p>
          <a:p>
            <a:pPr algn="ctr"/>
            <a:r>
              <a:rPr lang="el-GR" sz="1400" b="1" dirty="0" smtClean="0">
                <a:solidFill>
                  <a:srgbClr val="333399"/>
                </a:solidFill>
              </a:rPr>
              <a:t>Επίπονη αγγειοδιαστολή</a:t>
            </a:r>
            <a:endParaRPr lang="en-GB" sz="1400" b="1" dirty="0" smtClean="0">
              <a:solidFill>
                <a:srgbClr val="333399"/>
              </a:solidFill>
            </a:endParaRPr>
          </a:p>
          <a:p>
            <a:pPr algn="ctr"/>
            <a:endParaRPr lang="en-GB" sz="1400" b="1" dirty="0">
              <a:solidFill>
                <a:srgbClr val="333399"/>
              </a:solidFill>
            </a:endParaRPr>
          </a:p>
        </p:txBody>
      </p:sp>
      <p:sp>
        <p:nvSpPr>
          <p:cNvPr id="12" name="Afgeronde rechthoek 11"/>
          <p:cNvSpPr/>
          <p:nvPr/>
        </p:nvSpPr>
        <p:spPr>
          <a:xfrm>
            <a:off x="683568" y="4808400"/>
            <a:ext cx="5068464" cy="360040"/>
          </a:xfrm>
          <a:prstGeom prst="roundRect">
            <a:avLst/>
          </a:prstGeom>
          <a:ln>
            <a:solidFill>
              <a:srgbClr val="00B05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l-GR" sz="1400" b="1" dirty="0" err="1" smtClean="0">
                <a:solidFill>
                  <a:srgbClr val="333399"/>
                </a:solidFill>
              </a:rPr>
              <a:t>Προσταγλαδίνες</a:t>
            </a:r>
            <a:r>
              <a:rPr lang="nl-NL" sz="1400" b="1" dirty="0" smtClean="0">
                <a:solidFill>
                  <a:srgbClr val="333399"/>
                </a:solidFill>
              </a:rPr>
              <a:t> &amp; </a:t>
            </a:r>
            <a:r>
              <a:rPr lang="el-GR" sz="1400" b="1" dirty="0" err="1" smtClean="0">
                <a:solidFill>
                  <a:srgbClr val="333399"/>
                </a:solidFill>
              </a:rPr>
              <a:t>Θρομβοξάνες</a:t>
            </a:r>
            <a:endParaRPr lang="en-GB" sz="1400" b="1" dirty="0">
              <a:solidFill>
                <a:srgbClr val="333399"/>
              </a:solidFill>
            </a:endParaRPr>
          </a:p>
        </p:txBody>
      </p:sp>
      <p:sp>
        <p:nvSpPr>
          <p:cNvPr id="13" name="Afgeronde rechthoek 12"/>
          <p:cNvSpPr/>
          <p:nvPr/>
        </p:nvSpPr>
        <p:spPr>
          <a:xfrm>
            <a:off x="6012160" y="4809740"/>
            <a:ext cx="2547490" cy="360040"/>
          </a:xfrm>
          <a:prstGeom prst="roundRect">
            <a:avLst/>
          </a:prstGeom>
          <a:ln>
            <a:solidFill>
              <a:srgbClr val="00B05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l-GR" sz="1400" b="1" dirty="0" err="1" smtClean="0">
                <a:solidFill>
                  <a:srgbClr val="333399"/>
                </a:solidFill>
              </a:rPr>
              <a:t>Λευκοτριένια</a:t>
            </a:r>
            <a:endParaRPr lang="en-GB" sz="1400" b="1" dirty="0">
              <a:solidFill>
                <a:srgbClr val="333399"/>
              </a:solidFill>
            </a:endParaRPr>
          </a:p>
        </p:txBody>
      </p:sp>
      <p:cxnSp>
        <p:nvCxnSpPr>
          <p:cNvPr id="23" name="Rechte verbindingslijn met pijl 22"/>
          <p:cNvCxnSpPr/>
          <p:nvPr/>
        </p:nvCxnSpPr>
        <p:spPr>
          <a:xfrm>
            <a:off x="3635896" y="1342604"/>
            <a:ext cx="0" cy="511932"/>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8" name="Rechte verbindingslijn met pijl 27"/>
          <p:cNvCxnSpPr/>
          <p:nvPr/>
        </p:nvCxnSpPr>
        <p:spPr>
          <a:xfrm>
            <a:off x="3639592" y="1963080"/>
            <a:ext cx="0" cy="511932"/>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9" name="Rechte verbindingslijn met pijl 28"/>
          <p:cNvCxnSpPr/>
          <p:nvPr/>
        </p:nvCxnSpPr>
        <p:spPr>
          <a:xfrm>
            <a:off x="3643288" y="2534922"/>
            <a:ext cx="0" cy="53403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3114" name="Rechte verbindingslijn met pijl 3113"/>
          <p:cNvCxnSpPr/>
          <p:nvPr/>
        </p:nvCxnSpPr>
        <p:spPr>
          <a:xfrm>
            <a:off x="5220072" y="3429000"/>
            <a:ext cx="2304256" cy="13794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78" name="Rechte verbindingslijn met pijl 77"/>
          <p:cNvCxnSpPr/>
          <p:nvPr/>
        </p:nvCxnSpPr>
        <p:spPr>
          <a:xfrm flipH="1">
            <a:off x="1619672" y="3429000"/>
            <a:ext cx="1928069" cy="138074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3122" name="Gebogen verbindingslijn 3121"/>
          <p:cNvCxnSpPr>
            <a:endCxn id="6" idx="1"/>
          </p:cNvCxnSpPr>
          <p:nvPr/>
        </p:nvCxnSpPr>
        <p:spPr>
          <a:xfrm rot="5400000" flipH="1" flipV="1">
            <a:off x="214533" y="2436587"/>
            <a:ext cx="3860986" cy="2805428"/>
          </a:xfrm>
          <a:prstGeom prst="bentConnector2">
            <a:avLst/>
          </a:prstGeom>
          <a:ln>
            <a:tailEnd type="arrow"/>
          </a:ln>
        </p:spPr>
        <p:style>
          <a:lnRef idx="2">
            <a:schemeClr val="accent3"/>
          </a:lnRef>
          <a:fillRef idx="0">
            <a:schemeClr val="accent3"/>
          </a:fillRef>
          <a:effectRef idx="1">
            <a:schemeClr val="accent3"/>
          </a:effectRef>
          <a:fontRef idx="minor">
            <a:schemeClr val="tx1"/>
          </a:fontRef>
        </p:style>
      </p:cxnSp>
      <p:cxnSp>
        <p:nvCxnSpPr>
          <p:cNvPr id="105" name="Gebogen verbindingslijn 104"/>
          <p:cNvCxnSpPr>
            <a:endCxn id="6" idx="3"/>
          </p:cNvCxnSpPr>
          <p:nvPr/>
        </p:nvCxnSpPr>
        <p:spPr>
          <a:xfrm rot="16200000" flipV="1">
            <a:off x="4909761" y="2219119"/>
            <a:ext cx="3860986" cy="3240364"/>
          </a:xfrm>
          <a:prstGeom prst="bentConnector2">
            <a:avLst/>
          </a:prstGeom>
          <a:ln>
            <a:tailEnd type="arrow"/>
          </a:ln>
        </p:spPr>
        <p:style>
          <a:lnRef idx="2">
            <a:schemeClr val="accent3"/>
          </a:lnRef>
          <a:fillRef idx="0">
            <a:schemeClr val="accent3"/>
          </a:fillRef>
          <a:effectRef idx="1">
            <a:schemeClr val="accent3"/>
          </a:effectRef>
          <a:fontRef idx="minor">
            <a:schemeClr val="tx1"/>
          </a:fontRef>
        </p:style>
      </p:cxnSp>
      <p:cxnSp>
        <p:nvCxnSpPr>
          <p:cNvPr id="91" name="Rechte verbindingslijn met pijl 90"/>
          <p:cNvCxnSpPr/>
          <p:nvPr/>
        </p:nvCxnSpPr>
        <p:spPr>
          <a:xfrm flipH="1">
            <a:off x="3728616" y="3551808"/>
            <a:ext cx="4440" cy="12247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92" name="Tekstvak 91"/>
          <p:cNvSpPr txBox="1"/>
          <p:nvPr/>
        </p:nvSpPr>
        <p:spPr>
          <a:xfrm>
            <a:off x="3733056" y="3828750"/>
            <a:ext cx="915392" cy="307777"/>
          </a:xfrm>
          <a:prstGeom prst="rect">
            <a:avLst/>
          </a:prstGeom>
          <a:noFill/>
        </p:spPr>
        <p:txBody>
          <a:bodyPr wrap="square" rtlCol="0">
            <a:spAutoFit/>
          </a:bodyPr>
          <a:lstStyle/>
          <a:p>
            <a:r>
              <a:rPr lang="nl-NL" sz="1400" b="1" dirty="0" smtClean="0">
                <a:solidFill>
                  <a:srgbClr val="333399"/>
                </a:solidFill>
                <a:latin typeface="+mn-lt"/>
              </a:rPr>
              <a:t>COX-1</a:t>
            </a:r>
            <a:endParaRPr lang="en-GB" sz="1400" b="1" dirty="0">
              <a:solidFill>
                <a:srgbClr val="333399"/>
              </a:solidFill>
              <a:latin typeface="+mn-lt"/>
            </a:endParaRPr>
          </a:p>
        </p:txBody>
      </p:sp>
      <p:sp>
        <p:nvSpPr>
          <p:cNvPr id="93" name="Tekstvak 92"/>
          <p:cNvSpPr txBox="1"/>
          <p:nvPr/>
        </p:nvSpPr>
        <p:spPr>
          <a:xfrm>
            <a:off x="1902209" y="3828750"/>
            <a:ext cx="864096" cy="307777"/>
          </a:xfrm>
          <a:prstGeom prst="rect">
            <a:avLst/>
          </a:prstGeom>
          <a:noFill/>
        </p:spPr>
        <p:txBody>
          <a:bodyPr wrap="square" rtlCol="0">
            <a:spAutoFit/>
          </a:bodyPr>
          <a:lstStyle/>
          <a:p>
            <a:r>
              <a:rPr lang="nl-NL" sz="1400" b="1" dirty="0" smtClean="0">
                <a:solidFill>
                  <a:srgbClr val="333399"/>
                </a:solidFill>
                <a:latin typeface="+mn-lt"/>
              </a:rPr>
              <a:t>COX-2</a:t>
            </a:r>
            <a:endParaRPr lang="en-GB" sz="1400" b="1" dirty="0">
              <a:solidFill>
                <a:srgbClr val="333399"/>
              </a:solidFill>
              <a:latin typeface="+mn-lt"/>
            </a:endParaRPr>
          </a:p>
        </p:txBody>
      </p:sp>
      <p:sp>
        <p:nvSpPr>
          <p:cNvPr id="94" name="Tekstvak 93"/>
          <p:cNvSpPr txBox="1"/>
          <p:nvPr/>
        </p:nvSpPr>
        <p:spPr>
          <a:xfrm>
            <a:off x="6205785" y="3828750"/>
            <a:ext cx="1080120" cy="307777"/>
          </a:xfrm>
          <a:prstGeom prst="rect">
            <a:avLst/>
          </a:prstGeom>
          <a:noFill/>
        </p:spPr>
        <p:txBody>
          <a:bodyPr wrap="square" rtlCol="0">
            <a:spAutoFit/>
          </a:bodyPr>
          <a:lstStyle/>
          <a:p>
            <a:r>
              <a:rPr lang="nl-NL" sz="1400" b="1" dirty="0" smtClean="0">
                <a:solidFill>
                  <a:srgbClr val="333399"/>
                </a:solidFill>
                <a:latin typeface="+mn-lt"/>
              </a:rPr>
              <a:t>LOX</a:t>
            </a:r>
            <a:endParaRPr lang="en-GB" sz="1400" b="1" dirty="0">
              <a:solidFill>
                <a:srgbClr val="333399"/>
              </a:solidFill>
              <a:latin typeface="+mn-lt"/>
            </a:endParaRPr>
          </a:p>
        </p:txBody>
      </p:sp>
    </p:spTree>
    <p:custDataLst>
      <p:tags r:id="rId1"/>
    </p:custDataLst>
    <p:extLst>
      <p:ext uri="{BB962C8B-B14F-4D97-AF65-F5344CB8AC3E}">
        <p14:creationId xmlns:p14="http://schemas.microsoft.com/office/powerpoint/2010/main" val="800940564"/>
      </p:ext>
    </p:extLst>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z="3200" b="1" dirty="0">
                <a:solidFill>
                  <a:srgbClr val="333399"/>
                </a:solidFill>
                <a:effectLst>
                  <a:outerShdw blurRad="38100" dist="38100" dir="2700000" algn="tl">
                    <a:srgbClr val="C0C0C0"/>
                  </a:outerShdw>
                </a:effectLst>
              </a:rPr>
              <a:t>NSAID</a:t>
            </a:r>
            <a:endParaRPr lang="en-GB" dirty="0"/>
          </a:p>
        </p:txBody>
      </p:sp>
      <p:sp>
        <p:nvSpPr>
          <p:cNvPr id="4" name="Afgeronde rechthoek 3"/>
          <p:cNvSpPr/>
          <p:nvPr/>
        </p:nvSpPr>
        <p:spPr>
          <a:xfrm>
            <a:off x="3534916" y="907356"/>
            <a:ext cx="1685156" cy="648072"/>
          </a:xfrm>
          <a:prstGeom prst="roundRect">
            <a:avLst/>
          </a:prstGeom>
          <a:ln>
            <a:solidFill>
              <a:srgbClr val="00B050"/>
            </a:solidFill>
          </a:ln>
          <a:effectLst>
            <a:glow rad="101600">
              <a:schemeClr val="accent3">
                <a:satMod val="175000"/>
                <a:alpha val="40000"/>
              </a:schemeClr>
            </a:glow>
          </a:effectLst>
        </p:spPr>
        <p:style>
          <a:lnRef idx="2">
            <a:schemeClr val="accent1"/>
          </a:lnRef>
          <a:fillRef idx="1">
            <a:schemeClr val="lt1"/>
          </a:fillRef>
          <a:effectRef idx="0">
            <a:schemeClr val="accent1"/>
          </a:effectRef>
          <a:fontRef idx="minor">
            <a:schemeClr val="dk1"/>
          </a:fontRef>
        </p:style>
        <p:txBody>
          <a:bodyPr rtlCol="0" anchor="ctr"/>
          <a:lstStyle/>
          <a:p>
            <a:pPr algn="ctr"/>
            <a:r>
              <a:rPr lang="el-GR" sz="1400" b="1" dirty="0">
                <a:solidFill>
                  <a:srgbClr val="333399"/>
                </a:solidFill>
              </a:rPr>
              <a:t>Τραύμα</a:t>
            </a:r>
            <a:r>
              <a:rPr lang="nl-NL" sz="1400" b="1" dirty="0">
                <a:solidFill>
                  <a:srgbClr val="333399"/>
                </a:solidFill>
              </a:rPr>
              <a:t> </a:t>
            </a:r>
            <a:r>
              <a:rPr lang="el-GR" sz="1400" b="1" dirty="0">
                <a:solidFill>
                  <a:srgbClr val="333399"/>
                </a:solidFill>
              </a:rPr>
              <a:t>και</a:t>
            </a:r>
            <a:r>
              <a:rPr lang="nl-NL" sz="1400" b="1" dirty="0">
                <a:solidFill>
                  <a:srgbClr val="333399"/>
                </a:solidFill>
              </a:rPr>
              <a:t>/</a:t>
            </a:r>
            <a:r>
              <a:rPr lang="el-GR" sz="1400" b="1" dirty="0">
                <a:solidFill>
                  <a:srgbClr val="333399"/>
                </a:solidFill>
              </a:rPr>
              <a:t>ή</a:t>
            </a:r>
            <a:r>
              <a:rPr lang="nl-NL" sz="1400" b="1" dirty="0">
                <a:solidFill>
                  <a:srgbClr val="333399"/>
                </a:solidFill>
              </a:rPr>
              <a:t> </a:t>
            </a:r>
            <a:r>
              <a:rPr lang="el-GR" sz="1400" b="1" dirty="0">
                <a:solidFill>
                  <a:srgbClr val="333399"/>
                </a:solidFill>
              </a:rPr>
              <a:t>λοίμωξη</a:t>
            </a:r>
            <a:endParaRPr lang="en-GB" sz="1400" b="1" dirty="0">
              <a:solidFill>
                <a:srgbClr val="333399"/>
              </a:solidFill>
            </a:endParaRPr>
          </a:p>
        </p:txBody>
      </p:sp>
      <p:sp>
        <p:nvSpPr>
          <p:cNvPr id="6" name="Afgeronde rechthoek 5"/>
          <p:cNvSpPr/>
          <p:nvPr/>
        </p:nvSpPr>
        <p:spPr>
          <a:xfrm>
            <a:off x="3547740" y="1598570"/>
            <a:ext cx="1672332" cy="620476"/>
          </a:xfrm>
          <a:prstGeom prst="roundRect">
            <a:avLst/>
          </a:prstGeom>
          <a:ln>
            <a:solidFill>
              <a:srgbClr val="00B050"/>
            </a:solidFill>
          </a:ln>
          <a:effectLst>
            <a:glow rad="101600">
              <a:schemeClr val="accent3">
                <a:satMod val="175000"/>
                <a:alpha val="40000"/>
              </a:schemeClr>
            </a:glow>
          </a:effectLst>
        </p:spPr>
        <p:style>
          <a:lnRef idx="2">
            <a:schemeClr val="accent1"/>
          </a:lnRef>
          <a:fillRef idx="1">
            <a:schemeClr val="lt1"/>
          </a:fillRef>
          <a:effectRef idx="0">
            <a:schemeClr val="accent1"/>
          </a:effectRef>
          <a:fontRef idx="minor">
            <a:schemeClr val="dk1"/>
          </a:fontRef>
        </p:style>
        <p:txBody>
          <a:bodyPr rtlCol="0" anchor="ctr"/>
          <a:lstStyle/>
          <a:p>
            <a:pPr algn="ctr"/>
            <a:r>
              <a:rPr lang="el-GR" sz="1400" b="1" dirty="0">
                <a:solidFill>
                  <a:srgbClr val="333399"/>
                </a:solidFill>
              </a:rPr>
              <a:t>Κυτταρική βλάβη</a:t>
            </a:r>
            <a:endParaRPr lang="en-GB" sz="1400" b="1" dirty="0">
              <a:solidFill>
                <a:srgbClr val="333399"/>
              </a:solidFill>
            </a:endParaRPr>
          </a:p>
        </p:txBody>
      </p:sp>
      <p:sp>
        <p:nvSpPr>
          <p:cNvPr id="7" name="Afgeronde rechthoek 6"/>
          <p:cNvSpPr/>
          <p:nvPr/>
        </p:nvSpPr>
        <p:spPr>
          <a:xfrm>
            <a:off x="3547740" y="2294992"/>
            <a:ext cx="1672332" cy="360040"/>
          </a:xfrm>
          <a:prstGeom prst="roundRect">
            <a:avLst/>
          </a:prstGeom>
          <a:ln>
            <a:solidFill>
              <a:srgbClr val="00B05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l-GR" sz="1400" b="1" dirty="0" err="1">
                <a:solidFill>
                  <a:srgbClr val="333399"/>
                </a:solidFill>
              </a:rPr>
              <a:t>Φωσφολιπίδια</a:t>
            </a:r>
            <a:endParaRPr lang="en-GB" sz="1400" b="1" dirty="0">
              <a:solidFill>
                <a:srgbClr val="333399"/>
              </a:solidFill>
            </a:endParaRPr>
          </a:p>
        </p:txBody>
      </p:sp>
      <p:sp>
        <p:nvSpPr>
          <p:cNvPr id="8" name="Afgeronde rechthoek 7"/>
          <p:cNvSpPr/>
          <p:nvPr/>
        </p:nvSpPr>
        <p:spPr>
          <a:xfrm>
            <a:off x="3547740" y="2867732"/>
            <a:ext cx="1672332" cy="684076"/>
          </a:xfrm>
          <a:prstGeom prst="roundRect">
            <a:avLst/>
          </a:prstGeom>
          <a:ln>
            <a:solidFill>
              <a:srgbClr val="00B05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l-GR" sz="1400" b="1" dirty="0" err="1">
                <a:solidFill>
                  <a:srgbClr val="333399"/>
                </a:solidFill>
              </a:rPr>
              <a:t>Αραχιδονικό</a:t>
            </a:r>
            <a:r>
              <a:rPr lang="el-GR" sz="1400" b="1" dirty="0">
                <a:solidFill>
                  <a:srgbClr val="333399"/>
                </a:solidFill>
              </a:rPr>
              <a:t> οξύ</a:t>
            </a:r>
            <a:endParaRPr lang="en-GB" sz="1400" b="1" dirty="0">
              <a:solidFill>
                <a:srgbClr val="333399"/>
              </a:solidFill>
            </a:endParaRPr>
          </a:p>
        </p:txBody>
      </p:sp>
      <p:sp>
        <p:nvSpPr>
          <p:cNvPr id="9" name="Afgeronde rechthoek 8"/>
          <p:cNvSpPr/>
          <p:nvPr/>
        </p:nvSpPr>
        <p:spPr>
          <a:xfrm>
            <a:off x="6012160" y="5169780"/>
            <a:ext cx="2547490" cy="1368152"/>
          </a:xfrm>
          <a:prstGeom prst="roundRect">
            <a:avLst/>
          </a:prstGeom>
          <a:ln>
            <a:solidFill>
              <a:srgbClr val="00B05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l-GR" sz="1400" b="1" u="sng" dirty="0">
                <a:solidFill>
                  <a:srgbClr val="333399"/>
                </a:solidFill>
              </a:rPr>
              <a:t>Ανεπιθύμητες</a:t>
            </a:r>
            <a:r>
              <a:rPr lang="en-GB" sz="1400" b="1" dirty="0">
                <a:solidFill>
                  <a:srgbClr val="333399"/>
                </a:solidFill>
              </a:rPr>
              <a:t> </a:t>
            </a:r>
            <a:r>
              <a:rPr lang="el-GR" sz="1400" b="1" dirty="0">
                <a:solidFill>
                  <a:srgbClr val="333399"/>
                </a:solidFill>
              </a:rPr>
              <a:t>ενέργειες φλεγμονής και σημαντικός ρόλος σε ασθματικές και αλλεργικές αντιδράσεις</a:t>
            </a:r>
            <a:endParaRPr lang="en-GB" sz="1400" b="1" dirty="0">
              <a:solidFill>
                <a:srgbClr val="333399"/>
              </a:solidFill>
            </a:endParaRPr>
          </a:p>
        </p:txBody>
      </p:sp>
      <p:sp>
        <p:nvSpPr>
          <p:cNvPr id="10" name="Afgeronde rechthoek 9"/>
          <p:cNvSpPr/>
          <p:nvPr/>
        </p:nvSpPr>
        <p:spPr>
          <a:xfrm>
            <a:off x="3189522" y="5169780"/>
            <a:ext cx="2547490" cy="1368152"/>
          </a:xfrm>
          <a:prstGeom prst="roundRect">
            <a:avLst/>
          </a:prstGeom>
          <a:ln>
            <a:solidFill>
              <a:srgbClr val="00B05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l-GR" sz="1400" b="1" dirty="0" err="1">
                <a:solidFill>
                  <a:srgbClr val="333399"/>
                </a:solidFill>
              </a:rPr>
              <a:t>Ομοιοστατικές</a:t>
            </a:r>
            <a:r>
              <a:rPr lang="el-GR" sz="1400" b="1" dirty="0">
                <a:solidFill>
                  <a:srgbClr val="333399"/>
                </a:solidFill>
              </a:rPr>
              <a:t> λειτουργίες</a:t>
            </a:r>
            <a:endParaRPr lang="en-GB" sz="1400" b="1" dirty="0">
              <a:solidFill>
                <a:srgbClr val="333399"/>
              </a:solidFill>
            </a:endParaRPr>
          </a:p>
        </p:txBody>
      </p:sp>
      <p:sp>
        <p:nvSpPr>
          <p:cNvPr id="11" name="Afgeronde rechthoek 10"/>
          <p:cNvSpPr/>
          <p:nvPr/>
        </p:nvSpPr>
        <p:spPr>
          <a:xfrm>
            <a:off x="683568" y="5169780"/>
            <a:ext cx="2505954" cy="1368152"/>
          </a:xfrm>
          <a:prstGeom prst="roundRect">
            <a:avLst/>
          </a:prstGeom>
          <a:ln>
            <a:solidFill>
              <a:srgbClr val="00B05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l-GR" sz="1400" b="1" u="sng" dirty="0">
                <a:solidFill>
                  <a:srgbClr val="333399"/>
                </a:solidFill>
              </a:rPr>
              <a:t>Ανεπιθύμητες</a:t>
            </a:r>
            <a:r>
              <a:rPr lang="en-GB" sz="1400" b="1" dirty="0">
                <a:solidFill>
                  <a:srgbClr val="333399"/>
                </a:solidFill>
              </a:rPr>
              <a:t> </a:t>
            </a:r>
            <a:r>
              <a:rPr lang="el-GR" sz="1400" b="1" dirty="0">
                <a:solidFill>
                  <a:srgbClr val="333399"/>
                </a:solidFill>
              </a:rPr>
              <a:t>ενέργειες φλεγμονής</a:t>
            </a:r>
            <a:r>
              <a:rPr lang="en-GB" sz="1400" b="1" dirty="0">
                <a:solidFill>
                  <a:srgbClr val="333399"/>
                </a:solidFill>
              </a:rPr>
              <a:t>:</a:t>
            </a:r>
          </a:p>
          <a:p>
            <a:pPr algn="ctr"/>
            <a:r>
              <a:rPr lang="el-GR" sz="1400" b="1" dirty="0">
                <a:solidFill>
                  <a:srgbClr val="333399"/>
                </a:solidFill>
              </a:rPr>
              <a:t>Επίπονη αγγειοδιαστολή</a:t>
            </a:r>
            <a:endParaRPr lang="en-GB" sz="1400" b="1" dirty="0">
              <a:solidFill>
                <a:srgbClr val="333399"/>
              </a:solidFill>
            </a:endParaRPr>
          </a:p>
          <a:p>
            <a:pPr algn="ctr"/>
            <a:endParaRPr lang="en-GB" sz="1400" b="1" dirty="0">
              <a:solidFill>
                <a:srgbClr val="333399"/>
              </a:solidFill>
            </a:endParaRPr>
          </a:p>
        </p:txBody>
      </p:sp>
      <p:sp>
        <p:nvSpPr>
          <p:cNvPr id="12" name="Afgeronde rechthoek 11"/>
          <p:cNvSpPr/>
          <p:nvPr/>
        </p:nvSpPr>
        <p:spPr>
          <a:xfrm>
            <a:off x="683568" y="4808400"/>
            <a:ext cx="5068464" cy="360040"/>
          </a:xfrm>
          <a:prstGeom prst="roundRect">
            <a:avLst/>
          </a:prstGeom>
          <a:ln>
            <a:solidFill>
              <a:srgbClr val="00B05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l-GR" sz="1400" b="1" dirty="0" err="1">
                <a:solidFill>
                  <a:srgbClr val="333399"/>
                </a:solidFill>
              </a:rPr>
              <a:t>Προσταγλαδίνες</a:t>
            </a:r>
            <a:r>
              <a:rPr lang="nl-NL" sz="1400" b="1" dirty="0">
                <a:solidFill>
                  <a:srgbClr val="333399"/>
                </a:solidFill>
              </a:rPr>
              <a:t> &amp; </a:t>
            </a:r>
            <a:r>
              <a:rPr lang="el-GR" sz="1400" b="1" dirty="0" err="1">
                <a:solidFill>
                  <a:srgbClr val="333399"/>
                </a:solidFill>
              </a:rPr>
              <a:t>Θρομβοξάνες</a:t>
            </a:r>
            <a:endParaRPr lang="en-GB" sz="1400" b="1" dirty="0">
              <a:solidFill>
                <a:srgbClr val="333399"/>
              </a:solidFill>
            </a:endParaRPr>
          </a:p>
        </p:txBody>
      </p:sp>
      <p:sp>
        <p:nvSpPr>
          <p:cNvPr id="13" name="Afgeronde rechthoek 12"/>
          <p:cNvSpPr/>
          <p:nvPr/>
        </p:nvSpPr>
        <p:spPr>
          <a:xfrm>
            <a:off x="6012160" y="4809740"/>
            <a:ext cx="2547490" cy="360040"/>
          </a:xfrm>
          <a:prstGeom prst="roundRect">
            <a:avLst/>
          </a:prstGeom>
          <a:ln>
            <a:solidFill>
              <a:srgbClr val="00B05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l-GR" sz="1400" b="1" dirty="0" err="1">
                <a:solidFill>
                  <a:srgbClr val="333399"/>
                </a:solidFill>
              </a:rPr>
              <a:t>Λευκοτριένια</a:t>
            </a:r>
            <a:endParaRPr lang="en-GB" sz="1400" b="1" dirty="0">
              <a:solidFill>
                <a:srgbClr val="333399"/>
              </a:solidFill>
            </a:endParaRPr>
          </a:p>
        </p:txBody>
      </p:sp>
      <p:cxnSp>
        <p:nvCxnSpPr>
          <p:cNvPr id="23" name="Rechte verbindingslijn met pijl 22"/>
          <p:cNvCxnSpPr/>
          <p:nvPr/>
        </p:nvCxnSpPr>
        <p:spPr>
          <a:xfrm>
            <a:off x="3635896" y="1342604"/>
            <a:ext cx="0" cy="511932"/>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8" name="Rechte verbindingslijn met pijl 27"/>
          <p:cNvCxnSpPr/>
          <p:nvPr/>
        </p:nvCxnSpPr>
        <p:spPr>
          <a:xfrm>
            <a:off x="3639592" y="1963080"/>
            <a:ext cx="0" cy="511932"/>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9" name="Rechte verbindingslijn met pijl 28"/>
          <p:cNvCxnSpPr/>
          <p:nvPr/>
        </p:nvCxnSpPr>
        <p:spPr>
          <a:xfrm>
            <a:off x="3643288" y="2534922"/>
            <a:ext cx="0" cy="53403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3114" name="Rechte verbindingslijn met pijl 3113"/>
          <p:cNvCxnSpPr/>
          <p:nvPr/>
        </p:nvCxnSpPr>
        <p:spPr>
          <a:xfrm>
            <a:off x="4954439" y="3290529"/>
            <a:ext cx="2569889" cy="1517871"/>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78" name="Rechte verbindingslijn met pijl 77"/>
          <p:cNvCxnSpPr/>
          <p:nvPr/>
        </p:nvCxnSpPr>
        <p:spPr>
          <a:xfrm flipH="1">
            <a:off x="1619672" y="3290529"/>
            <a:ext cx="2088232" cy="1519211"/>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3122" name="Gebogen verbindingslijn 3121"/>
          <p:cNvCxnSpPr>
            <a:endCxn id="6" idx="1"/>
          </p:cNvCxnSpPr>
          <p:nvPr/>
        </p:nvCxnSpPr>
        <p:spPr>
          <a:xfrm rot="5400000" flipH="1" flipV="1">
            <a:off x="214532" y="2436588"/>
            <a:ext cx="3860988" cy="2805428"/>
          </a:xfrm>
          <a:prstGeom prst="bentConnector2">
            <a:avLst/>
          </a:prstGeom>
          <a:ln>
            <a:tailEnd type="arrow"/>
          </a:ln>
        </p:spPr>
        <p:style>
          <a:lnRef idx="2">
            <a:schemeClr val="accent3"/>
          </a:lnRef>
          <a:fillRef idx="0">
            <a:schemeClr val="accent3"/>
          </a:fillRef>
          <a:effectRef idx="1">
            <a:schemeClr val="accent3"/>
          </a:effectRef>
          <a:fontRef idx="minor">
            <a:schemeClr val="tx1"/>
          </a:fontRef>
        </p:style>
      </p:cxnSp>
      <p:cxnSp>
        <p:nvCxnSpPr>
          <p:cNvPr id="105" name="Gebogen verbindingslijn 104"/>
          <p:cNvCxnSpPr>
            <a:endCxn id="6" idx="3"/>
          </p:cNvCxnSpPr>
          <p:nvPr/>
        </p:nvCxnSpPr>
        <p:spPr>
          <a:xfrm rot="16200000" flipV="1">
            <a:off x="4898041" y="2230839"/>
            <a:ext cx="3899358" cy="3255295"/>
          </a:xfrm>
          <a:prstGeom prst="bentConnector2">
            <a:avLst/>
          </a:prstGeom>
          <a:ln>
            <a:tailEnd type="arrow"/>
          </a:ln>
        </p:spPr>
        <p:style>
          <a:lnRef idx="2">
            <a:schemeClr val="accent3"/>
          </a:lnRef>
          <a:fillRef idx="0">
            <a:schemeClr val="accent3"/>
          </a:fillRef>
          <a:effectRef idx="1">
            <a:schemeClr val="accent3"/>
          </a:effectRef>
          <a:fontRef idx="minor">
            <a:schemeClr val="tx1"/>
          </a:fontRef>
        </p:style>
      </p:cxnSp>
      <p:cxnSp>
        <p:nvCxnSpPr>
          <p:cNvPr id="91" name="Rechte verbindingslijn met pijl 90"/>
          <p:cNvCxnSpPr/>
          <p:nvPr/>
        </p:nvCxnSpPr>
        <p:spPr>
          <a:xfrm>
            <a:off x="3728616" y="3323760"/>
            <a:ext cx="0" cy="145274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92" name="Tekstvak 91"/>
          <p:cNvSpPr txBox="1"/>
          <p:nvPr/>
        </p:nvSpPr>
        <p:spPr>
          <a:xfrm>
            <a:off x="3733056" y="3828750"/>
            <a:ext cx="915392" cy="307777"/>
          </a:xfrm>
          <a:prstGeom prst="rect">
            <a:avLst/>
          </a:prstGeom>
          <a:noFill/>
        </p:spPr>
        <p:txBody>
          <a:bodyPr wrap="square" rtlCol="0">
            <a:spAutoFit/>
          </a:bodyPr>
          <a:lstStyle/>
          <a:p>
            <a:r>
              <a:rPr lang="nl-NL" sz="1400" b="1" dirty="0" smtClean="0">
                <a:solidFill>
                  <a:srgbClr val="333399"/>
                </a:solidFill>
                <a:latin typeface="+mn-lt"/>
              </a:rPr>
              <a:t>COX-1</a:t>
            </a:r>
            <a:endParaRPr lang="en-GB" sz="1400" b="1" dirty="0">
              <a:solidFill>
                <a:srgbClr val="333399"/>
              </a:solidFill>
              <a:latin typeface="+mn-lt"/>
            </a:endParaRPr>
          </a:p>
        </p:txBody>
      </p:sp>
      <p:sp>
        <p:nvSpPr>
          <p:cNvPr id="93" name="Tekstvak 92"/>
          <p:cNvSpPr txBox="1"/>
          <p:nvPr/>
        </p:nvSpPr>
        <p:spPr>
          <a:xfrm>
            <a:off x="1902209" y="3828750"/>
            <a:ext cx="864096" cy="307777"/>
          </a:xfrm>
          <a:prstGeom prst="rect">
            <a:avLst/>
          </a:prstGeom>
          <a:noFill/>
        </p:spPr>
        <p:txBody>
          <a:bodyPr wrap="square" rtlCol="0">
            <a:spAutoFit/>
          </a:bodyPr>
          <a:lstStyle/>
          <a:p>
            <a:r>
              <a:rPr lang="nl-NL" sz="1400" b="1" dirty="0" smtClean="0">
                <a:solidFill>
                  <a:srgbClr val="333399"/>
                </a:solidFill>
                <a:latin typeface="+mn-lt"/>
              </a:rPr>
              <a:t>COX-2</a:t>
            </a:r>
            <a:endParaRPr lang="en-GB" sz="1400" b="1" dirty="0">
              <a:solidFill>
                <a:srgbClr val="333399"/>
              </a:solidFill>
              <a:latin typeface="+mn-lt"/>
            </a:endParaRPr>
          </a:p>
        </p:txBody>
      </p:sp>
      <p:sp>
        <p:nvSpPr>
          <p:cNvPr id="94" name="Tekstvak 93"/>
          <p:cNvSpPr txBox="1"/>
          <p:nvPr/>
        </p:nvSpPr>
        <p:spPr>
          <a:xfrm>
            <a:off x="6205785" y="3828750"/>
            <a:ext cx="1080120" cy="307777"/>
          </a:xfrm>
          <a:prstGeom prst="rect">
            <a:avLst/>
          </a:prstGeom>
          <a:noFill/>
        </p:spPr>
        <p:txBody>
          <a:bodyPr wrap="square" rtlCol="0">
            <a:spAutoFit/>
          </a:bodyPr>
          <a:lstStyle/>
          <a:p>
            <a:r>
              <a:rPr lang="nl-NL" sz="1400" b="1" dirty="0" smtClean="0">
                <a:solidFill>
                  <a:srgbClr val="333399"/>
                </a:solidFill>
                <a:latin typeface="+mn-lt"/>
              </a:rPr>
              <a:t>LOX</a:t>
            </a:r>
            <a:endParaRPr lang="en-GB" sz="1400" b="1" dirty="0">
              <a:solidFill>
                <a:srgbClr val="333399"/>
              </a:solidFill>
              <a:latin typeface="+mn-lt"/>
            </a:endParaRPr>
          </a:p>
        </p:txBody>
      </p:sp>
      <p:sp>
        <p:nvSpPr>
          <p:cNvPr id="3" name="Afgeronde rechthoek 2"/>
          <p:cNvSpPr/>
          <p:nvPr/>
        </p:nvSpPr>
        <p:spPr>
          <a:xfrm>
            <a:off x="560073" y="913013"/>
            <a:ext cx="2283735" cy="648071"/>
          </a:xfrm>
          <a:prstGeom prst="roundRect">
            <a:avLst/>
          </a:prstGeom>
          <a:ln>
            <a:solidFill>
              <a:srgbClr val="00B050"/>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nl-NL" sz="1800" b="1" dirty="0">
                <a:solidFill>
                  <a:srgbClr val="00B050"/>
                </a:solidFill>
              </a:rPr>
              <a:t>Sodium Salicyl</a:t>
            </a:r>
            <a:endParaRPr lang="en-GB" sz="1800" b="1" dirty="0">
              <a:solidFill>
                <a:srgbClr val="00B050"/>
              </a:solidFill>
            </a:endParaRPr>
          </a:p>
        </p:txBody>
      </p:sp>
      <p:cxnSp>
        <p:nvCxnSpPr>
          <p:cNvPr id="14" name="Rechte verbindingslijn met pijl 13"/>
          <p:cNvCxnSpPr/>
          <p:nvPr/>
        </p:nvCxnSpPr>
        <p:spPr>
          <a:xfrm>
            <a:off x="1115616" y="1598570"/>
            <a:ext cx="1124890" cy="2118462"/>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6" name="Vermenigvuldigen 15"/>
          <p:cNvSpPr/>
          <p:nvPr/>
        </p:nvSpPr>
        <p:spPr>
          <a:xfrm>
            <a:off x="1959796" y="3802618"/>
            <a:ext cx="748921" cy="360040"/>
          </a:xfrm>
          <a:prstGeom prst="mathMultipl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9" name="Rechte verbindingslijn met pijl 18"/>
          <p:cNvCxnSpPr/>
          <p:nvPr/>
        </p:nvCxnSpPr>
        <p:spPr>
          <a:xfrm>
            <a:off x="1619672" y="1598570"/>
            <a:ext cx="2016224" cy="238406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30" name="Vermenigvuldigen 35"/>
          <p:cNvSpPr/>
          <p:nvPr/>
        </p:nvSpPr>
        <p:spPr>
          <a:xfrm>
            <a:off x="3740448" y="3811709"/>
            <a:ext cx="748921" cy="360040"/>
          </a:xfrm>
          <a:prstGeom prst="mathMultipl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Vermenigvuldigen 16"/>
          <p:cNvSpPr/>
          <p:nvPr/>
        </p:nvSpPr>
        <p:spPr>
          <a:xfrm>
            <a:off x="43558" y="4988420"/>
            <a:ext cx="6480719" cy="1720453"/>
          </a:xfrm>
          <a:prstGeom prst="mathMultipl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ustDataLst>
      <p:tags r:id="rId1"/>
    </p:custDataLst>
    <p:extLst>
      <p:ext uri="{BB962C8B-B14F-4D97-AF65-F5344CB8AC3E}">
        <p14:creationId xmlns:p14="http://schemas.microsoft.com/office/powerpoint/2010/main" val="251516803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1000"/>
                                        <p:tgtEl>
                                          <p:spTgt spid="16"/>
                                        </p:tgtEl>
                                      </p:cBhvr>
                                    </p:animEffect>
                                    <p:anim calcmode="lin" valueType="num">
                                      <p:cBhvr>
                                        <p:cTn id="13" dur="1000" fill="hold"/>
                                        <p:tgtEl>
                                          <p:spTgt spid="16"/>
                                        </p:tgtEl>
                                        <p:attrNameLst>
                                          <p:attrName>ppt_x</p:attrName>
                                        </p:attrNameLst>
                                      </p:cBhvr>
                                      <p:tavLst>
                                        <p:tav tm="0">
                                          <p:val>
                                            <p:strVal val="#ppt_x"/>
                                          </p:val>
                                        </p:tav>
                                        <p:tav tm="100000">
                                          <p:val>
                                            <p:strVal val="#ppt_x"/>
                                          </p:val>
                                        </p:tav>
                                      </p:tavLst>
                                    </p:anim>
                                    <p:anim calcmode="lin" valueType="num">
                                      <p:cBhvr>
                                        <p:cTn id="1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1000"/>
                                        <p:tgtEl>
                                          <p:spTgt spid="19"/>
                                        </p:tgtEl>
                                      </p:cBhvr>
                                    </p:animEffect>
                                    <p:anim calcmode="lin" valueType="num">
                                      <p:cBhvr>
                                        <p:cTn id="20" dur="1000" fill="hold"/>
                                        <p:tgtEl>
                                          <p:spTgt spid="19"/>
                                        </p:tgtEl>
                                        <p:attrNameLst>
                                          <p:attrName>ppt_x</p:attrName>
                                        </p:attrNameLst>
                                      </p:cBhvr>
                                      <p:tavLst>
                                        <p:tav tm="0">
                                          <p:val>
                                            <p:strVal val="#ppt_x"/>
                                          </p:val>
                                        </p:tav>
                                        <p:tav tm="100000">
                                          <p:val>
                                            <p:strVal val="#ppt_x"/>
                                          </p:val>
                                        </p:tav>
                                      </p:tavLst>
                                    </p:anim>
                                    <p:anim calcmode="lin" valueType="num">
                                      <p:cBhvr>
                                        <p:cTn id="21" dur="1000" fill="hold"/>
                                        <p:tgtEl>
                                          <p:spTgt spid="19"/>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fade">
                                      <p:cBhvr>
                                        <p:cTn id="24" dur="1000"/>
                                        <p:tgtEl>
                                          <p:spTgt spid="30"/>
                                        </p:tgtEl>
                                      </p:cBhvr>
                                    </p:animEffect>
                                    <p:anim calcmode="lin" valueType="num">
                                      <p:cBhvr>
                                        <p:cTn id="25" dur="1000" fill="hold"/>
                                        <p:tgtEl>
                                          <p:spTgt spid="30"/>
                                        </p:tgtEl>
                                        <p:attrNameLst>
                                          <p:attrName>ppt_x</p:attrName>
                                        </p:attrNameLst>
                                      </p:cBhvr>
                                      <p:tavLst>
                                        <p:tav tm="0">
                                          <p:val>
                                            <p:strVal val="#ppt_x"/>
                                          </p:val>
                                        </p:tav>
                                        <p:tav tm="100000">
                                          <p:val>
                                            <p:strVal val="#ppt_x"/>
                                          </p:val>
                                        </p:tav>
                                      </p:tavLst>
                                    </p:anim>
                                    <p:anim calcmode="lin" valueType="num">
                                      <p:cBhvr>
                                        <p:cTn id="26"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fade">
                                      <p:cBhvr>
                                        <p:cTn id="31" dur="1000"/>
                                        <p:tgtEl>
                                          <p:spTgt spid="31"/>
                                        </p:tgtEl>
                                      </p:cBhvr>
                                    </p:animEffect>
                                    <p:anim calcmode="lin" valueType="num">
                                      <p:cBhvr>
                                        <p:cTn id="32" dur="1000" fill="hold"/>
                                        <p:tgtEl>
                                          <p:spTgt spid="31"/>
                                        </p:tgtEl>
                                        <p:attrNameLst>
                                          <p:attrName>ppt_x</p:attrName>
                                        </p:attrNameLst>
                                      </p:cBhvr>
                                      <p:tavLst>
                                        <p:tav tm="0">
                                          <p:val>
                                            <p:strVal val="#ppt_x"/>
                                          </p:val>
                                        </p:tav>
                                        <p:tav tm="100000">
                                          <p:val>
                                            <p:strVal val="#ppt_x"/>
                                          </p:val>
                                        </p:tav>
                                      </p:tavLst>
                                    </p:anim>
                                    <p:anim calcmode="lin" valueType="num">
                                      <p:cBhvr>
                                        <p:cTn id="33"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0" grpId="0" animBg="1"/>
      <p:bldP spid="3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sz="3200" b="1" dirty="0">
                <a:solidFill>
                  <a:srgbClr val="333399"/>
                </a:solidFill>
                <a:effectLst>
                  <a:outerShdw blurRad="38100" dist="38100" dir="2700000" algn="tl">
                    <a:srgbClr val="C0C0C0"/>
                  </a:outerShdw>
                </a:effectLst>
                <a:latin typeface="Verdana" panose="020B0604030504040204" pitchFamily="34" charset="0"/>
                <a:ea typeface="Verdana" panose="020B0604030504040204" pitchFamily="34" charset="0"/>
                <a:cs typeface="Verdana" panose="020B0604030504040204" pitchFamily="34" charset="0"/>
              </a:rPr>
              <a:t>Sodium </a:t>
            </a:r>
            <a:r>
              <a:rPr lang="en-GB" sz="3200" b="1" dirty="0" err="1">
                <a:solidFill>
                  <a:srgbClr val="333399"/>
                </a:solidFill>
                <a:effectLst>
                  <a:outerShdw blurRad="38100" dist="38100" dir="2700000" algn="tl">
                    <a:srgbClr val="C0C0C0"/>
                  </a:outerShdw>
                </a:effectLst>
                <a:latin typeface="Verdana" panose="020B0604030504040204" pitchFamily="34" charset="0"/>
                <a:ea typeface="Verdana" panose="020B0604030504040204" pitchFamily="34" charset="0"/>
                <a:cs typeface="Verdana" panose="020B0604030504040204" pitchFamily="34" charset="0"/>
              </a:rPr>
              <a:t>Salicyl</a:t>
            </a:r>
            <a:r>
              <a:rPr lang="en-GB" sz="3200" b="1" dirty="0">
                <a:solidFill>
                  <a:srgbClr val="333399"/>
                </a:solidFill>
                <a:effectLst>
                  <a:outerShdw blurRad="38100" dist="38100" dir="2700000" algn="tl">
                    <a:srgbClr val="C0C0C0"/>
                  </a:outerShdw>
                </a:effectLst>
                <a:latin typeface="Verdana" panose="020B0604030504040204" pitchFamily="34" charset="0"/>
                <a:ea typeface="Verdana" panose="020B0604030504040204" pitchFamily="34" charset="0"/>
                <a:cs typeface="Verdana" panose="020B0604030504040204" pitchFamily="34" charset="0"/>
              </a:rPr>
              <a:t>® 80% WSP</a:t>
            </a:r>
            <a:endParaRPr lang="en-GB" sz="3200" dirty="0">
              <a:latin typeface="Verdana" panose="020B0604030504040204" pitchFamily="34" charset="0"/>
              <a:ea typeface="Verdana" panose="020B0604030504040204" pitchFamily="34" charset="0"/>
              <a:cs typeface="Verdana" panose="020B0604030504040204" pitchFamily="34" charset="0"/>
            </a:endParaRPr>
          </a:p>
        </p:txBody>
      </p:sp>
      <p:pic>
        <p:nvPicPr>
          <p:cNvPr id="4" name="Tijdelijke aanduiding voor inhoud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331640" y="908720"/>
            <a:ext cx="6120680" cy="4980355"/>
          </a:xfrm>
        </p:spPr>
      </p:pic>
    </p:spTree>
    <p:extLst>
      <p:ext uri="{BB962C8B-B14F-4D97-AF65-F5344CB8AC3E}">
        <p14:creationId xmlns:p14="http://schemas.microsoft.com/office/powerpoint/2010/main" val="2189919577"/>
      </p:ext>
    </p:extLst>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sz="3200" b="1" dirty="0">
                <a:solidFill>
                  <a:srgbClr val="333399"/>
                </a:solidFill>
                <a:effectLst>
                  <a:outerShdw blurRad="38100" dist="38100" dir="2700000" algn="tl">
                    <a:srgbClr val="C0C0C0"/>
                  </a:outerShdw>
                </a:effectLst>
                <a:latin typeface="Verdana" panose="020B0604030504040204" pitchFamily="34" charset="0"/>
                <a:ea typeface="Verdana" panose="020B0604030504040204" pitchFamily="34" charset="0"/>
                <a:cs typeface="Verdana" panose="020B0604030504040204" pitchFamily="34" charset="0"/>
              </a:rPr>
              <a:t>Sodium </a:t>
            </a:r>
            <a:r>
              <a:rPr lang="en-GB" sz="3200" b="1" dirty="0" err="1">
                <a:solidFill>
                  <a:srgbClr val="333399"/>
                </a:solidFill>
                <a:effectLst>
                  <a:outerShdw blurRad="38100" dist="38100" dir="2700000" algn="tl">
                    <a:srgbClr val="C0C0C0"/>
                  </a:outerShdw>
                </a:effectLst>
                <a:latin typeface="Verdana" panose="020B0604030504040204" pitchFamily="34" charset="0"/>
                <a:ea typeface="Verdana" panose="020B0604030504040204" pitchFamily="34" charset="0"/>
                <a:cs typeface="Verdana" panose="020B0604030504040204" pitchFamily="34" charset="0"/>
              </a:rPr>
              <a:t>Salicyl</a:t>
            </a:r>
            <a:r>
              <a:rPr lang="en-GB" sz="3200" b="1" dirty="0">
                <a:solidFill>
                  <a:srgbClr val="333399"/>
                </a:solidFill>
                <a:effectLst>
                  <a:outerShdw blurRad="38100" dist="38100" dir="2700000" algn="tl">
                    <a:srgbClr val="C0C0C0"/>
                  </a:outerShdw>
                </a:effectLst>
                <a:latin typeface="Verdana" panose="020B0604030504040204" pitchFamily="34" charset="0"/>
                <a:ea typeface="Verdana" panose="020B0604030504040204" pitchFamily="34" charset="0"/>
                <a:cs typeface="Verdana" panose="020B0604030504040204" pitchFamily="34" charset="0"/>
              </a:rPr>
              <a:t>® 80% WSP</a:t>
            </a:r>
            <a:endParaRPr lang="en-GB" sz="3200" dirty="0">
              <a:latin typeface="Verdana" panose="020B0604030504040204" pitchFamily="34" charset="0"/>
              <a:ea typeface="Verdana" panose="020B0604030504040204" pitchFamily="34" charset="0"/>
              <a:cs typeface="Verdana" panose="020B0604030504040204" pitchFamily="34" charset="0"/>
            </a:endParaRPr>
          </a:p>
        </p:txBody>
      </p:sp>
      <p:graphicFrame>
        <p:nvGraphicFramePr>
          <p:cNvPr id="4" name="Tijdelijke aanduiding voor inhoud 3"/>
          <p:cNvGraphicFramePr>
            <a:graphicFrameLocks noGrp="1"/>
          </p:cNvGraphicFramePr>
          <p:nvPr>
            <p:ph idx="1"/>
            <p:extLst>
              <p:ext uri="{D42A27DB-BD31-4B8C-83A1-F6EECF244321}">
                <p14:modId xmlns:p14="http://schemas.microsoft.com/office/powerpoint/2010/main" val="4240900240"/>
              </p:ext>
            </p:extLst>
          </p:nvPr>
        </p:nvGraphicFramePr>
        <p:xfrm>
          <a:off x="685800" y="1219200"/>
          <a:ext cx="7772400" cy="370840"/>
        </p:xfrm>
        <a:graphic>
          <a:graphicData uri="http://schemas.openxmlformats.org/drawingml/2006/table">
            <a:tbl>
              <a:tblPr firstRow="1" bandRow="1">
                <a:tableStyleId>{69CF1AB2-1976-4502-BF36-3FF5EA218861}</a:tableStyleId>
              </a:tblPr>
              <a:tblGrid>
                <a:gridCol w="7772400"/>
              </a:tblGrid>
              <a:tr h="370840">
                <a:tc>
                  <a:txBody>
                    <a:bodyPr/>
                    <a:lstStyle/>
                    <a:p>
                      <a:r>
                        <a:rPr lang="en-GB" b="0" dirty="0" smtClean="0">
                          <a:solidFill>
                            <a:srgbClr val="333399"/>
                          </a:solidFill>
                        </a:rPr>
                        <a:t>Sodium salicylate: 		800 mg/g </a:t>
                      </a:r>
                      <a:endParaRPr lang="en-GB" b="0" dirty="0">
                        <a:solidFill>
                          <a:srgbClr val="333399"/>
                        </a:solidFill>
                      </a:endParaRPr>
                    </a:p>
                  </a:txBody>
                  <a:tcPr/>
                </a:tc>
              </a:tr>
            </a:tbl>
          </a:graphicData>
        </a:graphic>
      </p:graphicFrame>
      <p:graphicFrame>
        <p:nvGraphicFramePr>
          <p:cNvPr id="6" name="Tijdelijke aanduiding voor inhoud 3"/>
          <p:cNvGraphicFramePr>
            <a:graphicFrameLocks/>
          </p:cNvGraphicFramePr>
          <p:nvPr>
            <p:extLst>
              <p:ext uri="{D42A27DB-BD31-4B8C-83A1-F6EECF244321}">
                <p14:modId xmlns:p14="http://schemas.microsoft.com/office/powerpoint/2010/main" val="3416076645"/>
              </p:ext>
            </p:extLst>
          </p:nvPr>
        </p:nvGraphicFramePr>
        <p:xfrm>
          <a:off x="683568" y="1628800"/>
          <a:ext cx="7772400" cy="1082928"/>
        </p:xfrm>
        <a:graphic>
          <a:graphicData uri="http://schemas.openxmlformats.org/drawingml/2006/table">
            <a:tbl>
              <a:tblPr firstRow="1" bandRow="1">
                <a:tableStyleId>{69CF1AB2-1976-4502-BF36-3FF5EA218861}</a:tableStyleId>
              </a:tblPr>
              <a:tblGrid>
                <a:gridCol w="7772400"/>
              </a:tblGrid>
              <a:tr h="685673">
                <a:tc>
                  <a:txBody>
                    <a:bodyPr/>
                    <a:lstStyle/>
                    <a:p>
                      <a:r>
                        <a:rPr lang="el-GR" b="0" dirty="0" smtClean="0">
                          <a:solidFill>
                            <a:srgbClr val="333399"/>
                          </a:solidFill>
                        </a:rPr>
                        <a:t>Σκόνη για πόσιμο διάλυμα</a:t>
                      </a:r>
                      <a:r>
                        <a:rPr lang="en-GB" b="0" dirty="0" smtClean="0">
                          <a:solidFill>
                            <a:srgbClr val="333399"/>
                          </a:solidFill>
                        </a:rPr>
                        <a:t>:	</a:t>
                      </a:r>
                      <a:r>
                        <a:rPr lang="el-GR" b="0" dirty="0" smtClean="0">
                          <a:solidFill>
                            <a:srgbClr val="333399"/>
                          </a:solidFill>
                        </a:rPr>
                        <a:t>υποκατάστατο γάλακτος</a:t>
                      </a:r>
                      <a:r>
                        <a:rPr lang="en-GB" b="0" dirty="0" smtClean="0">
                          <a:solidFill>
                            <a:srgbClr val="333399"/>
                          </a:solidFill>
                        </a:rPr>
                        <a:t>/</a:t>
                      </a:r>
                      <a:r>
                        <a:rPr lang="el-GR" b="0" dirty="0" smtClean="0">
                          <a:solidFill>
                            <a:srgbClr val="333399"/>
                          </a:solidFill>
                        </a:rPr>
                        <a:t>πόσιμο  </a:t>
                      </a:r>
                    </a:p>
                    <a:p>
                      <a:r>
                        <a:rPr lang="el-GR" b="0" dirty="0" smtClean="0">
                          <a:solidFill>
                            <a:srgbClr val="333399"/>
                          </a:solidFill>
                        </a:rPr>
                        <a:t>                                             νερό</a:t>
                      </a:r>
                      <a:endParaRPr lang="en-GB" b="0" dirty="0">
                        <a:solidFill>
                          <a:srgbClr val="333399"/>
                        </a:solidFill>
                      </a:endParaRPr>
                    </a:p>
                  </a:txBody>
                  <a:tcPr/>
                </a:tc>
              </a:tr>
              <a:tr h="397255">
                <a:tc>
                  <a:txBody>
                    <a:bodyPr/>
                    <a:lstStyle/>
                    <a:p>
                      <a:endParaRPr lang="en-GB" b="0" dirty="0">
                        <a:solidFill>
                          <a:srgbClr val="333399"/>
                        </a:solidFill>
                      </a:endParaRPr>
                    </a:p>
                  </a:txBody>
                  <a:tcPr/>
                </a:tc>
              </a:tr>
            </a:tbl>
          </a:graphicData>
        </a:graphic>
      </p:graphicFrame>
      <p:graphicFrame>
        <p:nvGraphicFramePr>
          <p:cNvPr id="7" name="Tijdelijke aanduiding voor inhoud 3"/>
          <p:cNvGraphicFramePr>
            <a:graphicFrameLocks/>
          </p:cNvGraphicFramePr>
          <p:nvPr>
            <p:extLst>
              <p:ext uri="{D42A27DB-BD31-4B8C-83A1-F6EECF244321}">
                <p14:modId xmlns:p14="http://schemas.microsoft.com/office/powerpoint/2010/main" val="4131690356"/>
              </p:ext>
            </p:extLst>
          </p:nvPr>
        </p:nvGraphicFramePr>
        <p:xfrm>
          <a:off x="683568" y="2204864"/>
          <a:ext cx="7772400" cy="741680"/>
        </p:xfrm>
        <a:graphic>
          <a:graphicData uri="http://schemas.openxmlformats.org/drawingml/2006/table">
            <a:tbl>
              <a:tblPr firstRow="1" bandRow="1">
                <a:tableStyleId>{69CF1AB2-1976-4502-BF36-3FF5EA218861}</a:tableStyleId>
              </a:tblPr>
              <a:tblGrid>
                <a:gridCol w="7772400"/>
              </a:tblGrid>
              <a:tr h="370840">
                <a:tc>
                  <a:txBody>
                    <a:bodyPr/>
                    <a:lstStyle/>
                    <a:p>
                      <a:r>
                        <a:rPr lang="el-GR" b="0" dirty="0" smtClean="0">
                          <a:solidFill>
                            <a:srgbClr val="333399"/>
                          </a:solidFill>
                        </a:rPr>
                        <a:t>Είδη</a:t>
                      </a:r>
                      <a:r>
                        <a:rPr lang="en-GB" b="0" dirty="0" smtClean="0">
                          <a:solidFill>
                            <a:srgbClr val="333399"/>
                          </a:solidFill>
                        </a:rPr>
                        <a:t>:</a:t>
                      </a:r>
                      <a:r>
                        <a:rPr lang="el-GR" b="0" dirty="0" smtClean="0">
                          <a:solidFill>
                            <a:srgbClr val="333399"/>
                          </a:solidFill>
                        </a:rPr>
                        <a:t>   </a:t>
                      </a:r>
                      <a:r>
                        <a:rPr lang="en-GB" b="0" dirty="0" smtClean="0">
                          <a:solidFill>
                            <a:srgbClr val="333399"/>
                          </a:solidFill>
                        </a:rPr>
                        <a:t> 			</a:t>
                      </a:r>
                      <a:r>
                        <a:rPr lang="el-GR" b="0" dirty="0" smtClean="0">
                          <a:solidFill>
                            <a:srgbClr val="333399"/>
                          </a:solidFill>
                        </a:rPr>
                        <a:t>βοοειδή και χοίροι</a:t>
                      </a:r>
                      <a:endParaRPr lang="en-GB" b="0" dirty="0">
                        <a:solidFill>
                          <a:srgbClr val="333399"/>
                        </a:solidFill>
                      </a:endParaRPr>
                    </a:p>
                  </a:txBody>
                  <a:tcPr/>
                </a:tc>
              </a:tr>
              <a:tr h="370840">
                <a:tc>
                  <a:txBody>
                    <a:bodyPr/>
                    <a:lstStyle/>
                    <a:p>
                      <a:endParaRPr lang="en-GB" b="0" dirty="0">
                        <a:solidFill>
                          <a:srgbClr val="333399"/>
                        </a:solidFill>
                      </a:endParaRPr>
                    </a:p>
                  </a:txBody>
                  <a:tcPr/>
                </a:tc>
              </a:tr>
            </a:tbl>
          </a:graphicData>
        </a:graphic>
      </p:graphicFrame>
      <p:graphicFrame>
        <p:nvGraphicFramePr>
          <p:cNvPr id="8" name="Tijdelijke aanduiding voor inhoud 3"/>
          <p:cNvGraphicFramePr>
            <a:graphicFrameLocks/>
          </p:cNvGraphicFramePr>
          <p:nvPr>
            <p:extLst>
              <p:ext uri="{D42A27DB-BD31-4B8C-83A1-F6EECF244321}">
                <p14:modId xmlns:p14="http://schemas.microsoft.com/office/powerpoint/2010/main" val="1364325409"/>
              </p:ext>
            </p:extLst>
          </p:nvPr>
        </p:nvGraphicFramePr>
        <p:xfrm>
          <a:off x="683568" y="2708920"/>
          <a:ext cx="7772400" cy="2834640"/>
        </p:xfrm>
        <a:graphic>
          <a:graphicData uri="http://schemas.openxmlformats.org/drawingml/2006/table">
            <a:tbl>
              <a:tblPr firstRow="1" bandRow="1">
                <a:tableStyleId>{69CF1AB2-1976-4502-BF36-3FF5EA218861}</a:tableStyleId>
              </a:tblPr>
              <a:tblGrid>
                <a:gridCol w="7772400"/>
              </a:tblGrid>
              <a:tr h="370840">
                <a:tc>
                  <a:txBody>
                    <a:bodyPr/>
                    <a:lstStyle/>
                    <a:p>
                      <a:r>
                        <a:rPr lang="el-GR" b="0" u="sng" dirty="0" smtClean="0">
                          <a:solidFill>
                            <a:srgbClr val="333399"/>
                          </a:solidFill>
                        </a:rPr>
                        <a:t>Ενδείξεις</a:t>
                      </a:r>
                      <a:r>
                        <a:rPr lang="en-GB" b="0" dirty="0" smtClean="0">
                          <a:solidFill>
                            <a:srgbClr val="333399"/>
                          </a:solidFill>
                        </a:rPr>
                        <a:t>:</a:t>
                      </a:r>
                    </a:p>
                    <a:p>
                      <a:r>
                        <a:rPr lang="el-GR" b="0" dirty="0" smtClean="0">
                          <a:solidFill>
                            <a:srgbClr val="333399"/>
                          </a:solidFill>
                        </a:rPr>
                        <a:t>Βοοειδή</a:t>
                      </a:r>
                      <a:r>
                        <a:rPr lang="en-GB" b="0" dirty="0" smtClean="0">
                          <a:solidFill>
                            <a:srgbClr val="333399"/>
                          </a:solidFill>
                        </a:rPr>
                        <a:t>:</a:t>
                      </a:r>
                    </a:p>
                    <a:p>
                      <a:r>
                        <a:rPr lang="el-GR" b="0" dirty="0" smtClean="0">
                          <a:solidFill>
                            <a:srgbClr val="333399"/>
                          </a:solidFill>
                        </a:rPr>
                        <a:t>Για υποστηρικτική θεραπεία κατά της </a:t>
                      </a:r>
                      <a:r>
                        <a:rPr lang="el-GR" b="0" dirty="0" err="1" smtClean="0">
                          <a:solidFill>
                            <a:srgbClr val="333399"/>
                          </a:solidFill>
                        </a:rPr>
                        <a:t>πυρεξίας</a:t>
                      </a:r>
                      <a:r>
                        <a:rPr lang="el-GR" b="0" dirty="0" smtClean="0">
                          <a:solidFill>
                            <a:srgbClr val="333399"/>
                          </a:solidFill>
                        </a:rPr>
                        <a:t> από</a:t>
                      </a:r>
                      <a:r>
                        <a:rPr lang="el-GR" b="0" baseline="0" dirty="0" smtClean="0">
                          <a:solidFill>
                            <a:srgbClr val="333399"/>
                          </a:solidFill>
                        </a:rPr>
                        <a:t> οξεία αναπνευστική νόσο, σε συνδυασμό με ενδεδειγμένη (</a:t>
                      </a:r>
                      <a:r>
                        <a:rPr lang="el-GR" b="0" baseline="0" dirty="0" err="1" smtClean="0">
                          <a:solidFill>
                            <a:srgbClr val="333399"/>
                          </a:solidFill>
                        </a:rPr>
                        <a:t>αντι</a:t>
                      </a:r>
                      <a:r>
                        <a:rPr lang="el-GR" b="0" baseline="0" dirty="0" smtClean="0">
                          <a:solidFill>
                            <a:srgbClr val="333399"/>
                          </a:solidFill>
                        </a:rPr>
                        <a:t>-μολυσματική) θεραπεία, εάν είναι απαραίτητη</a:t>
                      </a:r>
                      <a:r>
                        <a:rPr lang="en-GB" b="0" dirty="0" smtClean="0">
                          <a:solidFill>
                            <a:srgbClr val="333399"/>
                          </a:solidFill>
                        </a:rPr>
                        <a:t>.</a:t>
                      </a:r>
                    </a:p>
                    <a:p>
                      <a:endParaRPr lang="en-GB" b="0" dirty="0" smtClean="0">
                        <a:solidFill>
                          <a:srgbClr val="333399"/>
                        </a:solidFill>
                      </a:endParaRPr>
                    </a:p>
                    <a:p>
                      <a:r>
                        <a:rPr lang="el-GR" b="0" dirty="0" smtClean="0">
                          <a:solidFill>
                            <a:srgbClr val="333399"/>
                          </a:solidFill>
                        </a:rPr>
                        <a:t>Χοίροι</a:t>
                      </a:r>
                      <a:r>
                        <a:rPr lang="en-GB" b="0" dirty="0" smtClean="0">
                          <a:solidFill>
                            <a:srgbClr val="333399"/>
                          </a:solidFill>
                        </a:rPr>
                        <a:t>:</a:t>
                      </a:r>
                    </a:p>
                    <a:p>
                      <a:r>
                        <a:rPr lang="el-GR" b="0" dirty="0" smtClean="0">
                          <a:solidFill>
                            <a:srgbClr val="333399"/>
                          </a:solidFill>
                        </a:rPr>
                        <a:t>Για την θεραπεία κατά της φλεγμονής</a:t>
                      </a:r>
                      <a:r>
                        <a:rPr lang="en-GB" b="0" dirty="0" smtClean="0">
                          <a:solidFill>
                            <a:srgbClr val="333399"/>
                          </a:solidFill>
                        </a:rPr>
                        <a:t>, </a:t>
                      </a:r>
                      <a:r>
                        <a:rPr lang="el-GR" b="0" dirty="0" smtClean="0">
                          <a:solidFill>
                            <a:srgbClr val="333399"/>
                          </a:solidFill>
                        </a:rPr>
                        <a:t>σε συνδυασμό με ταυτόχρονη θεραπεία με αντιβιοτικά</a:t>
                      </a:r>
                      <a:r>
                        <a:rPr lang="en-GB" b="0" dirty="0" smtClean="0">
                          <a:solidFill>
                            <a:srgbClr val="333399"/>
                          </a:solidFill>
                        </a:rPr>
                        <a:t>.</a:t>
                      </a:r>
                    </a:p>
                    <a:p>
                      <a:endParaRPr lang="en-GB" b="0" dirty="0">
                        <a:solidFill>
                          <a:srgbClr val="333399"/>
                        </a:solidFill>
                      </a:endParaRPr>
                    </a:p>
                  </a:txBody>
                  <a:tcPr/>
                </a:tc>
              </a:tr>
            </a:tbl>
          </a:graphicData>
        </a:graphic>
      </p:graphicFrame>
    </p:spTree>
    <p:extLst>
      <p:ext uri="{BB962C8B-B14F-4D97-AF65-F5344CB8AC3E}">
        <p14:creationId xmlns:p14="http://schemas.microsoft.com/office/powerpoint/2010/main" val="2735530241"/>
      </p:ext>
    </p:extLst>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sz="3200" b="1" dirty="0">
                <a:solidFill>
                  <a:srgbClr val="333399"/>
                </a:solidFill>
                <a:effectLst>
                  <a:outerShdw blurRad="38100" dist="38100" dir="2700000" algn="tl">
                    <a:srgbClr val="C0C0C0"/>
                  </a:outerShdw>
                </a:effectLst>
                <a:latin typeface="Verdana" panose="020B0604030504040204" pitchFamily="34" charset="0"/>
                <a:ea typeface="Verdana" panose="020B0604030504040204" pitchFamily="34" charset="0"/>
                <a:cs typeface="Verdana" panose="020B0604030504040204" pitchFamily="34" charset="0"/>
              </a:rPr>
              <a:t>Sodium </a:t>
            </a:r>
            <a:r>
              <a:rPr lang="en-GB" sz="3200" b="1" dirty="0" err="1">
                <a:solidFill>
                  <a:srgbClr val="333399"/>
                </a:solidFill>
                <a:effectLst>
                  <a:outerShdw blurRad="38100" dist="38100" dir="2700000" algn="tl">
                    <a:srgbClr val="C0C0C0"/>
                  </a:outerShdw>
                </a:effectLst>
                <a:latin typeface="Verdana" panose="020B0604030504040204" pitchFamily="34" charset="0"/>
                <a:ea typeface="Verdana" panose="020B0604030504040204" pitchFamily="34" charset="0"/>
                <a:cs typeface="Verdana" panose="020B0604030504040204" pitchFamily="34" charset="0"/>
              </a:rPr>
              <a:t>Salicyl</a:t>
            </a:r>
            <a:r>
              <a:rPr lang="en-GB" sz="3200" b="1" dirty="0">
                <a:solidFill>
                  <a:srgbClr val="333399"/>
                </a:solidFill>
                <a:effectLst>
                  <a:outerShdw blurRad="38100" dist="38100" dir="2700000" algn="tl">
                    <a:srgbClr val="C0C0C0"/>
                  </a:outerShdw>
                </a:effectLst>
                <a:latin typeface="Verdana" panose="020B0604030504040204" pitchFamily="34" charset="0"/>
                <a:ea typeface="Verdana" panose="020B0604030504040204" pitchFamily="34" charset="0"/>
                <a:cs typeface="Verdana" panose="020B0604030504040204" pitchFamily="34" charset="0"/>
              </a:rPr>
              <a:t>® 80% WSP</a:t>
            </a:r>
            <a:endParaRPr lang="en-GB" sz="3200" dirty="0">
              <a:latin typeface="Verdana" panose="020B0604030504040204" pitchFamily="34" charset="0"/>
              <a:ea typeface="Verdana" panose="020B0604030504040204" pitchFamily="34" charset="0"/>
              <a:cs typeface="Verdana" panose="020B0604030504040204" pitchFamily="34" charset="0"/>
            </a:endParaRPr>
          </a:p>
        </p:txBody>
      </p:sp>
      <p:graphicFrame>
        <p:nvGraphicFramePr>
          <p:cNvPr id="4" name="Tijdelijke aanduiding voor inhoud 3"/>
          <p:cNvGraphicFramePr>
            <a:graphicFrameLocks noGrp="1"/>
          </p:cNvGraphicFramePr>
          <p:nvPr>
            <p:ph idx="1"/>
            <p:extLst>
              <p:ext uri="{D42A27DB-BD31-4B8C-83A1-F6EECF244321}">
                <p14:modId xmlns:p14="http://schemas.microsoft.com/office/powerpoint/2010/main" val="556452866"/>
              </p:ext>
            </p:extLst>
          </p:nvPr>
        </p:nvGraphicFramePr>
        <p:xfrm>
          <a:off x="683568" y="980728"/>
          <a:ext cx="7920880" cy="1463040"/>
        </p:xfrm>
        <a:graphic>
          <a:graphicData uri="http://schemas.openxmlformats.org/drawingml/2006/table">
            <a:tbl>
              <a:tblPr firstRow="1" bandRow="1">
                <a:tableStyleId>{69CF1AB2-1976-4502-BF36-3FF5EA218861}</a:tableStyleId>
              </a:tblPr>
              <a:tblGrid>
                <a:gridCol w="7920880"/>
              </a:tblGrid>
              <a:tr h="370840">
                <a:tc>
                  <a:txBody>
                    <a:bodyPr/>
                    <a:lstStyle/>
                    <a:p>
                      <a:r>
                        <a:rPr lang="el-GR" b="0" u="sng" dirty="0" smtClean="0">
                          <a:solidFill>
                            <a:srgbClr val="333399"/>
                          </a:solidFill>
                        </a:rPr>
                        <a:t>Δοσολογία</a:t>
                      </a:r>
                      <a:r>
                        <a:rPr lang="nl-NL" b="0" dirty="0" smtClean="0">
                          <a:solidFill>
                            <a:srgbClr val="333399"/>
                          </a:solidFill>
                        </a:rPr>
                        <a:t>:</a:t>
                      </a:r>
                    </a:p>
                    <a:p>
                      <a:r>
                        <a:rPr lang="el-GR" b="0" dirty="0" smtClean="0">
                          <a:solidFill>
                            <a:srgbClr val="333399"/>
                          </a:solidFill>
                        </a:rPr>
                        <a:t>Βοοειδή</a:t>
                      </a:r>
                      <a:r>
                        <a:rPr lang="nl-NL" b="0" dirty="0" smtClean="0">
                          <a:solidFill>
                            <a:srgbClr val="333399"/>
                          </a:solidFill>
                        </a:rPr>
                        <a:t>:</a:t>
                      </a:r>
                      <a:r>
                        <a:rPr lang="en-GB" b="0" dirty="0" smtClean="0">
                          <a:solidFill>
                            <a:srgbClr val="333399"/>
                          </a:solidFill>
                        </a:rPr>
                        <a:t>40 mg sodium salicylate </a:t>
                      </a:r>
                      <a:r>
                        <a:rPr lang="el-GR" b="0" dirty="0" smtClean="0">
                          <a:solidFill>
                            <a:srgbClr val="333399"/>
                          </a:solidFill>
                        </a:rPr>
                        <a:t>ανά </a:t>
                      </a:r>
                      <a:r>
                        <a:rPr lang="en-GB" b="0" dirty="0" smtClean="0">
                          <a:solidFill>
                            <a:srgbClr val="333399"/>
                          </a:solidFill>
                        </a:rPr>
                        <a:t>kg </a:t>
                      </a:r>
                      <a:r>
                        <a:rPr lang="el-GR" b="0" dirty="0" smtClean="0">
                          <a:solidFill>
                            <a:srgbClr val="333399"/>
                          </a:solidFill>
                        </a:rPr>
                        <a:t>Σ.Β. μια φορά ημερησίως</a:t>
                      </a:r>
                      <a:endParaRPr lang="en-GB" b="0" dirty="0" smtClean="0">
                        <a:solidFill>
                          <a:srgbClr val="333399"/>
                        </a:solidFill>
                      </a:endParaRPr>
                    </a:p>
                    <a:p>
                      <a:r>
                        <a:rPr lang="nl-NL" b="0" dirty="0" smtClean="0">
                          <a:solidFill>
                            <a:srgbClr val="333399"/>
                          </a:solidFill>
                        </a:rPr>
                        <a:t>	1-3 </a:t>
                      </a:r>
                      <a:r>
                        <a:rPr lang="el-GR" b="0" dirty="0" smtClean="0">
                          <a:solidFill>
                            <a:srgbClr val="333399"/>
                          </a:solidFill>
                        </a:rPr>
                        <a:t>ημέρες</a:t>
                      </a:r>
                      <a:endParaRPr lang="nl-NL" b="0" dirty="0" smtClean="0">
                        <a:solidFill>
                          <a:srgbClr val="333399"/>
                        </a:solidFill>
                      </a:endParaRPr>
                    </a:p>
                    <a:p>
                      <a:r>
                        <a:rPr lang="el-GR" b="0" dirty="0" smtClean="0">
                          <a:solidFill>
                            <a:srgbClr val="333399"/>
                          </a:solidFill>
                        </a:rPr>
                        <a:t>Χοίροι</a:t>
                      </a:r>
                      <a:r>
                        <a:rPr lang="nl-NL" b="0" dirty="0" smtClean="0">
                          <a:solidFill>
                            <a:srgbClr val="333399"/>
                          </a:solidFill>
                        </a:rPr>
                        <a:t>: 	</a:t>
                      </a:r>
                      <a:r>
                        <a:rPr lang="en-GB" b="0" dirty="0" smtClean="0">
                          <a:solidFill>
                            <a:srgbClr val="333399"/>
                          </a:solidFill>
                        </a:rPr>
                        <a:t>35 mg sodium salicylate </a:t>
                      </a:r>
                      <a:r>
                        <a:rPr lang="el-GR" b="0" dirty="0" smtClean="0">
                          <a:solidFill>
                            <a:srgbClr val="333399"/>
                          </a:solidFill>
                        </a:rPr>
                        <a:t>ανά</a:t>
                      </a:r>
                      <a:r>
                        <a:rPr lang="en-GB" b="0" dirty="0" smtClean="0">
                          <a:solidFill>
                            <a:srgbClr val="333399"/>
                          </a:solidFill>
                        </a:rPr>
                        <a:t> kg</a:t>
                      </a:r>
                      <a:r>
                        <a:rPr lang="el-GR" b="0" dirty="0" smtClean="0">
                          <a:solidFill>
                            <a:srgbClr val="333399"/>
                          </a:solidFill>
                        </a:rPr>
                        <a:t> Σ.Β. ανά ημέρα</a:t>
                      </a:r>
                      <a:endParaRPr lang="en-GB" b="0" dirty="0" smtClean="0">
                        <a:solidFill>
                          <a:srgbClr val="333399"/>
                        </a:solidFill>
                      </a:endParaRPr>
                    </a:p>
                    <a:p>
                      <a:r>
                        <a:rPr lang="nl-NL" b="0" dirty="0" smtClean="0">
                          <a:solidFill>
                            <a:srgbClr val="333399"/>
                          </a:solidFill>
                        </a:rPr>
                        <a:t>	3-5 </a:t>
                      </a:r>
                      <a:r>
                        <a:rPr lang="el-GR" b="0" dirty="0" smtClean="0">
                          <a:solidFill>
                            <a:srgbClr val="333399"/>
                          </a:solidFill>
                        </a:rPr>
                        <a:t>ημέρες</a:t>
                      </a:r>
                      <a:endParaRPr lang="en-GB" b="0" dirty="0">
                        <a:solidFill>
                          <a:srgbClr val="333399"/>
                        </a:solidFill>
                      </a:endParaRPr>
                    </a:p>
                  </a:txBody>
                  <a:tcPr/>
                </a:tc>
              </a:tr>
            </a:tbl>
          </a:graphicData>
        </a:graphic>
      </p:graphicFrame>
      <p:graphicFrame>
        <p:nvGraphicFramePr>
          <p:cNvPr id="5" name="Tijdelijke aanduiding voor inhoud 3"/>
          <p:cNvGraphicFramePr>
            <a:graphicFrameLocks/>
          </p:cNvGraphicFramePr>
          <p:nvPr>
            <p:extLst>
              <p:ext uri="{D42A27DB-BD31-4B8C-83A1-F6EECF244321}">
                <p14:modId xmlns:p14="http://schemas.microsoft.com/office/powerpoint/2010/main" val="1415499980"/>
              </p:ext>
            </p:extLst>
          </p:nvPr>
        </p:nvGraphicFramePr>
        <p:xfrm>
          <a:off x="683568" y="2492896"/>
          <a:ext cx="7920880" cy="370840"/>
        </p:xfrm>
        <a:graphic>
          <a:graphicData uri="http://schemas.openxmlformats.org/drawingml/2006/table">
            <a:tbl>
              <a:tblPr firstRow="1" bandRow="1">
                <a:tableStyleId>{69CF1AB2-1976-4502-BF36-3FF5EA218861}</a:tableStyleId>
              </a:tblPr>
              <a:tblGrid>
                <a:gridCol w="7920880"/>
              </a:tblGrid>
              <a:tr h="370840">
                <a:tc>
                  <a:txBody>
                    <a:bodyPr/>
                    <a:lstStyle/>
                    <a:p>
                      <a:r>
                        <a:rPr lang="el-GR" b="0" u="none" dirty="0" smtClean="0">
                          <a:solidFill>
                            <a:srgbClr val="333399"/>
                          </a:solidFill>
                        </a:rPr>
                        <a:t>Χρόνος αναμονής</a:t>
                      </a:r>
                      <a:r>
                        <a:rPr lang="nl-NL" b="0" u="none" dirty="0" smtClean="0">
                          <a:solidFill>
                            <a:srgbClr val="333399"/>
                          </a:solidFill>
                        </a:rPr>
                        <a:t>:		</a:t>
                      </a:r>
                      <a:r>
                        <a:rPr lang="el-GR" b="0" u="none" dirty="0" smtClean="0">
                          <a:solidFill>
                            <a:srgbClr val="333399"/>
                          </a:solidFill>
                        </a:rPr>
                        <a:t>κρέας και εδώδιμοι ιστοί</a:t>
                      </a:r>
                      <a:r>
                        <a:rPr lang="en-US" b="0" u="none" dirty="0" smtClean="0">
                          <a:solidFill>
                            <a:srgbClr val="333399"/>
                          </a:solidFill>
                        </a:rPr>
                        <a:t>:</a:t>
                      </a:r>
                      <a:r>
                        <a:rPr lang="nl-NL" b="0" u="none" dirty="0" smtClean="0">
                          <a:solidFill>
                            <a:srgbClr val="333399"/>
                          </a:solidFill>
                        </a:rPr>
                        <a:t> 0 </a:t>
                      </a:r>
                      <a:r>
                        <a:rPr lang="el-GR" b="0" u="none" dirty="0" smtClean="0">
                          <a:solidFill>
                            <a:srgbClr val="333399"/>
                          </a:solidFill>
                        </a:rPr>
                        <a:t>ημέρες</a:t>
                      </a:r>
                      <a:endParaRPr lang="en-GB" b="0" u="none" dirty="0">
                        <a:solidFill>
                          <a:srgbClr val="333399"/>
                        </a:solidFill>
                      </a:endParaRPr>
                    </a:p>
                  </a:txBody>
                  <a:tcPr/>
                </a:tc>
              </a:tr>
            </a:tbl>
          </a:graphicData>
        </a:graphic>
      </p:graphicFrame>
      <p:graphicFrame>
        <p:nvGraphicFramePr>
          <p:cNvPr id="6" name="Tijdelijke aanduiding voor inhoud 3"/>
          <p:cNvGraphicFramePr>
            <a:graphicFrameLocks/>
          </p:cNvGraphicFramePr>
          <p:nvPr>
            <p:extLst>
              <p:ext uri="{D42A27DB-BD31-4B8C-83A1-F6EECF244321}">
                <p14:modId xmlns:p14="http://schemas.microsoft.com/office/powerpoint/2010/main" val="2551465917"/>
              </p:ext>
            </p:extLst>
          </p:nvPr>
        </p:nvGraphicFramePr>
        <p:xfrm>
          <a:off x="683568" y="2924944"/>
          <a:ext cx="7920880" cy="1224136"/>
        </p:xfrm>
        <a:graphic>
          <a:graphicData uri="http://schemas.openxmlformats.org/drawingml/2006/table">
            <a:tbl>
              <a:tblPr firstRow="1" bandRow="1">
                <a:tableStyleId>{69CF1AB2-1976-4502-BF36-3FF5EA218861}</a:tableStyleId>
              </a:tblPr>
              <a:tblGrid>
                <a:gridCol w="7920880"/>
              </a:tblGrid>
              <a:tr h="1224136">
                <a:tc>
                  <a:txBody>
                    <a:bodyPr/>
                    <a:lstStyle/>
                    <a:p>
                      <a:r>
                        <a:rPr lang="el-GR" b="0" u="none" dirty="0" smtClean="0">
                          <a:solidFill>
                            <a:srgbClr val="333399"/>
                          </a:solidFill>
                        </a:rPr>
                        <a:t>Διάρκεια ζωής</a:t>
                      </a:r>
                      <a:r>
                        <a:rPr lang="nl-NL" b="0" u="none" dirty="0" smtClean="0">
                          <a:solidFill>
                            <a:srgbClr val="333399"/>
                          </a:solidFill>
                        </a:rPr>
                        <a:t>:</a:t>
                      </a:r>
                    </a:p>
                    <a:p>
                      <a:pPr marL="285750" indent="-285750">
                        <a:buFont typeface="Arial" panose="020B0604020202020204" pitchFamily="34" charset="0"/>
                        <a:buChar char="•"/>
                      </a:pPr>
                      <a:r>
                        <a:rPr lang="el-GR" b="0" u="none" dirty="0" smtClean="0">
                          <a:solidFill>
                            <a:srgbClr val="333399"/>
                          </a:solidFill>
                        </a:rPr>
                        <a:t>Όπως συσκευάζεται για πώληση</a:t>
                      </a:r>
                      <a:r>
                        <a:rPr lang="en-GB" b="0" u="none" dirty="0" smtClean="0">
                          <a:solidFill>
                            <a:srgbClr val="333399"/>
                          </a:solidFill>
                        </a:rPr>
                        <a:t>: 			3 </a:t>
                      </a:r>
                      <a:r>
                        <a:rPr lang="el-GR" b="0" u="none" dirty="0" smtClean="0">
                          <a:solidFill>
                            <a:srgbClr val="333399"/>
                          </a:solidFill>
                        </a:rPr>
                        <a:t>έτη</a:t>
                      </a:r>
                      <a:endParaRPr lang="en-GB" b="0" u="none" dirty="0" smtClean="0">
                        <a:solidFill>
                          <a:srgbClr val="333399"/>
                        </a:solidFill>
                      </a:endParaRPr>
                    </a:p>
                    <a:p>
                      <a:pPr marL="285750" indent="-285750">
                        <a:buFont typeface="Arial" panose="020B0604020202020204" pitchFamily="34" charset="0"/>
                        <a:buChar char="•"/>
                      </a:pPr>
                      <a:r>
                        <a:rPr lang="el-GR" b="0" u="none" dirty="0" smtClean="0">
                          <a:solidFill>
                            <a:srgbClr val="333399"/>
                          </a:solidFill>
                        </a:rPr>
                        <a:t>Μετά την ανασύσταση στο</a:t>
                      </a:r>
                      <a:r>
                        <a:rPr lang="el-GR" b="0" u="none" baseline="0" dirty="0" smtClean="0">
                          <a:solidFill>
                            <a:srgbClr val="333399"/>
                          </a:solidFill>
                        </a:rPr>
                        <a:t> πόσιμο νερό</a:t>
                      </a:r>
                      <a:r>
                        <a:rPr lang="en-GB" b="0" u="none" dirty="0" smtClean="0">
                          <a:solidFill>
                            <a:srgbClr val="333399"/>
                          </a:solidFill>
                        </a:rPr>
                        <a:t>:</a:t>
                      </a:r>
                      <a:r>
                        <a:rPr lang="el-GR" b="0" u="none" dirty="0" smtClean="0">
                          <a:solidFill>
                            <a:srgbClr val="333399"/>
                          </a:solidFill>
                        </a:rPr>
                        <a:t>       </a:t>
                      </a:r>
                      <a:r>
                        <a:rPr lang="en-GB" b="0" u="none" dirty="0" smtClean="0">
                          <a:solidFill>
                            <a:srgbClr val="333399"/>
                          </a:solidFill>
                        </a:rPr>
                        <a:t> 	24 </a:t>
                      </a:r>
                      <a:r>
                        <a:rPr lang="el-GR" b="0" u="none" dirty="0" smtClean="0">
                          <a:solidFill>
                            <a:srgbClr val="333399"/>
                          </a:solidFill>
                        </a:rPr>
                        <a:t>ώρες</a:t>
                      </a:r>
                      <a:endParaRPr lang="en-GB" b="0" u="none" dirty="0" smtClean="0">
                        <a:solidFill>
                          <a:srgbClr val="333399"/>
                        </a:solidFill>
                      </a:endParaRPr>
                    </a:p>
                    <a:p>
                      <a:pPr marL="285750" indent="-285750">
                        <a:buFont typeface="Arial" panose="020B0604020202020204" pitchFamily="34" charset="0"/>
                        <a:buChar char="•"/>
                      </a:pPr>
                      <a:r>
                        <a:rPr lang="el-GR" b="0" u="none" dirty="0" smtClean="0">
                          <a:solidFill>
                            <a:srgbClr val="333399"/>
                          </a:solidFill>
                        </a:rPr>
                        <a:t>Μετά την ανασύσταση στο υποκατάστατο</a:t>
                      </a:r>
                      <a:r>
                        <a:rPr lang="el-GR" b="0" u="none" baseline="0" dirty="0" smtClean="0">
                          <a:solidFill>
                            <a:srgbClr val="333399"/>
                          </a:solidFill>
                        </a:rPr>
                        <a:t> γάλακτος</a:t>
                      </a:r>
                      <a:r>
                        <a:rPr lang="en-GB" b="0" u="none" dirty="0" smtClean="0">
                          <a:solidFill>
                            <a:srgbClr val="333399"/>
                          </a:solidFill>
                        </a:rPr>
                        <a:t>:	4 </a:t>
                      </a:r>
                      <a:r>
                        <a:rPr lang="el-GR" b="0" u="none" dirty="0" smtClean="0">
                          <a:solidFill>
                            <a:srgbClr val="333399"/>
                          </a:solidFill>
                        </a:rPr>
                        <a:t>ώρες</a:t>
                      </a:r>
                      <a:endParaRPr lang="en-GB" b="0" u="none" dirty="0" smtClean="0">
                        <a:solidFill>
                          <a:srgbClr val="333399"/>
                        </a:solidFill>
                      </a:endParaRPr>
                    </a:p>
                  </a:txBody>
                  <a:tcPr/>
                </a:tc>
              </a:tr>
            </a:tbl>
          </a:graphicData>
        </a:graphic>
      </p:graphicFrame>
      <p:graphicFrame>
        <p:nvGraphicFramePr>
          <p:cNvPr id="8" name="Tijdelijke aanduiding voor inhoud 3"/>
          <p:cNvGraphicFramePr>
            <a:graphicFrameLocks/>
          </p:cNvGraphicFramePr>
          <p:nvPr>
            <p:extLst>
              <p:ext uri="{D42A27DB-BD31-4B8C-83A1-F6EECF244321}">
                <p14:modId xmlns:p14="http://schemas.microsoft.com/office/powerpoint/2010/main" val="423658654"/>
              </p:ext>
            </p:extLst>
          </p:nvPr>
        </p:nvGraphicFramePr>
        <p:xfrm>
          <a:off x="683568" y="4437112"/>
          <a:ext cx="7920880" cy="370840"/>
        </p:xfrm>
        <a:graphic>
          <a:graphicData uri="http://schemas.openxmlformats.org/drawingml/2006/table">
            <a:tbl>
              <a:tblPr firstRow="1" bandRow="1">
                <a:tableStyleId>{69CF1AB2-1976-4502-BF36-3FF5EA218861}</a:tableStyleId>
              </a:tblPr>
              <a:tblGrid>
                <a:gridCol w="7920880"/>
              </a:tblGrid>
              <a:tr h="370840">
                <a:tc>
                  <a:txBody>
                    <a:bodyPr/>
                    <a:lstStyle/>
                    <a:p>
                      <a:r>
                        <a:rPr lang="el-GR" b="0" dirty="0" smtClean="0">
                          <a:solidFill>
                            <a:srgbClr val="333399"/>
                          </a:solidFill>
                        </a:rPr>
                        <a:t>Διαλυτότητα</a:t>
                      </a:r>
                      <a:r>
                        <a:rPr lang="nl-NL" b="0" dirty="0" smtClean="0">
                          <a:solidFill>
                            <a:srgbClr val="333399"/>
                          </a:solidFill>
                        </a:rPr>
                        <a:t>: 			&gt;</a:t>
                      </a:r>
                      <a:r>
                        <a:rPr lang="nl-NL" b="0" baseline="0" dirty="0" smtClean="0">
                          <a:solidFill>
                            <a:srgbClr val="333399"/>
                          </a:solidFill>
                        </a:rPr>
                        <a:t> 400 g Sodium Salicyl/L*</a:t>
                      </a:r>
                      <a:endParaRPr lang="en-GB" b="0" dirty="0">
                        <a:solidFill>
                          <a:srgbClr val="333399"/>
                        </a:solidFill>
                      </a:endParaRPr>
                    </a:p>
                  </a:txBody>
                  <a:tcPr/>
                </a:tc>
              </a:tr>
            </a:tbl>
          </a:graphicData>
        </a:graphic>
      </p:graphicFrame>
      <p:sp>
        <p:nvSpPr>
          <p:cNvPr id="9" name="Rechthoek 8"/>
          <p:cNvSpPr/>
          <p:nvPr/>
        </p:nvSpPr>
        <p:spPr>
          <a:xfrm>
            <a:off x="683568" y="5085184"/>
            <a:ext cx="7056784" cy="338554"/>
          </a:xfrm>
          <a:prstGeom prst="rect">
            <a:avLst/>
          </a:prstGeom>
        </p:spPr>
        <p:txBody>
          <a:bodyPr wrap="square">
            <a:spAutoFit/>
          </a:bodyPr>
          <a:lstStyle/>
          <a:p>
            <a:pPr lvl="0"/>
            <a:r>
              <a:rPr lang="nl-NL" sz="1600" dirty="0" smtClean="0">
                <a:solidFill>
                  <a:srgbClr val="333399"/>
                </a:solidFill>
                <a:latin typeface="Verdana"/>
              </a:rPr>
              <a:t>*(</a:t>
            </a:r>
            <a:r>
              <a:rPr lang="el-GR" sz="1600" dirty="0" smtClean="0">
                <a:solidFill>
                  <a:srgbClr val="333399"/>
                </a:solidFill>
                <a:latin typeface="Verdana"/>
              </a:rPr>
              <a:t>συγκριτικά</a:t>
            </a:r>
            <a:r>
              <a:rPr lang="nl-NL" sz="1600" dirty="0" smtClean="0">
                <a:solidFill>
                  <a:srgbClr val="333399"/>
                </a:solidFill>
                <a:latin typeface="Verdana"/>
              </a:rPr>
              <a:t>: </a:t>
            </a:r>
            <a:r>
              <a:rPr lang="el-GR" sz="1600" dirty="0" smtClean="0">
                <a:solidFill>
                  <a:srgbClr val="333399"/>
                </a:solidFill>
                <a:latin typeface="Verdana"/>
              </a:rPr>
              <a:t>διαλυτότητα</a:t>
            </a:r>
            <a:r>
              <a:rPr lang="nl-NL" sz="1600" dirty="0" smtClean="0">
                <a:solidFill>
                  <a:srgbClr val="333399"/>
                </a:solidFill>
                <a:latin typeface="Verdana"/>
              </a:rPr>
              <a:t> </a:t>
            </a:r>
            <a:r>
              <a:rPr lang="el-GR" sz="1600" dirty="0" smtClean="0">
                <a:solidFill>
                  <a:srgbClr val="333399"/>
                </a:solidFill>
                <a:latin typeface="Verdana"/>
              </a:rPr>
              <a:t>σαλικυλικού οξέος</a:t>
            </a:r>
            <a:r>
              <a:rPr lang="nl-NL" sz="1600" dirty="0" smtClean="0">
                <a:solidFill>
                  <a:srgbClr val="333399"/>
                </a:solidFill>
                <a:latin typeface="Verdana"/>
              </a:rPr>
              <a:t>(</a:t>
            </a:r>
            <a:r>
              <a:rPr lang="el-GR" sz="1600" dirty="0" smtClean="0">
                <a:solidFill>
                  <a:srgbClr val="333399"/>
                </a:solidFill>
                <a:latin typeface="Verdana"/>
              </a:rPr>
              <a:t>ασπιρίνη</a:t>
            </a:r>
            <a:r>
              <a:rPr lang="nl-NL" sz="1600" dirty="0" smtClean="0">
                <a:solidFill>
                  <a:srgbClr val="333399"/>
                </a:solidFill>
                <a:latin typeface="Verdana"/>
              </a:rPr>
              <a:t>) </a:t>
            </a:r>
            <a:r>
              <a:rPr lang="nl-NL" sz="1600" dirty="0">
                <a:solidFill>
                  <a:srgbClr val="333399"/>
                </a:solidFill>
                <a:latin typeface="Verdana"/>
              </a:rPr>
              <a:t>= </a:t>
            </a:r>
            <a:r>
              <a:rPr lang="nl-NL" sz="1600" dirty="0" smtClean="0">
                <a:solidFill>
                  <a:srgbClr val="333399"/>
                </a:solidFill>
                <a:latin typeface="Verdana"/>
              </a:rPr>
              <a:t>10 </a:t>
            </a:r>
            <a:r>
              <a:rPr lang="nl-NL" sz="1600" dirty="0">
                <a:solidFill>
                  <a:srgbClr val="333399"/>
                </a:solidFill>
                <a:latin typeface="Verdana"/>
              </a:rPr>
              <a:t>g/L)</a:t>
            </a:r>
            <a:endParaRPr lang="en-GB" sz="1600" dirty="0">
              <a:solidFill>
                <a:srgbClr val="333399"/>
              </a:solidFill>
              <a:latin typeface="Verdana"/>
            </a:endParaRPr>
          </a:p>
        </p:txBody>
      </p:sp>
    </p:spTree>
    <p:extLst>
      <p:ext uri="{BB962C8B-B14F-4D97-AF65-F5344CB8AC3E}">
        <p14:creationId xmlns:p14="http://schemas.microsoft.com/office/powerpoint/2010/main" val="2452612429"/>
      </p:ext>
    </p:extLst>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l-GR" sz="3200" b="1" dirty="0" smtClean="0">
                <a:solidFill>
                  <a:srgbClr val="333399"/>
                </a:solidFill>
                <a:effectLst>
                  <a:outerShdw blurRad="38100" dist="38100" dir="2700000" algn="tl">
                    <a:srgbClr val="C0C0C0"/>
                  </a:outerShdw>
                </a:effectLst>
                <a:latin typeface="Verdana" panose="020B0604030504040204" pitchFamily="34" charset="0"/>
                <a:ea typeface="Verdana" panose="020B0604030504040204" pitchFamily="34" charset="0"/>
                <a:cs typeface="Verdana" panose="020B0604030504040204" pitchFamily="34" charset="0"/>
              </a:rPr>
              <a:t>Περίληψη</a:t>
            </a:r>
            <a:endParaRPr lang="nl-NL" sz="3200" dirty="0">
              <a:latin typeface="Verdana" panose="020B0604030504040204" pitchFamily="34" charset="0"/>
              <a:ea typeface="Verdana" panose="020B0604030504040204" pitchFamily="34" charset="0"/>
              <a:cs typeface="Verdana" panose="020B0604030504040204" pitchFamily="34" charset="0"/>
            </a:endParaRPr>
          </a:p>
        </p:txBody>
      </p:sp>
      <p:sp>
        <p:nvSpPr>
          <p:cNvPr id="3" name="Tijdelijke aanduiding voor inhoud 2"/>
          <p:cNvSpPr>
            <a:spLocks noGrp="1"/>
          </p:cNvSpPr>
          <p:nvPr>
            <p:ph idx="1"/>
          </p:nvPr>
        </p:nvSpPr>
        <p:spPr/>
        <p:txBody>
          <a:bodyPr>
            <a:normAutofit lnSpcReduction="10000"/>
          </a:bodyPr>
          <a:lstStyle/>
          <a:p>
            <a:pPr>
              <a:buFont typeface="Wingdings" panose="05000000000000000000" pitchFamily="2" charset="2"/>
              <a:buChar char="Ø"/>
            </a:pPr>
            <a:r>
              <a:rPr lang="el-GR" b="1" dirty="0" smtClean="0"/>
              <a:t>Πλεονεκτήματα των</a:t>
            </a:r>
            <a:r>
              <a:rPr lang="nl-NL" b="1" dirty="0" smtClean="0"/>
              <a:t> NSAIDs</a:t>
            </a:r>
          </a:p>
          <a:p>
            <a:pPr lvl="1">
              <a:buFont typeface="Arial" panose="020B0604020202020204" pitchFamily="34" charset="0"/>
              <a:buChar char="•"/>
            </a:pPr>
            <a:r>
              <a:rPr lang="el-GR" dirty="0" smtClean="0"/>
              <a:t>Μείωση της φλεγμονής</a:t>
            </a:r>
            <a:r>
              <a:rPr lang="nl-NL" dirty="0" smtClean="0"/>
              <a:t>,</a:t>
            </a:r>
            <a:r>
              <a:rPr lang="el-GR" dirty="0" smtClean="0"/>
              <a:t> του πόνου</a:t>
            </a:r>
            <a:r>
              <a:rPr lang="nl-NL" dirty="0" smtClean="0"/>
              <a:t>, </a:t>
            </a:r>
            <a:r>
              <a:rPr lang="el-GR" dirty="0" smtClean="0"/>
              <a:t>του πυρετού</a:t>
            </a:r>
            <a:endParaRPr lang="nl-NL" dirty="0" smtClean="0"/>
          </a:p>
          <a:p>
            <a:pPr lvl="1">
              <a:buFont typeface="Arial" panose="020B0604020202020204" pitchFamily="34" charset="0"/>
              <a:buChar char="•"/>
            </a:pPr>
            <a:r>
              <a:rPr lang="el-GR" dirty="0" smtClean="0"/>
              <a:t>Οικονομικά οφέλη</a:t>
            </a:r>
            <a:endParaRPr lang="nl-NL" dirty="0" smtClean="0"/>
          </a:p>
          <a:p>
            <a:pPr>
              <a:buFont typeface="Wingdings" panose="05000000000000000000" pitchFamily="2" charset="2"/>
              <a:buChar char="Ø"/>
            </a:pPr>
            <a:r>
              <a:rPr lang="nl-NL" b="1" dirty="0" err="1" smtClean="0"/>
              <a:t>Sodium</a:t>
            </a:r>
            <a:r>
              <a:rPr lang="nl-NL" b="1" dirty="0" smtClean="0"/>
              <a:t> Salicyl 80% WSP</a:t>
            </a:r>
          </a:p>
          <a:p>
            <a:pPr lvl="1">
              <a:buFont typeface="Arial" panose="020B0604020202020204" pitchFamily="34" charset="0"/>
              <a:buChar char="•"/>
            </a:pPr>
            <a:r>
              <a:rPr lang="el-GR" dirty="0" smtClean="0"/>
              <a:t>Διαλυτότητα και σταθερότητα</a:t>
            </a:r>
            <a:endParaRPr lang="nl-NL" dirty="0" smtClean="0"/>
          </a:p>
          <a:p>
            <a:pPr lvl="1">
              <a:buFont typeface="Arial" panose="020B0604020202020204" pitchFamily="34" charset="0"/>
              <a:buChar char="•"/>
            </a:pPr>
            <a:r>
              <a:rPr lang="el-GR" dirty="0" smtClean="0"/>
              <a:t>Υψηλή βιοδιαθεσιμότητα</a:t>
            </a:r>
            <a:endParaRPr lang="nl-NL" dirty="0" smtClean="0"/>
          </a:p>
          <a:p>
            <a:pPr lvl="1">
              <a:buFont typeface="Arial" panose="020B0604020202020204" pitchFamily="34" charset="0"/>
              <a:buChar char="•"/>
            </a:pPr>
            <a:r>
              <a:rPr lang="el-GR" dirty="0" smtClean="0"/>
              <a:t>Ομαδική αγωγή</a:t>
            </a:r>
            <a:endParaRPr lang="nl-NL" dirty="0" smtClean="0"/>
          </a:p>
          <a:p>
            <a:pPr lvl="1">
              <a:buFont typeface="Arial" panose="020B0604020202020204" pitchFamily="34" charset="0"/>
              <a:buChar char="•"/>
            </a:pPr>
            <a:r>
              <a:rPr lang="el-GR" dirty="0" smtClean="0"/>
              <a:t>Μηδέν ημέρες χρόνος αναμονής</a:t>
            </a:r>
            <a:endParaRPr lang="nl-NL" dirty="0" smtClean="0"/>
          </a:p>
          <a:p>
            <a:pPr lvl="1">
              <a:buFont typeface="Arial" panose="020B0604020202020204" pitchFamily="34" charset="0"/>
              <a:buChar char="•"/>
            </a:pPr>
            <a:r>
              <a:rPr lang="el-GR" dirty="0" smtClean="0"/>
              <a:t>Ασφαλές</a:t>
            </a:r>
            <a:endParaRPr lang="en-GB" dirty="0" smtClean="0"/>
          </a:p>
        </p:txBody>
      </p:sp>
    </p:spTree>
    <p:extLst>
      <p:ext uri="{BB962C8B-B14F-4D97-AF65-F5344CB8AC3E}">
        <p14:creationId xmlns:p14="http://schemas.microsoft.com/office/powerpoint/2010/main" val="158193408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000"/>
                                        <p:tgtEl>
                                          <p:spTgt spid="3">
                                            <p:txEl>
                                              <p:pRg st="4" end="4"/>
                                            </p:txEl>
                                          </p:spTgt>
                                        </p:tgtEl>
                                      </p:cBhvr>
                                    </p:animEffect>
                                    <p:anim calcmode="lin" valueType="num">
                                      <p:cBhvr>
                                        <p:cTn id="3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Effect transition="in" filter="fade">
                                      <p:cBhvr>
                                        <p:cTn id="34" dur="1000"/>
                                        <p:tgtEl>
                                          <p:spTgt spid="3">
                                            <p:txEl>
                                              <p:pRg st="5" end="5"/>
                                            </p:txEl>
                                          </p:spTgt>
                                        </p:tgtEl>
                                      </p:cBhvr>
                                    </p:animEffect>
                                    <p:anim calcmode="lin" valueType="num">
                                      <p:cBhvr>
                                        <p:cTn id="3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Effect transition="in" filter="fade">
                                      <p:cBhvr>
                                        <p:cTn id="39" dur="1000"/>
                                        <p:tgtEl>
                                          <p:spTgt spid="3">
                                            <p:txEl>
                                              <p:pRg st="6" end="6"/>
                                            </p:txEl>
                                          </p:spTgt>
                                        </p:tgtEl>
                                      </p:cBhvr>
                                    </p:animEffect>
                                    <p:anim calcmode="lin" valueType="num">
                                      <p:cBhvr>
                                        <p:cTn id="4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3">
                                            <p:txEl>
                                              <p:pRg st="7" end="7"/>
                                            </p:txEl>
                                          </p:spTgt>
                                        </p:tgtEl>
                                        <p:attrNameLst>
                                          <p:attrName>style.visibility</p:attrName>
                                        </p:attrNameLst>
                                      </p:cBhvr>
                                      <p:to>
                                        <p:strVal val="visible"/>
                                      </p:to>
                                    </p:set>
                                    <p:animEffect transition="in" filter="fade">
                                      <p:cBhvr>
                                        <p:cTn id="44" dur="1000"/>
                                        <p:tgtEl>
                                          <p:spTgt spid="3">
                                            <p:txEl>
                                              <p:pRg st="7" end="7"/>
                                            </p:txEl>
                                          </p:spTgt>
                                        </p:tgtEl>
                                      </p:cBhvr>
                                    </p:animEffect>
                                    <p:anim calcmode="lin" valueType="num">
                                      <p:cBhvr>
                                        <p:cTn id="45"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6" dur="1000" fill="hold"/>
                                        <p:tgtEl>
                                          <p:spTgt spid="3">
                                            <p:txEl>
                                              <p:pRg st="7" end="7"/>
                                            </p:txEl>
                                          </p:spTgt>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Effect transition="in" filter="fade">
                                      <p:cBhvr>
                                        <p:cTn id="49" dur="1000"/>
                                        <p:tgtEl>
                                          <p:spTgt spid="3">
                                            <p:txEl>
                                              <p:pRg st="8" end="8"/>
                                            </p:txEl>
                                          </p:spTgt>
                                        </p:tgtEl>
                                      </p:cBhvr>
                                    </p:animEffect>
                                    <p:anim calcmode="lin" valueType="num">
                                      <p:cBhvr>
                                        <p:cTn id="50"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152400" y="381000"/>
            <a:ext cx="7155904" cy="381000"/>
          </a:xfrm>
          <a:extLst>
            <a:ext uri="{91240B29-F687-4F45-9708-019B960494DF}">
              <a14:hiddenLine xmlns:a14="http://schemas.microsoft.com/office/drawing/2010/main" w="9525" cap="flat" cmpd="sng">
                <a:solidFill>
                  <a:schemeClr val="tx1"/>
                </a:solidFill>
                <a:prstDash val="solid"/>
                <a:miter lim="800000"/>
                <a:headEnd/>
                <a:tailEnd/>
              </a14:hiddenLine>
            </a:ext>
          </a:extLst>
        </p:spPr>
        <p:txBody>
          <a:bodyPr/>
          <a:lstStyle/>
          <a:p>
            <a:pPr eaLnBrk="1" hangingPunct="1">
              <a:defRPr/>
            </a:pPr>
            <a:r>
              <a:rPr lang="el-GR" sz="2800" b="1" dirty="0" smtClean="0">
                <a:solidFill>
                  <a:srgbClr val="333399"/>
                </a:solidFill>
                <a:effectLst>
                  <a:outerShdw blurRad="38100" dist="38100" dir="2700000" algn="tl">
                    <a:srgbClr val="C0C0C0"/>
                  </a:outerShdw>
                </a:effectLst>
                <a:latin typeface="+mn-lt"/>
              </a:rPr>
              <a:t>Ευχαριστούμε για την προσοχή σας</a:t>
            </a:r>
            <a:endParaRPr lang="en-GB" sz="2800" b="1" dirty="0" smtClean="0">
              <a:solidFill>
                <a:srgbClr val="333399"/>
              </a:solidFill>
              <a:effectLst>
                <a:outerShdw blurRad="38100" dist="38100" dir="2700000" algn="tl">
                  <a:srgbClr val="C0C0C0"/>
                </a:outerShdw>
              </a:effectLst>
              <a:latin typeface="+mn-lt"/>
            </a:endParaRPr>
          </a:p>
        </p:txBody>
      </p:sp>
      <p:sp>
        <p:nvSpPr>
          <p:cNvPr id="3" name="Rechthoek 2"/>
          <p:cNvSpPr/>
          <p:nvPr/>
        </p:nvSpPr>
        <p:spPr>
          <a:xfrm>
            <a:off x="683568" y="1916832"/>
            <a:ext cx="7758961" cy="1754326"/>
          </a:xfrm>
          <a:prstGeom prst="rect">
            <a:avLst/>
          </a:prstGeom>
          <a:noFill/>
        </p:spPr>
        <p:txBody>
          <a:bodyPr>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nl-NL" sz="5400" b="1" cap="all" dirty="0" err="1">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Progress</a:t>
            </a:r>
            <a:r>
              <a:rPr lang="nl-NL" sz="54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 </a:t>
            </a:r>
            <a:r>
              <a:rPr lang="nl-NL" sz="5400" b="1" cap="all" dirty="0" err="1">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makes</a:t>
            </a:r>
            <a:r>
              <a:rPr lang="nl-NL" sz="54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 the </a:t>
            </a:r>
            <a:r>
              <a:rPr lang="nl-NL" sz="5400" b="1" cap="all" dirty="0" err="1">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difference</a:t>
            </a:r>
            <a:endParaRPr lang="nl-NL" sz="54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Tree>
    <p:extLst>
      <p:ext uri="{BB962C8B-B14F-4D97-AF65-F5344CB8AC3E}">
        <p14:creationId xmlns:p14="http://schemas.microsoft.com/office/powerpoint/2010/main" val="3190286884"/>
      </p:ext>
    </p:extLst>
  </p:cSld>
  <p:clrMapOvr>
    <a:masterClrMapping/>
  </p:clrMapOv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3.5|4.5"/>
</p:tagLst>
</file>

<file path=ppt/tags/tag2.xml><?xml version="1.0" encoding="utf-8"?>
<p:tagLst xmlns:a="http://schemas.openxmlformats.org/drawingml/2006/main" xmlns:r="http://schemas.openxmlformats.org/officeDocument/2006/relationships" xmlns:p="http://schemas.openxmlformats.org/presentationml/2006/main">
  <p:tag name="TIMING" val="|8.2|14.6|30.4"/>
</p:tagLst>
</file>

<file path=ppt/tags/tag3.xml><?xml version="1.0" encoding="utf-8"?>
<p:tagLst xmlns:a="http://schemas.openxmlformats.org/drawingml/2006/main" xmlns:r="http://schemas.openxmlformats.org/officeDocument/2006/relationships" xmlns:p="http://schemas.openxmlformats.org/presentationml/2006/main">
  <p:tag name="TIMING" val="|15.2|3|4.7|9.8|2.8|21.2|14.8|11.5"/>
</p:tagLst>
</file>

<file path=ppt/tags/tag4.xml><?xml version="1.0" encoding="utf-8"?>
<p:tagLst xmlns:a="http://schemas.openxmlformats.org/drawingml/2006/main" xmlns:r="http://schemas.openxmlformats.org/officeDocument/2006/relationships" xmlns:p="http://schemas.openxmlformats.org/presentationml/2006/main">
  <p:tag name="TIMING" val="|5.9|1.9|1.6|3|5.4"/>
</p:tagLst>
</file>

<file path=ppt/tags/tag5.xml><?xml version="1.0" encoding="utf-8"?>
<p:tagLst xmlns:a="http://schemas.openxmlformats.org/drawingml/2006/main" xmlns:r="http://schemas.openxmlformats.org/officeDocument/2006/relationships" xmlns:p="http://schemas.openxmlformats.org/presentationml/2006/main">
  <p:tag name="TIMING" val="|23.9"/>
</p:tagLst>
</file>

<file path=ppt/tags/tag6.xml><?xml version="1.0" encoding="utf-8"?>
<p:tagLst xmlns:a="http://schemas.openxmlformats.org/drawingml/2006/main" xmlns:r="http://schemas.openxmlformats.org/officeDocument/2006/relationships" xmlns:p="http://schemas.openxmlformats.org/presentationml/2006/main">
  <p:tag name="TIMING" val="|1.4|22.6"/>
</p:tagLst>
</file>

<file path=ppt/tags/tag7.xml><?xml version="1.0" encoding="utf-8"?>
<p:tagLst xmlns:a="http://schemas.openxmlformats.org/drawingml/2006/main" xmlns:r="http://schemas.openxmlformats.org/officeDocument/2006/relationships" xmlns:p="http://schemas.openxmlformats.org/presentationml/2006/main">
  <p:tag name="TIMING" val="|0.9"/>
</p:tagLst>
</file>

<file path=ppt/tags/tag8.xml><?xml version="1.0" encoding="utf-8"?>
<p:tagLst xmlns:a="http://schemas.openxmlformats.org/drawingml/2006/main" xmlns:r="http://schemas.openxmlformats.org/officeDocument/2006/relationships" xmlns:p="http://schemas.openxmlformats.org/presentationml/2006/main">
  <p:tag name="TIMING" val="|8.2|30.3|8.8"/>
</p:tagLst>
</file>

<file path=ppt/tags/tag9.xml><?xml version="1.0" encoding="utf-8"?>
<p:tagLst xmlns:a="http://schemas.openxmlformats.org/drawingml/2006/main" xmlns:r="http://schemas.openxmlformats.org/officeDocument/2006/relationships" xmlns:p="http://schemas.openxmlformats.org/presentationml/2006/main">
  <p:tag name="TIMING" val="|3.5|4.5"/>
</p:tagLst>
</file>

<file path=ppt/tags/tag10.xml><?xml version="1.0" encoding="utf-8"?>
<p:tagLst xmlns:a="http://schemas.openxmlformats.org/drawingml/2006/main" xmlns:r="http://schemas.openxmlformats.org/officeDocument/2006/relationships" xmlns:p="http://schemas.openxmlformats.org/presentationml/2006/main">
  <p:tag name="TIMING" val="|15.2|3|4.7|9.8|2.8|21.2|14.8|11.5"/>
</p:tagLst>
</file>

<file path=ppt/tags/tag11.xml><?xml version="1.0" encoding="utf-8"?>
<p:tagLst xmlns:a="http://schemas.openxmlformats.org/drawingml/2006/main" xmlns:r="http://schemas.openxmlformats.org/officeDocument/2006/relationships" xmlns:p="http://schemas.openxmlformats.org/presentationml/2006/main">
  <p:tag name="TIMING" val="|5.9|1.9|1.6|3|5.4"/>
</p:tagLst>
</file>

<file path=ppt/theme/theme1.xml><?xml version="1.0" encoding="utf-8"?>
<a:theme xmlns:a="http://schemas.openxmlformats.org/drawingml/2006/main" name="Beeld 2012 ppt sjabloo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Bedrijfspresentatie">
      <a:majorFont>
        <a:latin typeface="Verdana"/>
        <a:ea typeface=""/>
        <a:cs typeface=""/>
      </a:majorFont>
      <a:minorFont>
        <a:latin typeface="Verdana"/>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edrijfspresentati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edrijfspresentati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edrijfspresentati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edrijfspresentati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edrijfspresentati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edrijfspresentati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edrijfspresentati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Kantoorthema">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Kantoorthema">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Beeld 2012 ppt sjabloon</Template>
  <TotalTime>3751</TotalTime>
  <Words>3982</Words>
  <Application>Microsoft Office PowerPoint</Application>
  <PresentationFormat>Προβολή στην οθόνη (4:3)</PresentationFormat>
  <Paragraphs>766</Paragraphs>
  <Slides>48</Slides>
  <Notes>47</Notes>
  <HiddenSlides>0</HiddenSlides>
  <MMClips>0</MMClips>
  <ScaleCrop>false</ScaleCrop>
  <HeadingPairs>
    <vt:vector size="6" baseType="variant">
      <vt:variant>
        <vt:lpstr>Θέμα</vt:lpstr>
      </vt:variant>
      <vt:variant>
        <vt:i4>1</vt:i4>
      </vt:variant>
      <vt:variant>
        <vt:lpstr>Ενσωματωμένοι διακομιστές OLE</vt:lpstr>
      </vt:variant>
      <vt:variant>
        <vt:i4>1</vt:i4>
      </vt:variant>
      <vt:variant>
        <vt:lpstr>Τίτλοι διαφανειών</vt:lpstr>
      </vt:variant>
      <vt:variant>
        <vt:i4>48</vt:i4>
      </vt:variant>
    </vt:vector>
  </HeadingPairs>
  <TitlesOfParts>
    <vt:vector size="50" baseType="lpstr">
      <vt:lpstr>Beeld 2012 ppt sjabloon</vt:lpstr>
      <vt:lpstr>Document</vt:lpstr>
      <vt:lpstr>Παρουσίαση του PowerPoint</vt:lpstr>
      <vt:lpstr>Πρόγραμμα Τεχνικής Υποστήριξης</vt:lpstr>
      <vt:lpstr>Εισαγωγή</vt:lpstr>
      <vt:lpstr>Εισαγωγή</vt:lpstr>
      <vt:lpstr>Εισαγωγή</vt:lpstr>
      <vt:lpstr>Αγωγή μέσω του πόσιμου νερού</vt:lpstr>
      <vt:lpstr>Αγωγή μέσω του πόσιμου νερού</vt:lpstr>
      <vt:lpstr>Αγωγή μέσω του πόσιμου νερού – Διαλυτότητα</vt:lpstr>
      <vt:lpstr>Παρουσίαση του PowerPoint</vt:lpstr>
      <vt:lpstr>Αγωγή μέσω του πόσιμου νερού – Διαλυτότητα</vt:lpstr>
      <vt:lpstr>Παρουσίαση του PowerPoint</vt:lpstr>
      <vt:lpstr>Αγωγή μέσω του πόσιμου νερού - Σταθερότητα</vt:lpstr>
      <vt:lpstr>Παρουσίαση του PowerPoint</vt:lpstr>
      <vt:lpstr>Αγωγή μέσω του πόσιμου νερού - Σταθερότητα</vt:lpstr>
      <vt:lpstr>Παρουσίαση του PowerPoint</vt:lpstr>
      <vt:lpstr>Doxylin® 100% </vt:lpstr>
      <vt:lpstr>Αγωγή μέσω του πόσιμου νερού – Διαλυτότητα</vt:lpstr>
      <vt:lpstr>Παρουσίαση του PowerPoint</vt:lpstr>
      <vt:lpstr>Παρουσίαση του PowerPoint</vt:lpstr>
      <vt:lpstr>Αγωγή μέσω του πόσιμου νερού - Σταθερότητα</vt:lpstr>
      <vt:lpstr>Doxylin® 100% &amp; Amoxy Active® 80%</vt:lpstr>
      <vt:lpstr>Αγωγή μέσω του πόσιμου νερού</vt:lpstr>
      <vt:lpstr>Drinking water medication</vt:lpstr>
      <vt:lpstr>Doxylin® 100% &amp; Amoxy Active® 80%</vt:lpstr>
      <vt:lpstr>Παρουσίαση του PowerPoint</vt:lpstr>
      <vt:lpstr>Doxylin® 100% &amp; Amoxy Active® 80%</vt:lpstr>
      <vt:lpstr>Φυλλάδια αγωγής σε πόσιμο νερό</vt:lpstr>
      <vt:lpstr>Φυλλάδια αγωγής σε πόσιμο νερό</vt:lpstr>
      <vt:lpstr>Παρουσίαση του PowerPoint</vt:lpstr>
      <vt:lpstr>Φλεγμονή &amp; NSAIDs</vt:lpstr>
      <vt:lpstr>Οι πέντε κύριες ενδείξεις φλεγμονής</vt:lpstr>
      <vt:lpstr>Φλεγμονή &amp; NSAIDs</vt:lpstr>
      <vt:lpstr>Meloxicam</vt:lpstr>
      <vt:lpstr>Melovem</vt:lpstr>
      <vt:lpstr>Melovem</vt:lpstr>
      <vt:lpstr>Melovem-Pigs</vt:lpstr>
      <vt:lpstr>Melovem-Pigs</vt:lpstr>
      <vt:lpstr>Melovem</vt:lpstr>
      <vt:lpstr>FAQs</vt:lpstr>
      <vt:lpstr>Παρουσίαση του PowerPoint</vt:lpstr>
      <vt:lpstr>Inflammation</vt:lpstr>
      <vt:lpstr>Φλεγμονή &amp; NSAIDs</vt:lpstr>
      <vt:lpstr>NSAID</vt:lpstr>
      <vt:lpstr>Sodium Salicyl® 80% WSP</vt:lpstr>
      <vt:lpstr>Sodium Salicyl® 80% WSP</vt:lpstr>
      <vt:lpstr>Sodium Salicyl® 80% WSP</vt:lpstr>
      <vt:lpstr>Περίληψη</vt:lpstr>
      <vt:lpstr>Ευχαριστούμε για την προσοχή σας</vt:lpstr>
    </vt:vector>
  </TitlesOfParts>
  <Company>Dopharma bv</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B.Engelen</dc:creator>
  <cp:lastModifiedBy>Manos Tetoros</cp:lastModifiedBy>
  <cp:revision>122</cp:revision>
  <cp:lastPrinted>2014-09-23T08:56:31Z</cp:lastPrinted>
  <dcterms:created xsi:type="dcterms:W3CDTF">2012-09-04T11:51:36Z</dcterms:created>
  <dcterms:modified xsi:type="dcterms:W3CDTF">2014-12-18T12:45:29Z</dcterms:modified>
</cp:coreProperties>
</file>